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7.xml" ContentType="application/vnd.openxmlformats-officedocument.drawingml.diagramData+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9.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10.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01" r:id="rId1"/>
  </p:sldMasterIdLst>
  <p:notesMasterIdLst>
    <p:notesMasterId r:id="rId58"/>
  </p:notesMasterIdLst>
  <p:sldIdLst>
    <p:sldId id="271" r:id="rId2"/>
    <p:sldId id="257" r:id="rId3"/>
    <p:sldId id="274" r:id="rId4"/>
    <p:sldId id="303" r:id="rId5"/>
    <p:sldId id="275" r:id="rId6"/>
    <p:sldId id="276" r:id="rId7"/>
    <p:sldId id="278" r:id="rId8"/>
    <p:sldId id="279" r:id="rId9"/>
    <p:sldId id="277" r:id="rId10"/>
    <p:sldId id="280" r:id="rId11"/>
    <p:sldId id="282" r:id="rId12"/>
    <p:sldId id="283" r:id="rId13"/>
    <p:sldId id="302" r:id="rId14"/>
    <p:sldId id="291" r:id="rId15"/>
    <p:sldId id="284" r:id="rId16"/>
    <p:sldId id="287" r:id="rId17"/>
    <p:sldId id="293" r:id="rId18"/>
    <p:sldId id="296" r:id="rId19"/>
    <p:sldId id="297" r:id="rId20"/>
    <p:sldId id="298" r:id="rId21"/>
    <p:sldId id="334" r:id="rId22"/>
    <p:sldId id="299" r:id="rId23"/>
    <p:sldId id="337" r:id="rId24"/>
    <p:sldId id="300" r:id="rId25"/>
    <p:sldId id="301" r:id="rId26"/>
    <p:sldId id="305" r:id="rId27"/>
    <p:sldId id="306" r:id="rId28"/>
    <p:sldId id="336" r:id="rId29"/>
    <p:sldId id="307" r:id="rId30"/>
    <p:sldId id="308" r:id="rId31"/>
    <p:sldId id="309" r:id="rId32"/>
    <p:sldId id="310" r:id="rId33"/>
    <p:sldId id="312" r:id="rId34"/>
    <p:sldId id="315" r:id="rId35"/>
    <p:sldId id="314" r:id="rId36"/>
    <p:sldId id="313" r:id="rId37"/>
    <p:sldId id="316" r:id="rId38"/>
    <p:sldId id="317" r:id="rId39"/>
    <p:sldId id="318" r:id="rId40"/>
    <p:sldId id="319" r:id="rId41"/>
    <p:sldId id="338" r:id="rId42"/>
    <p:sldId id="339" r:id="rId43"/>
    <p:sldId id="320" r:id="rId44"/>
    <p:sldId id="311" r:id="rId45"/>
    <p:sldId id="322" r:id="rId46"/>
    <p:sldId id="323" r:id="rId47"/>
    <p:sldId id="329" r:id="rId48"/>
    <p:sldId id="331" r:id="rId49"/>
    <p:sldId id="326" r:id="rId50"/>
    <p:sldId id="340" r:id="rId51"/>
    <p:sldId id="328" r:id="rId52"/>
    <p:sldId id="327" r:id="rId53"/>
    <p:sldId id="332" r:id="rId54"/>
    <p:sldId id="294" r:id="rId55"/>
    <p:sldId id="295" r:id="rId56"/>
    <p:sldId id="272" r:id="rId57"/>
  </p:sldIdLst>
  <p:sldSz cx="9144000" cy="6858000" type="screen4x3"/>
  <p:notesSz cx="6997700" cy="92837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Раздел по умолчанию" id="{4B8FFD82-9806-438B-92AC-86A31BBB9769}">
          <p14:sldIdLst>
            <p14:sldId id="271"/>
          </p14:sldIdLst>
        </p14:section>
        <p14:section name="Absrtact" id="{951A7B4E-85B4-4EBF-B334-884C4EFC4F33}">
          <p14:sldIdLst>
            <p14:sldId id="257"/>
            <p14:sldId id="274"/>
          </p14:sldIdLst>
        </p14:section>
        <p14:section name="Introduction. The problem and the challenge" id="{86C936E5-0D2F-46F2-83DD-17673A45F64B}">
          <p14:sldIdLst>
            <p14:sldId id="303"/>
            <p14:sldId id="275"/>
            <p14:sldId id="276"/>
            <p14:sldId id="278"/>
            <p14:sldId id="279"/>
            <p14:sldId id="277"/>
            <p14:sldId id="280"/>
            <p14:sldId id="282"/>
            <p14:sldId id="283"/>
          </p14:sldIdLst>
        </p14:section>
        <p14:section name="Brief review of Machine Learning foundations" id="{87A460E8-E6CE-40F0-87CF-2B1A12D339AA}">
          <p14:sldIdLst>
            <p14:sldId id="302"/>
            <p14:sldId id="291"/>
            <p14:sldId id="284"/>
            <p14:sldId id="287"/>
            <p14:sldId id="293"/>
            <p14:sldId id="296"/>
            <p14:sldId id="297"/>
            <p14:sldId id="298"/>
            <p14:sldId id="334"/>
            <p14:sldId id="299"/>
            <p14:sldId id="337"/>
            <p14:sldId id="300"/>
          </p14:sldIdLst>
        </p14:section>
        <p14:section name="Kolmogorov–Smirnov test" id="{0846B176-00A6-4EA5-93DC-2A4B16F17D92}">
          <p14:sldIdLst>
            <p14:sldId id="301"/>
            <p14:sldId id="305"/>
            <p14:sldId id="306"/>
            <p14:sldId id="336"/>
            <p14:sldId id="307"/>
            <p14:sldId id="308"/>
            <p14:sldId id="309"/>
          </p14:sldIdLst>
        </p14:section>
        <p14:section name="The proposed approach: transfer learning" id="{01943FE3-1E3D-485D-9CA5-C76128EC8B31}">
          <p14:sldIdLst>
            <p14:sldId id="310"/>
            <p14:sldId id="312"/>
            <p14:sldId id="315"/>
            <p14:sldId id="314"/>
            <p14:sldId id="313"/>
            <p14:sldId id="316"/>
            <p14:sldId id="317"/>
            <p14:sldId id="318"/>
            <p14:sldId id="319"/>
            <p14:sldId id="338"/>
            <p14:sldId id="339"/>
            <p14:sldId id="320"/>
          </p14:sldIdLst>
        </p14:section>
        <p14:section name="Implementation" id="{3022CC5C-ED5D-465F-9559-424AE673AE48}">
          <p14:sldIdLst>
            <p14:sldId id="311"/>
            <p14:sldId id="322"/>
            <p14:sldId id="323"/>
            <p14:sldId id="329"/>
            <p14:sldId id="331"/>
            <p14:sldId id="326"/>
            <p14:sldId id="340"/>
            <p14:sldId id="328"/>
            <p14:sldId id="327"/>
            <p14:sldId id="332"/>
          </p14:sldIdLst>
        </p14:section>
        <p14:section name="References" id="{3ECF8BB7-40A7-4CE6-B15B-7E33A80BB00D}">
          <p14:sldIdLst>
            <p14:sldId id="294"/>
            <p14:sldId id="295"/>
          </p14:sldIdLst>
        </p14:section>
        <p14:section name="Acknowledgements" id="{A8181045-CDCB-43C5-B621-ECB6B1F4237B}">
          <p14:sldIdLst>
            <p14:sldId id="27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FF"/>
    <a:srgbClr val="D8D8EC"/>
    <a:srgbClr val="41646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00" autoAdjust="0"/>
    <p:restoredTop sz="90260" autoAdjust="0"/>
  </p:normalViewPr>
  <p:slideViewPr>
    <p:cSldViewPr>
      <p:cViewPr>
        <p:scale>
          <a:sx n="100" d="100"/>
          <a:sy n="100" d="100"/>
        </p:scale>
        <p:origin x="-1224" y="-156"/>
      </p:cViewPr>
      <p:guideLst>
        <p:guide orient="horz" pos="2160"/>
        <p:guide pos="2880"/>
      </p:guideLst>
    </p:cSldViewPr>
  </p:slideViewPr>
  <p:outlineViewPr>
    <p:cViewPr>
      <p:scale>
        <a:sx n="33" d="100"/>
        <a:sy n="33" d="100"/>
      </p:scale>
      <p:origin x="0" y="18120"/>
    </p:cViewPr>
  </p:outlineViewPr>
  <p:notesTextViewPr>
    <p:cViewPr>
      <p:scale>
        <a:sx n="1" d="1"/>
        <a:sy n="1" d="1"/>
      </p:scale>
      <p:origin x="0" y="0"/>
    </p:cViewPr>
  </p:notesTextViewPr>
  <p:sorterViewPr>
    <p:cViewPr>
      <p:scale>
        <a:sx n="100" d="100"/>
        <a:sy n="100" d="100"/>
      </p:scale>
      <p:origin x="0" y="1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180.png"/></Relationships>
</file>

<file path=ppt/diagrams/_rels/data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5.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diagrams/_rels/data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5" Type="http://schemas.openxmlformats.org/officeDocument/2006/relationships/image" Target="../media/image36.png"/><Relationship Id="rId4"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BA2C4-B358-48DE-A183-AA9E0AB040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mc:AlternateContent xmlns:mc="http://schemas.openxmlformats.org/markup-compatibility/2006" xmlns:a14="http://schemas.microsoft.com/office/drawing/2010/main">
      <mc:Choice Requires="a14">
        <dgm:pt modelId="{0E972C3A-AFD7-445C-B580-3B0C2529B357}">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lgn="ctr" rtl="0"/>
              <a:r>
                <a:rPr lang="en-US" sz="2400" dirty="0" smtClean="0"/>
                <a:t>This requirement became the main challenge of “Flavours of Physics: Finding 𝜏</a:t>
              </a:r>
              <a:r>
                <a:rPr lang="en-US" sz="2400" baseline="30000" dirty="0" smtClean="0"/>
                <a:t>-</a:t>
              </a:r>
              <a14:m>
                <m:oMath xmlns:m="http://schemas.openxmlformats.org/officeDocument/2006/math">
                  <m:r>
                    <a:rPr lang="en-US" sz="2400" i="1">
                      <a:latin typeface="Cambria Math"/>
                    </a:rPr>
                    <m:t>→</m:t>
                  </m:r>
                </m:oMath>
              </a14:m>
              <a:r>
                <a:rPr lang="en-US" sz="2400" dirty="0"/>
                <a:t>𝜇</a:t>
              </a:r>
              <a:r>
                <a:rPr lang="en-US" sz="2400" baseline="30000" dirty="0"/>
                <a:t>-</a:t>
              </a:r>
              <a:r>
                <a:rPr lang="en-US" sz="2400" dirty="0"/>
                <a:t>𝜇</a:t>
              </a:r>
              <a:r>
                <a:rPr lang="en-US" sz="2400" baseline="30000" dirty="0"/>
                <a:t>-</a:t>
              </a:r>
              <a:r>
                <a:rPr lang="en-US" sz="2400" dirty="0"/>
                <a:t>𝜇</a:t>
              </a:r>
              <a:r>
                <a:rPr lang="en-US" sz="2400" baseline="30000" dirty="0" smtClean="0"/>
                <a:t>+</a:t>
              </a:r>
              <a:r>
                <a:rPr lang="en-US" sz="2400" dirty="0" smtClean="0"/>
                <a:t>“, </a:t>
              </a:r>
              <a:r>
                <a:rPr lang="en-US" sz="2400" dirty="0"/>
                <a:t>and constitutes central point of this presentation.</a:t>
              </a:r>
              <a:endParaRPr lang="ru-RU" sz="2400" dirty="0"/>
            </a:p>
          </dgm:t>
        </dgm:pt>
      </mc:Choice>
      <mc:Fallback xmlns="">
        <dgm:pt modelId="{0E972C3A-AFD7-445C-B580-3B0C2529B357}">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lgn="ctr" rtl="0"/>
              <a:r>
                <a:rPr lang="en-US" sz="2400" dirty="0" smtClean="0"/>
                <a:t>This requirement became the main challenge of “Flavours of Physics: Finding 𝜏</a:t>
              </a:r>
              <a:r>
                <a:rPr lang="en-US" sz="2400" baseline="30000" dirty="0" smtClean="0"/>
                <a:t>-</a:t>
              </a:r>
              <a:r>
                <a:rPr lang="en-US" sz="2400" i="0">
                  <a:latin typeface="Cambria Math"/>
                </a:rPr>
                <a:t>→</a:t>
              </a:r>
              <a:r>
                <a:rPr lang="en-US" sz="2400" dirty="0"/>
                <a:t>𝜇</a:t>
              </a:r>
              <a:r>
                <a:rPr lang="en-US" sz="2400" baseline="30000" dirty="0"/>
                <a:t>-</a:t>
              </a:r>
              <a:r>
                <a:rPr lang="en-US" sz="2400" dirty="0"/>
                <a:t>𝜇</a:t>
              </a:r>
              <a:r>
                <a:rPr lang="en-US" sz="2400" baseline="30000" dirty="0"/>
                <a:t>-</a:t>
              </a:r>
              <a:r>
                <a:rPr lang="en-US" sz="2400" dirty="0"/>
                <a:t>𝜇</a:t>
              </a:r>
              <a:r>
                <a:rPr lang="en-US" sz="2400" baseline="30000" dirty="0" smtClean="0"/>
                <a:t>+</a:t>
              </a:r>
              <a:r>
                <a:rPr lang="en-US" sz="2400" dirty="0" smtClean="0"/>
                <a:t>“, </a:t>
              </a:r>
              <a:r>
                <a:rPr lang="en-US" sz="2400" dirty="0"/>
                <a:t>and constitutes central point of this presentation.</a:t>
              </a:r>
              <a:endParaRPr lang="ru-RU" sz="2400" dirty="0"/>
            </a:p>
          </dgm:t>
        </dgm:pt>
      </mc:Fallback>
    </mc:AlternateContent>
    <dgm:pt modelId="{C7D41186-DBA7-4350-8C02-53C9F05183AE}" type="parTrans" cxnId="{76B6D667-A1A7-49FC-8AF0-F13E03C1ABAF}">
      <dgm:prSet/>
      <dgm:spPr/>
      <dgm:t>
        <a:bodyPr/>
        <a:lstStyle/>
        <a:p>
          <a:endParaRPr lang="ru-RU"/>
        </a:p>
      </dgm:t>
    </dgm:pt>
    <dgm:pt modelId="{BFBD5505-6ABD-4137-98F2-89F8C9758E30}" type="sibTrans" cxnId="{76B6D667-A1A7-49FC-8AF0-F13E03C1ABAF}">
      <dgm:prSet/>
      <dgm:spPr/>
      <dgm:t>
        <a:bodyPr/>
        <a:lstStyle/>
        <a:p>
          <a:endParaRPr lang="ru-RU"/>
        </a:p>
      </dgm:t>
    </dgm:pt>
    <dgm:pt modelId="{89F33E97-E482-4C88-9534-E8D259388AD1}" type="pres">
      <dgm:prSet presAssocID="{A55BA2C4-B358-48DE-A183-AA9E0AB04006}" presName="linear" presStyleCnt="0">
        <dgm:presLayoutVars>
          <dgm:animLvl val="lvl"/>
          <dgm:resizeHandles val="exact"/>
        </dgm:presLayoutVars>
      </dgm:prSet>
      <dgm:spPr/>
      <dgm:t>
        <a:bodyPr/>
        <a:lstStyle/>
        <a:p>
          <a:endParaRPr lang="ru-RU"/>
        </a:p>
      </dgm:t>
    </dgm:pt>
    <dgm:pt modelId="{95261481-72C4-4420-8072-2FAA75FCCF44}" type="pres">
      <dgm:prSet presAssocID="{0E972C3A-AFD7-445C-B580-3B0C2529B357}" presName="parentText" presStyleLbl="node1" presStyleIdx="0" presStyleCnt="1" custLinFactNeighborX="676" custLinFactNeighborY="-12207">
        <dgm:presLayoutVars>
          <dgm:chMax val="0"/>
          <dgm:bulletEnabled val="1"/>
        </dgm:presLayoutVars>
      </dgm:prSet>
      <dgm:spPr/>
      <dgm:t>
        <a:bodyPr/>
        <a:lstStyle/>
        <a:p>
          <a:endParaRPr lang="ru-RU"/>
        </a:p>
      </dgm:t>
    </dgm:pt>
  </dgm:ptLst>
  <dgm:cxnLst>
    <dgm:cxn modelId="{DBB6B7E1-F31F-4DAA-A74C-6ECBC238F8C9}" type="presOf" srcId="{0E972C3A-AFD7-445C-B580-3B0C2529B357}" destId="{95261481-72C4-4420-8072-2FAA75FCCF44}" srcOrd="0" destOrd="0" presId="urn:microsoft.com/office/officeart/2005/8/layout/vList2"/>
    <dgm:cxn modelId="{5D81F4F5-0365-4EF0-A4A4-F4FCD41604C7}" type="presOf" srcId="{A55BA2C4-B358-48DE-A183-AA9E0AB04006}" destId="{89F33E97-E482-4C88-9534-E8D259388AD1}" srcOrd="0" destOrd="0" presId="urn:microsoft.com/office/officeart/2005/8/layout/vList2"/>
    <dgm:cxn modelId="{76B6D667-A1A7-49FC-8AF0-F13E03C1ABAF}" srcId="{A55BA2C4-B358-48DE-A183-AA9E0AB04006}" destId="{0E972C3A-AFD7-445C-B580-3B0C2529B357}" srcOrd="0" destOrd="0" parTransId="{C7D41186-DBA7-4350-8C02-53C9F05183AE}" sibTransId="{BFBD5505-6ABD-4137-98F2-89F8C9758E30}"/>
    <dgm:cxn modelId="{35872417-9CE2-466C-8B8D-FB6D713583C2}" type="presParOf" srcId="{89F33E97-E482-4C88-9534-E8D259388AD1}" destId="{95261481-72C4-4420-8072-2FAA75FCCF4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1FCDCF-5AFE-4682-AE09-9A5DD8236CDC}"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ru-RU"/>
        </a:p>
      </dgm:t>
    </dgm:pt>
    <dgm:pt modelId="{E44C66F8-9408-43B5-8742-83323056C745}">
      <dgm:prSet custT="1"/>
      <dgm:spPr>
        <a:ln>
          <a:solidFill>
            <a:srgbClr val="C00000"/>
          </a:solidFill>
        </a:ln>
      </dgm:spPr>
      <dgm:t>
        <a:bodyPr/>
        <a:lstStyle/>
        <a:p>
          <a:pPr algn="ctr" rtl="0"/>
          <a:r>
            <a:rPr lang="en-US" sz="2400" b="0" dirty="0" smtClean="0">
              <a:solidFill>
                <a:schemeClr val="accent4"/>
              </a:solidFill>
            </a:rPr>
            <a:t>To draw conclusions from different distribution that did not participate in inference is generally useless - as long as we hold on Machine Learning paradigm.</a:t>
          </a:r>
          <a:endParaRPr lang="ru-RU" sz="2400" b="0" dirty="0">
            <a:solidFill>
              <a:schemeClr val="accent4"/>
            </a:solidFill>
          </a:endParaRPr>
        </a:p>
      </dgm:t>
    </dgm:pt>
    <dgm:pt modelId="{D6249B2B-AA04-48CA-92B6-BF6A3D5292E9}" type="parTrans" cxnId="{7442F502-2346-43A1-8F7F-A91BA504108C}">
      <dgm:prSet/>
      <dgm:spPr/>
      <dgm:t>
        <a:bodyPr/>
        <a:lstStyle/>
        <a:p>
          <a:endParaRPr lang="ru-RU"/>
        </a:p>
      </dgm:t>
    </dgm:pt>
    <dgm:pt modelId="{BFB63EA3-4CE0-4FC0-82C5-241545D3AA95}" type="sibTrans" cxnId="{7442F502-2346-43A1-8F7F-A91BA504108C}">
      <dgm:prSet/>
      <dgm:spPr/>
      <dgm:t>
        <a:bodyPr/>
        <a:lstStyle/>
        <a:p>
          <a:endParaRPr lang="ru-RU"/>
        </a:p>
      </dgm:t>
    </dgm:pt>
    <dgm:pt modelId="{FA271C0B-4D13-4FCC-B918-49F4BB39E8CD}" type="pres">
      <dgm:prSet presAssocID="{9B1FCDCF-5AFE-4682-AE09-9A5DD8236CDC}" presName="linear" presStyleCnt="0">
        <dgm:presLayoutVars>
          <dgm:animLvl val="lvl"/>
          <dgm:resizeHandles val="exact"/>
        </dgm:presLayoutVars>
      </dgm:prSet>
      <dgm:spPr/>
      <dgm:t>
        <a:bodyPr/>
        <a:lstStyle/>
        <a:p>
          <a:endParaRPr lang="ru-RU"/>
        </a:p>
      </dgm:t>
    </dgm:pt>
    <dgm:pt modelId="{5B362C4E-681D-47FE-987B-27D76773918C}" type="pres">
      <dgm:prSet presAssocID="{E44C66F8-9408-43B5-8742-83323056C745}" presName="parentText" presStyleLbl="node1" presStyleIdx="0" presStyleCnt="1" custScaleX="98549" custScaleY="106586" custLinFactNeighborX="-167" custLinFactNeighborY="-10254">
        <dgm:presLayoutVars>
          <dgm:chMax val="0"/>
          <dgm:bulletEnabled val="1"/>
        </dgm:presLayoutVars>
      </dgm:prSet>
      <dgm:spPr/>
      <dgm:t>
        <a:bodyPr/>
        <a:lstStyle/>
        <a:p>
          <a:endParaRPr lang="ru-RU"/>
        </a:p>
      </dgm:t>
    </dgm:pt>
  </dgm:ptLst>
  <dgm:cxnLst>
    <dgm:cxn modelId="{311690C2-BCBB-4311-9F52-E63F7723BF8E}" type="presOf" srcId="{9B1FCDCF-5AFE-4682-AE09-9A5DD8236CDC}" destId="{FA271C0B-4D13-4FCC-B918-49F4BB39E8CD}" srcOrd="0" destOrd="0" presId="urn:microsoft.com/office/officeart/2005/8/layout/vList2"/>
    <dgm:cxn modelId="{9C96BA85-3120-4325-BB7A-BB6158F2D160}" type="presOf" srcId="{E44C66F8-9408-43B5-8742-83323056C745}" destId="{5B362C4E-681D-47FE-987B-27D76773918C}" srcOrd="0" destOrd="0" presId="urn:microsoft.com/office/officeart/2005/8/layout/vList2"/>
    <dgm:cxn modelId="{7442F502-2346-43A1-8F7F-A91BA504108C}" srcId="{9B1FCDCF-5AFE-4682-AE09-9A5DD8236CDC}" destId="{E44C66F8-9408-43B5-8742-83323056C745}" srcOrd="0" destOrd="0" parTransId="{D6249B2B-AA04-48CA-92B6-BF6A3D5292E9}" sibTransId="{BFB63EA3-4CE0-4FC0-82C5-241545D3AA95}"/>
    <dgm:cxn modelId="{ED272CB8-C1AB-4A33-B9EB-EE059EE98F29}" type="presParOf" srcId="{FA271C0B-4D13-4FCC-B918-49F4BB39E8CD}" destId="{5B362C4E-681D-47FE-987B-27D76773918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37E0CB-1B10-45CF-A8A0-CC6CDC8BE8F5}" type="doc">
      <dgm:prSet loTypeId="urn:microsoft.com/office/officeart/2005/8/layout/equation2" loCatId="relationship" qsTypeId="urn:microsoft.com/office/officeart/2005/8/quickstyle/simple3" qsCatId="simple" csTypeId="urn:microsoft.com/office/officeart/2005/8/colors/colorful5" csCatId="colorful" phldr="1"/>
      <dgm:spPr/>
    </dgm:pt>
    <dgm:pt modelId="{E9642515-7B21-4FA3-9A89-DAF7FCA251C7}">
      <dgm:prSet phldrT="[Текст]" custT="1"/>
      <dgm:spPr>
        <a:gradFill rotWithShape="0">
          <a:gsLst>
            <a:gs pos="0">
              <a:srgbClr val="03D4A8"/>
            </a:gs>
            <a:gs pos="25000">
              <a:srgbClr val="21D6E0"/>
            </a:gs>
            <a:gs pos="75000">
              <a:srgbClr val="0087E6"/>
            </a:gs>
            <a:gs pos="100000">
              <a:srgbClr val="005CBF"/>
            </a:gs>
          </a:gsLst>
          <a:lin ang="16200000" scaled="0"/>
        </a:gradFill>
      </dgm:spPr>
      <dgm:t>
        <a:bodyPr/>
        <a:lstStyle/>
        <a:p>
          <a:r>
            <a:rPr lang="en-US" sz="800" dirty="0" smtClean="0"/>
            <a:t>AUC</a:t>
          </a:r>
          <a:endParaRPr lang="ru-RU" sz="800" dirty="0"/>
        </a:p>
      </dgm:t>
    </dgm:pt>
    <dgm:pt modelId="{D544B972-6786-4896-984F-32BE2383234F}" type="parTrans" cxnId="{8A55477C-6738-421D-B6A0-1D74AFE29EE5}">
      <dgm:prSet/>
      <dgm:spPr/>
      <dgm:t>
        <a:bodyPr/>
        <a:lstStyle/>
        <a:p>
          <a:endParaRPr lang="ru-RU"/>
        </a:p>
      </dgm:t>
    </dgm:pt>
    <dgm:pt modelId="{AB62EA82-6AAD-47C1-81C5-728A743E9275}" type="sibTrans" cxnId="{8A55477C-6738-421D-B6A0-1D74AFE29EE5}">
      <dgm:prSet/>
      <dgm:spPr/>
      <dgm:t>
        <a:bodyPr/>
        <a:lstStyle/>
        <a:p>
          <a:endParaRPr lang="ru-RU" dirty="0"/>
        </a:p>
      </dgm:t>
    </dgm:pt>
    <dgm:pt modelId="{CB3E1698-CB7B-449C-8D02-45CA20989103}">
      <dgm:prSet phldrT="[Текст]"/>
      <dgm:spPr>
        <a:gradFill rotWithShape="0">
          <a:gsLst>
            <a:gs pos="0">
              <a:srgbClr val="FFF200"/>
            </a:gs>
            <a:gs pos="45000">
              <a:srgbClr val="FF7A00"/>
            </a:gs>
            <a:gs pos="70000">
              <a:srgbClr val="FF0300"/>
            </a:gs>
            <a:gs pos="100000">
              <a:srgbClr val="4D0808"/>
            </a:gs>
          </a:gsLst>
          <a:lin ang="16200000" scaled="0"/>
        </a:gradFill>
      </dgm:spPr>
      <dgm:t>
        <a:bodyPr/>
        <a:lstStyle/>
        <a:p>
          <a:r>
            <a:rPr lang="en-US" dirty="0" smtClean="0"/>
            <a:t>KS</a:t>
          </a:r>
          <a:endParaRPr lang="ru-RU" dirty="0"/>
        </a:p>
      </dgm:t>
    </dgm:pt>
    <dgm:pt modelId="{9F4767B7-5B10-40EB-8D9A-C7A29F7EE97C}" type="parTrans" cxnId="{9CF34365-D94D-4CA5-B1C1-46D833D4F93F}">
      <dgm:prSet/>
      <dgm:spPr/>
      <dgm:t>
        <a:bodyPr/>
        <a:lstStyle/>
        <a:p>
          <a:endParaRPr lang="ru-RU"/>
        </a:p>
      </dgm:t>
    </dgm:pt>
    <dgm:pt modelId="{2D96A53E-FEA8-4A17-A825-259D08F5584C}" type="sibTrans" cxnId="{9CF34365-D94D-4CA5-B1C1-46D833D4F93F}">
      <dgm:prSet/>
      <dgm:spPr/>
      <dgm:t>
        <a:bodyPr/>
        <a:lstStyle/>
        <a:p>
          <a:endParaRPr lang="ru-RU" dirty="0"/>
        </a:p>
      </dgm:t>
    </dgm:pt>
    <dgm:pt modelId="{47688FE0-5D6F-47B0-886B-63206373AA79}">
      <dgm:prSet phldrT="[Текст]"/>
      <dgm:spPr>
        <a:gradFill rotWithShape="0">
          <a:gsLst>
            <a:gs pos="0">
              <a:srgbClr val="FFEFD1"/>
            </a:gs>
            <a:gs pos="64999">
              <a:srgbClr val="F0EBD5"/>
            </a:gs>
            <a:gs pos="100000">
              <a:srgbClr val="D1C39F"/>
            </a:gs>
          </a:gsLst>
          <a:lin ang="16200000" scaled="0"/>
        </a:gradFill>
      </dgm:spPr>
      <dgm:t>
        <a:bodyPr/>
        <a:lstStyle/>
        <a:p>
          <a:r>
            <a:rPr lang="en-US" dirty="0" smtClean="0"/>
            <a:t>Loss</a:t>
          </a:r>
          <a:endParaRPr lang="ru-RU" dirty="0"/>
        </a:p>
      </dgm:t>
    </dgm:pt>
    <dgm:pt modelId="{55E30B9F-0A66-4F35-A30C-A542E2F7EB62}" type="parTrans" cxnId="{2BC909F5-DEA5-4519-B80E-92668CD8869A}">
      <dgm:prSet/>
      <dgm:spPr/>
      <dgm:t>
        <a:bodyPr/>
        <a:lstStyle/>
        <a:p>
          <a:endParaRPr lang="ru-RU"/>
        </a:p>
      </dgm:t>
    </dgm:pt>
    <dgm:pt modelId="{4D7C30F8-4F37-449A-9894-803F65BEEDA5}" type="sibTrans" cxnId="{2BC909F5-DEA5-4519-B80E-92668CD8869A}">
      <dgm:prSet/>
      <dgm:spPr/>
      <dgm:t>
        <a:bodyPr/>
        <a:lstStyle/>
        <a:p>
          <a:endParaRPr lang="ru-RU"/>
        </a:p>
      </dgm:t>
    </dgm:pt>
    <dgm:pt modelId="{68AF2757-307C-4E2F-8998-050BF1537DBD}" type="pres">
      <dgm:prSet presAssocID="{5637E0CB-1B10-45CF-A8A0-CC6CDC8BE8F5}" presName="Name0" presStyleCnt="0">
        <dgm:presLayoutVars>
          <dgm:dir/>
          <dgm:resizeHandles val="exact"/>
        </dgm:presLayoutVars>
      </dgm:prSet>
      <dgm:spPr/>
    </dgm:pt>
    <dgm:pt modelId="{B70243B2-E520-4E96-A046-B471B23B2161}" type="pres">
      <dgm:prSet presAssocID="{5637E0CB-1B10-45CF-A8A0-CC6CDC8BE8F5}" presName="vNodes" presStyleCnt="0"/>
      <dgm:spPr/>
    </dgm:pt>
    <dgm:pt modelId="{FB57B977-2D30-4A01-BE55-483C8FD6258D}" type="pres">
      <dgm:prSet presAssocID="{E9642515-7B21-4FA3-9A89-DAF7FCA251C7}" presName="node" presStyleLbl="node1" presStyleIdx="0" presStyleCnt="3">
        <dgm:presLayoutVars>
          <dgm:bulletEnabled val="1"/>
        </dgm:presLayoutVars>
      </dgm:prSet>
      <dgm:spPr/>
      <dgm:t>
        <a:bodyPr/>
        <a:lstStyle/>
        <a:p>
          <a:endParaRPr lang="ru-RU"/>
        </a:p>
      </dgm:t>
    </dgm:pt>
    <dgm:pt modelId="{51E94B41-09F5-4661-B2DE-1246F6503B25}" type="pres">
      <dgm:prSet presAssocID="{AB62EA82-6AAD-47C1-81C5-728A743E9275}" presName="spacerT" presStyleCnt="0"/>
      <dgm:spPr/>
    </dgm:pt>
    <dgm:pt modelId="{F626DBA8-F281-4927-A137-D919F62FCC96}" type="pres">
      <dgm:prSet presAssocID="{AB62EA82-6AAD-47C1-81C5-728A743E9275}" presName="sibTrans" presStyleLbl="sibTrans2D1" presStyleIdx="0" presStyleCnt="2"/>
      <dgm:spPr/>
      <dgm:t>
        <a:bodyPr/>
        <a:lstStyle/>
        <a:p>
          <a:endParaRPr lang="ru-RU"/>
        </a:p>
      </dgm:t>
    </dgm:pt>
    <dgm:pt modelId="{1C04D864-DE99-4FCD-B4D8-D36C628C5F2C}" type="pres">
      <dgm:prSet presAssocID="{AB62EA82-6AAD-47C1-81C5-728A743E9275}" presName="spacerB" presStyleCnt="0"/>
      <dgm:spPr/>
    </dgm:pt>
    <dgm:pt modelId="{D5FE5AF7-11E4-481A-BDB6-441DEDFA4988}" type="pres">
      <dgm:prSet presAssocID="{CB3E1698-CB7B-449C-8D02-45CA20989103}" presName="node" presStyleLbl="node1" presStyleIdx="1" presStyleCnt="3">
        <dgm:presLayoutVars>
          <dgm:bulletEnabled val="1"/>
        </dgm:presLayoutVars>
      </dgm:prSet>
      <dgm:spPr/>
      <dgm:t>
        <a:bodyPr/>
        <a:lstStyle/>
        <a:p>
          <a:endParaRPr lang="ru-RU"/>
        </a:p>
      </dgm:t>
    </dgm:pt>
    <dgm:pt modelId="{914B4B50-AA02-48F1-BF43-97148CCADA3E}" type="pres">
      <dgm:prSet presAssocID="{5637E0CB-1B10-45CF-A8A0-CC6CDC8BE8F5}" presName="sibTransLast" presStyleLbl="sibTrans2D1" presStyleIdx="1" presStyleCnt="2" custScaleX="222238" custScaleY="184151" custLinFactNeighborX="-41716" custLinFactNeighborY="1"/>
      <dgm:spPr/>
      <dgm:t>
        <a:bodyPr/>
        <a:lstStyle/>
        <a:p>
          <a:endParaRPr lang="ru-RU"/>
        </a:p>
      </dgm:t>
    </dgm:pt>
    <dgm:pt modelId="{4F112DE3-A758-4A4F-876F-2576FEADA67A}" type="pres">
      <dgm:prSet presAssocID="{5637E0CB-1B10-45CF-A8A0-CC6CDC8BE8F5}" presName="connectorText" presStyleLbl="sibTrans2D1" presStyleIdx="1" presStyleCnt="2"/>
      <dgm:spPr/>
      <dgm:t>
        <a:bodyPr/>
        <a:lstStyle/>
        <a:p>
          <a:endParaRPr lang="ru-RU"/>
        </a:p>
      </dgm:t>
    </dgm:pt>
    <dgm:pt modelId="{B5CE43E4-F418-4D9A-8BB4-9771A6CB82CA}" type="pres">
      <dgm:prSet presAssocID="{5637E0CB-1B10-45CF-A8A0-CC6CDC8BE8F5}" presName="lastNode" presStyleLbl="node1" presStyleIdx="2" presStyleCnt="3">
        <dgm:presLayoutVars>
          <dgm:bulletEnabled val="1"/>
        </dgm:presLayoutVars>
      </dgm:prSet>
      <dgm:spPr/>
      <dgm:t>
        <a:bodyPr/>
        <a:lstStyle/>
        <a:p>
          <a:endParaRPr lang="ru-RU"/>
        </a:p>
      </dgm:t>
    </dgm:pt>
  </dgm:ptLst>
  <dgm:cxnLst>
    <dgm:cxn modelId="{9CF34365-D94D-4CA5-B1C1-46D833D4F93F}" srcId="{5637E0CB-1B10-45CF-A8A0-CC6CDC8BE8F5}" destId="{CB3E1698-CB7B-449C-8D02-45CA20989103}" srcOrd="1" destOrd="0" parTransId="{9F4767B7-5B10-40EB-8D9A-C7A29F7EE97C}" sibTransId="{2D96A53E-FEA8-4A17-A825-259D08F5584C}"/>
    <dgm:cxn modelId="{927B2489-5CD4-4838-8209-3161C830F49F}" type="presOf" srcId="{5637E0CB-1B10-45CF-A8A0-CC6CDC8BE8F5}" destId="{68AF2757-307C-4E2F-8998-050BF1537DBD}" srcOrd="0" destOrd="0" presId="urn:microsoft.com/office/officeart/2005/8/layout/equation2"/>
    <dgm:cxn modelId="{25DF799D-A779-45C9-9D4B-704137E8A846}" type="presOf" srcId="{47688FE0-5D6F-47B0-886B-63206373AA79}" destId="{B5CE43E4-F418-4D9A-8BB4-9771A6CB82CA}" srcOrd="0" destOrd="0" presId="urn:microsoft.com/office/officeart/2005/8/layout/equation2"/>
    <dgm:cxn modelId="{8A55477C-6738-421D-B6A0-1D74AFE29EE5}" srcId="{5637E0CB-1B10-45CF-A8A0-CC6CDC8BE8F5}" destId="{E9642515-7B21-4FA3-9A89-DAF7FCA251C7}" srcOrd="0" destOrd="0" parTransId="{D544B972-6786-4896-984F-32BE2383234F}" sibTransId="{AB62EA82-6AAD-47C1-81C5-728A743E9275}"/>
    <dgm:cxn modelId="{9D069488-3F8D-484C-B47D-6E41D8016C51}" type="presOf" srcId="{AB62EA82-6AAD-47C1-81C5-728A743E9275}" destId="{F626DBA8-F281-4927-A137-D919F62FCC96}" srcOrd="0" destOrd="0" presId="urn:microsoft.com/office/officeart/2005/8/layout/equation2"/>
    <dgm:cxn modelId="{66527365-F07E-44D8-8278-0725ECDF687A}" type="presOf" srcId="{CB3E1698-CB7B-449C-8D02-45CA20989103}" destId="{D5FE5AF7-11E4-481A-BDB6-441DEDFA4988}" srcOrd="0" destOrd="0" presId="urn:microsoft.com/office/officeart/2005/8/layout/equation2"/>
    <dgm:cxn modelId="{2BC909F5-DEA5-4519-B80E-92668CD8869A}" srcId="{5637E0CB-1B10-45CF-A8A0-CC6CDC8BE8F5}" destId="{47688FE0-5D6F-47B0-886B-63206373AA79}" srcOrd="2" destOrd="0" parTransId="{55E30B9F-0A66-4F35-A30C-A542E2F7EB62}" sibTransId="{4D7C30F8-4F37-449A-9894-803F65BEEDA5}"/>
    <dgm:cxn modelId="{B3FBA04D-BB9F-4A18-B09E-DAECEC3DF9CB}" type="presOf" srcId="{2D96A53E-FEA8-4A17-A825-259D08F5584C}" destId="{914B4B50-AA02-48F1-BF43-97148CCADA3E}" srcOrd="0" destOrd="0" presId="urn:microsoft.com/office/officeart/2005/8/layout/equation2"/>
    <dgm:cxn modelId="{49B8140D-B088-4425-B03F-67B30C5D5E07}" type="presOf" srcId="{E9642515-7B21-4FA3-9A89-DAF7FCA251C7}" destId="{FB57B977-2D30-4A01-BE55-483C8FD6258D}" srcOrd="0" destOrd="0" presId="urn:microsoft.com/office/officeart/2005/8/layout/equation2"/>
    <dgm:cxn modelId="{23E47904-6186-421F-A30E-E9F234CE4B3F}" type="presOf" srcId="{2D96A53E-FEA8-4A17-A825-259D08F5584C}" destId="{4F112DE3-A758-4A4F-876F-2576FEADA67A}" srcOrd="1" destOrd="0" presId="urn:microsoft.com/office/officeart/2005/8/layout/equation2"/>
    <dgm:cxn modelId="{5B29C635-D54E-4861-AEE2-B0BD7C927A33}" type="presParOf" srcId="{68AF2757-307C-4E2F-8998-050BF1537DBD}" destId="{B70243B2-E520-4E96-A046-B471B23B2161}" srcOrd="0" destOrd="0" presId="urn:microsoft.com/office/officeart/2005/8/layout/equation2"/>
    <dgm:cxn modelId="{B2AC9F93-B901-470D-BE5B-D39F8962AD04}" type="presParOf" srcId="{B70243B2-E520-4E96-A046-B471B23B2161}" destId="{FB57B977-2D30-4A01-BE55-483C8FD6258D}" srcOrd="0" destOrd="0" presId="urn:microsoft.com/office/officeart/2005/8/layout/equation2"/>
    <dgm:cxn modelId="{79E100DE-D6CF-4873-AA30-081229799F09}" type="presParOf" srcId="{B70243B2-E520-4E96-A046-B471B23B2161}" destId="{51E94B41-09F5-4661-B2DE-1246F6503B25}" srcOrd="1" destOrd="0" presId="urn:microsoft.com/office/officeart/2005/8/layout/equation2"/>
    <dgm:cxn modelId="{F199AFAE-B600-47C3-91F1-DFD1A4031B3A}" type="presParOf" srcId="{B70243B2-E520-4E96-A046-B471B23B2161}" destId="{F626DBA8-F281-4927-A137-D919F62FCC96}" srcOrd="2" destOrd="0" presId="urn:microsoft.com/office/officeart/2005/8/layout/equation2"/>
    <dgm:cxn modelId="{EFB96049-0288-472D-8355-F1EA92F23C1F}" type="presParOf" srcId="{B70243B2-E520-4E96-A046-B471B23B2161}" destId="{1C04D864-DE99-4FCD-B4D8-D36C628C5F2C}" srcOrd="3" destOrd="0" presId="urn:microsoft.com/office/officeart/2005/8/layout/equation2"/>
    <dgm:cxn modelId="{9BF53883-E1E4-478E-AD1E-44687C51BEFC}" type="presParOf" srcId="{B70243B2-E520-4E96-A046-B471B23B2161}" destId="{D5FE5AF7-11E4-481A-BDB6-441DEDFA4988}" srcOrd="4" destOrd="0" presId="urn:microsoft.com/office/officeart/2005/8/layout/equation2"/>
    <dgm:cxn modelId="{031F9C90-ADED-488E-B76C-03F24F05D6C6}" type="presParOf" srcId="{68AF2757-307C-4E2F-8998-050BF1537DBD}" destId="{914B4B50-AA02-48F1-BF43-97148CCADA3E}" srcOrd="1" destOrd="0" presId="urn:microsoft.com/office/officeart/2005/8/layout/equation2"/>
    <dgm:cxn modelId="{D527803A-55F5-4B31-BF6E-5F12264216F6}" type="presParOf" srcId="{914B4B50-AA02-48F1-BF43-97148CCADA3E}" destId="{4F112DE3-A758-4A4F-876F-2576FEADA67A}" srcOrd="0" destOrd="0" presId="urn:microsoft.com/office/officeart/2005/8/layout/equation2"/>
    <dgm:cxn modelId="{A731A23C-70B2-4334-AAE2-C7FF5854DCD1}" type="presParOf" srcId="{68AF2757-307C-4E2F-8998-050BF1537DBD}" destId="{B5CE43E4-F418-4D9A-8BB4-9771A6CB82CA}"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5BA2C4-B358-48DE-A183-AA9E0AB040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0E972C3A-AFD7-445C-B580-3B0C2529B357}">
      <dgm:prSet custT="1">
        <dgm:style>
          <a:lnRef idx="2">
            <a:schemeClr val="accent6">
              <a:shade val="50000"/>
            </a:schemeClr>
          </a:lnRef>
          <a:fillRef idx="1">
            <a:schemeClr val="accent6"/>
          </a:fillRef>
          <a:effectRef idx="0">
            <a:schemeClr val="accent6"/>
          </a:effectRef>
          <a:fontRef idx="minor">
            <a:schemeClr val="lt1"/>
          </a:fontRef>
        </dgm:style>
      </dgm:prSet>
      <dgm:spPr>
        <a:blipFill rotWithShape="1">
          <a:blip xmlns:r="http://schemas.openxmlformats.org/officeDocument/2006/relationships" r:embed="rId1"/>
          <a:stretch>
            <a:fillRect b="-2941"/>
          </a:stretch>
        </a:blipFill>
      </dgm:spPr>
      <dgm:t>
        <a:bodyPr/>
        <a:lstStyle/>
        <a:p>
          <a:r>
            <a:rPr lang="ru-RU">
              <a:noFill/>
            </a:rPr>
            <a:t> </a:t>
          </a:r>
        </a:p>
      </dgm:t>
    </dgm:pt>
    <dgm:pt modelId="{C7D41186-DBA7-4350-8C02-53C9F05183AE}" type="parTrans" cxnId="{76B6D667-A1A7-49FC-8AF0-F13E03C1ABAF}">
      <dgm:prSet/>
      <dgm:spPr/>
      <dgm:t>
        <a:bodyPr/>
        <a:lstStyle/>
        <a:p>
          <a:endParaRPr lang="ru-RU"/>
        </a:p>
      </dgm:t>
    </dgm:pt>
    <dgm:pt modelId="{BFBD5505-6ABD-4137-98F2-89F8C9758E30}" type="sibTrans" cxnId="{76B6D667-A1A7-49FC-8AF0-F13E03C1ABAF}">
      <dgm:prSet/>
      <dgm:spPr/>
      <dgm:t>
        <a:bodyPr/>
        <a:lstStyle/>
        <a:p>
          <a:endParaRPr lang="ru-RU"/>
        </a:p>
      </dgm:t>
    </dgm:pt>
    <dgm:pt modelId="{89F33E97-E482-4C88-9534-E8D259388AD1}" type="pres">
      <dgm:prSet presAssocID="{A55BA2C4-B358-48DE-A183-AA9E0AB04006}" presName="linear" presStyleCnt="0">
        <dgm:presLayoutVars>
          <dgm:animLvl val="lvl"/>
          <dgm:resizeHandles val="exact"/>
        </dgm:presLayoutVars>
      </dgm:prSet>
      <dgm:spPr/>
      <dgm:t>
        <a:bodyPr/>
        <a:lstStyle/>
        <a:p>
          <a:endParaRPr lang="ru-RU"/>
        </a:p>
      </dgm:t>
    </dgm:pt>
    <dgm:pt modelId="{95261481-72C4-4420-8072-2FAA75FCCF44}" type="pres">
      <dgm:prSet presAssocID="{0E972C3A-AFD7-445C-B580-3B0C2529B357}" presName="parentText" presStyleLbl="node1" presStyleIdx="0" presStyleCnt="1" custLinFactNeighborX="676" custLinFactNeighborY="-12207">
        <dgm:presLayoutVars>
          <dgm:chMax val="0"/>
          <dgm:bulletEnabled val="1"/>
        </dgm:presLayoutVars>
      </dgm:prSet>
      <dgm:spPr/>
      <dgm:t>
        <a:bodyPr/>
        <a:lstStyle/>
        <a:p>
          <a:endParaRPr lang="ru-RU"/>
        </a:p>
      </dgm:t>
    </dgm:pt>
  </dgm:ptLst>
  <dgm:cxnLst>
    <dgm:cxn modelId="{DBB6B7E1-F31F-4DAA-A74C-6ECBC238F8C9}" type="presOf" srcId="{0E972C3A-AFD7-445C-B580-3B0C2529B357}" destId="{95261481-72C4-4420-8072-2FAA75FCCF44}" srcOrd="0" destOrd="0" presId="urn:microsoft.com/office/officeart/2005/8/layout/vList2"/>
    <dgm:cxn modelId="{5D81F4F5-0365-4EF0-A4A4-F4FCD41604C7}" type="presOf" srcId="{A55BA2C4-B358-48DE-A183-AA9E0AB04006}" destId="{89F33E97-E482-4C88-9534-E8D259388AD1}" srcOrd="0" destOrd="0" presId="urn:microsoft.com/office/officeart/2005/8/layout/vList2"/>
    <dgm:cxn modelId="{76B6D667-A1A7-49FC-8AF0-F13E03C1ABAF}" srcId="{A55BA2C4-B358-48DE-A183-AA9E0AB04006}" destId="{0E972C3A-AFD7-445C-B580-3B0C2529B357}" srcOrd="0" destOrd="0" parTransId="{C7D41186-DBA7-4350-8C02-53C9F05183AE}" sibTransId="{BFBD5505-6ABD-4137-98F2-89F8C9758E30}"/>
    <dgm:cxn modelId="{35872417-9CE2-466C-8B8D-FB6D713583C2}" type="presParOf" srcId="{89F33E97-E482-4C88-9534-E8D259388AD1}" destId="{95261481-72C4-4420-8072-2FAA75FCCF4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AF5E9-E509-4687-AE9F-C4A24630CCC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5515C1F6-FAD7-44D8-9F31-D4286E8402CD}">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lgn="ctr" rtl="0"/>
          <a:r>
            <a:rPr lang="en-US" sz="2400" dirty="0" smtClean="0"/>
            <a:t>… the assumption of a single underlying generative process between the train set and the test set. </a:t>
          </a:r>
          <a:endParaRPr lang="ru-RU" sz="2400" dirty="0"/>
        </a:p>
      </dgm:t>
    </dgm:pt>
    <dgm:pt modelId="{9BBDB86B-155D-403D-84BB-005AC36C1416}" type="parTrans" cxnId="{ED74C2E9-F4A0-42AC-9BCC-2A6E00E54AC9}">
      <dgm:prSet/>
      <dgm:spPr/>
      <dgm:t>
        <a:bodyPr/>
        <a:lstStyle/>
        <a:p>
          <a:pPr algn="ctr"/>
          <a:endParaRPr lang="ru-RU"/>
        </a:p>
      </dgm:t>
    </dgm:pt>
    <dgm:pt modelId="{8DE9E033-65FA-43AB-8E29-B0FE30ED1C0C}" type="sibTrans" cxnId="{ED74C2E9-F4A0-42AC-9BCC-2A6E00E54AC9}">
      <dgm:prSet/>
      <dgm:spPr/>
      <dgm:t>
        <a:bodyPr/>
        <a:lstStyle/>
        <a:p>
          <a:pPr algn="ctr"/>
          <a:endParaRPr lang="ru-RU"/>
        </a:p>
      </dgm:t>
    </dgm:pt>
    <dgm:pt modelId="{0EC69422-031A-45E3-9C64-F76C7A6EF409}" type="pres">
      <dgm:prSet presAssocID="{B20AF5E9-E509-4687-AE9F-C4A24630CCC4}" presName="linear" presStyleCnt="0">
        <dgm:presLayoutVars>
          <dgm:animLvl val="lvl"/>
          <dgm:resizeHandles val="exact"/>
        </dgm:presLayoutVars>
      </dgm:prSet>
      <dgm:spPr/>
      <dgm:t>
        <a:bodyPr/>
        <a:lstStyle/>
        <a:p>
          <a:endParaRPr lang="ru-RU"/>
        </a:p>
      </dgm:t>
    </dgm:pt>
    <dgm:pt modelId="{C426D541-87C2-4A90-A1FA-9A5E1D60C2F8}" type="pres">
      <dgm:prSet presAssocID="{5515C1F6-FAD7-44D8-9F31-D4286E8402CD}" presName="parentText" presStyleLbl="node1" presStyleIdx="0" presStyleCnt="1" custScaleX="100000" custScaleY="96349" custLinFactNeighborX="694" custLinFactNeighborY="-10021">
        <dgm:presLayoutVars>
          <dgm:chMax val="0"/>
          <dgm:bulletEnabled val="1"/>
        </dgm:presLayoutVars>
      </dgm:prSet>
      <dgm:spPr/>
      <dgm:t>
        <a:bodyPr/>
        <a:lstStyle/>
        <a:p>
          <a:endParaRPr lang="ru-RU"/>
        </a:p>
      </dgm:t>
    </dgm:pt>
  </dgm:ptLst>
  <dgm:cxnLst>
    <dgm:cxn modelId="{E5CB8E09-EB85-45B4-8E47-B6F121EA17C7}" type="presOf" srcId="{B20AF5E9-E509-4687-AE9F-C4A24630CCC4}" destId="{0EC69422-031A-45E3-9C64-F76C7A6EF409}" srcOrd="0" destOrd="0" presId="urn:microsoft.com/office/officeart/2005/8/layout/vList2"/>
    <dgm:cxn modelId="{ED74C2E9-F4A0-42AC-9BCC-2A6E00E54AC9}" srcId="{B20AF5E9-E509-4687-AE9F-C4A24630CCC4}" destId="{5515C1F6-FAD7-44D8-9F31-D4286E8402CD}" srcOrd="0" destOrd="0" parTransId="{9BBDB86B-155D-403D-84BB-005AC36C1416}" sibTransId="{8DE9E033-65FA-43AB-8E29-B0FE30ED1C0C}"/>
    <dgm:cxn modelId="{23F29120-B453-4B0D-B902-856F7C89F5DC}" type="presOf" srcId="{5515C1F6-FAD7-44D8-9F31-D4286E8402CD}" destId="{C426D541-87C2-4A90-A1FA-9A5E1D60C2F8}" srcOrd="0" destOrd="0" presId="urn:microsoft.com/office/officeart/2005/8/layout/vList2"/>
    <dgm:cxn modelId="{F84950B9-080E-49BA-8BE9-54A441F98B3C}" type="presParOf" srcId="{0EC69422-031A-45E3-9C64-F76C7A6EF409}" destId="{C426D541-87C2-4A90-A1FA-9A5E1D60C2F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7DBFCC-7475-46BA-A768-DC95A7955088}" type="doc">
      <dgm:prSet loTypeId="urn:microsoft.com/office/officeart/2005/8/layout/default" loCatId="list" qsTypeId="urn:microsoft.com/office/officeart/2005/8/quickstyle/simple3" qsCatId="simple" csTypeId="urn:microsoft.com/office/officeart/2005/8/colors/accent6_5" csCatId="accent6" phldr="1"/>
      <dgm:spPr/>
      <dgm:t>
        <a:bodyPr/>
        <a:lstStyle/>
        <a:p>
          <a:endParaRPr lang="ru-RU"/>
        </a:p>
      </dgm:t>
    </dgm:pt>
    <mc:AlternateContent xmlns:mc="http://schemas.openxmlformats.org/markup-compatibility/2006" xmlns:a14="http://schemas.microsoft.com/office/drawing/2010/main">
      <mc:Choice Requires="a14">
        <dgm:pt modelId="{29EC5F52-F0A6-453F-B951-52F4575E4C7D}">
          <dgm:prSet phldrT="[Текст]" custT="1"/>
          <dgm:spPr/>
          <dgm:t>
            <a:bodyPr/>
            <a:lstStyle/>
            <a:p>
              <a:pPr rtl="0"/>
              <a14:m>
                <m:oMath xmlns:m="http://schemas.openxmlformats.org/officeDocument/2006/math">
                  <m:r>
                    <a:rPr lang="en-US" sz="1400" i="1" dirty="0" smtClean="0">
                      <a:latin typeface="Cambria Math"/>
                    </a:rPr>
                    <m:t>(</m:t>
                  </m:r>
                  <m:sSub>
                    <m:sSubPr>
                      <m:ctrlPr>
                        <a:rPr lang="en-US" sz="1400" i="1" dirty="0" smtClean="0">
                          <a:latin typeface="Cambria Math"/>
                        </a:rPr>
                      </m:ctrlPr>
                    </m:sSubPr>
                    <m:e>
                      <m:r>
                        <a:rPr lang="en-US" sz="1400" b="0" i="1" dirty="0" smtClean="0">
                          <a:latin typeface="Cambria Math"/>
                        </a:rPr>
                        <m:t>𝑋</m:t>
                      </m:r>
                    </m:e>
                    <m:sub>
                      <m:r>
                        <a:rPr lang="en-US" sz="1400" b="0" i="1" dirty="0" smtClean="0">
                          <a:latin typeface="Cambria Math"/>
                        </a:rPr>
                        <m:t>𝑖</m:t>
                      </m:r>
                    </m:sub>
                  </m:sSub>
                  <m:r>
                    <a:rPr lang="en-US" sz="1400" i="1" dirty="0" smtClean="0">
                      <a:latin typeface="Cambria Math"/>
                    </a:rPr>
                    <m:t>, </m:t>
                  </m:r>
                  <m:sSub>
                    <m:sSubPr>
                      <m:ctrlPr>
                        <a:rPr lang="en-US" sz="1400" i="1" dirty="0" smtClean="0">
                          <a:latin typeface="Cambria Math"/>
                        </a:rPr>
                      </m:ctrlPr>
                    </m:sSubPr>
                    <m:e>
                      <m:r>
                        <a:rPr lang="en-US" sz="1400" b="0" i="1" dirty="0" smtClean="0">
                          <a:latin typeface="Cambria Math"/>
                        </a:rPr>
                        <m:t>𝑦</m:t>
                      </m:r>
                    </m:e>
                    <m:sub>
                      <m:r>
                        <a:rPr lang="en-US" sz="1400" b="0" i="1" dirty="0" smtClean="0">
                          <a:latin typeface="Cambria Math"/>
                        </a:rPr>
                        <m:t>𝑖</m:t>
                      </m:r>
                    </m:sub>
                  </m:sSub>
                  <m:r>
                    <a:rPr lang="en-US" sz="1400" i="1" dirty="0" smtClean="0">
                      <a:latin typeface="Cambria Math"/>
                    </a:rPr>
                    <m:t>) </m:t>
                  </m:r>
                </m:oMath>
              </a14:m>
              <a:r>
                <a:rPr lang="en-US" sz="1400" dirty="0" smtClean="0"/>
                <a:t>– set of independent and identically distributed (iid) training examples drawn from unknown input distribution </a:t>
              </a:r>
              <a14:m>
                <m:oMath xmlns:m="http://schemas.openxmlformats.org/officeDocument/2006/math">
                  <m:r>
                    <a:rPr lang="en-US" sz="1400" i="1" dirty="0" smtClean="0">
                      <a:latin typeface="Cambria Math"/>
                    </a:rPr>
                    <m:t>𝑃</m:t>
                  </m:r>
                  <m:r>
                    <a:rPr lang="en-US" sz="1400" i="1" dirty="0" smtClean="0">
                      <a:latin typeface="Cambria Math"/>
                    </a:rPr>
                    <m:t>(</m:t>
                  </m:r>
                  <m:r>
                    <a:rPr lang="en-US" sz="1400" i="1" dirty="0" smtClean="0">
                      <a:latin typeface="Cambria Math"/>
                    </a:rPr>
                    <m:t>𝑋</m:t>
                  </m:r>
                  <m:r>
                    <a:rPr lang="en-US" sz="1400" i="1" dirty="0" smtClean="0">
                      <a:latin typeface="Cambria Math"/>
                    </a:rPr>
                    <m:t>)</m:t>
                  </m:r>
                </m:oMath>
              </a14:m>
              <a:endParaRPr lang="ru-RU" sz="1400" dirty="0"/>
            </a:p>
          </dgm:t>
        </dgm:pt>
      </mc:Choice>
      <mc:Fallback xmlns="">
        <dgm:pt modelId="{29EC5F52-F0A6-453F-B951-52F4575E4C7D}">
          <dgm:prSet phldrT="[Текст]" custT="1"/>
          <dgm:spPr/>
          <dgm:t>
            <a:bodyPr/>
            <a:lstStyle/>
            <a:p>
              <a:pPr rtl="0"/>
              <a:r>
                <a:rPr lang="en-US" sz="1400" i="0" dirty="0" smtClean="0">
                  <a:latin typeface="Cambria Math"/>
                </a:rPr>
                <a:t>(</a:t>
              </a:r>
              <a:r>
                <a:rPr lang="en-US" sz="1400" b="0" i="0" dirty="0" smtClean="0">
                  <a:latin typeface="Cambria Math"/>
                </a:rPr>
                <a:t>𝑋_𝑖</a:t>
              </a:r>
              <a:r>
                <a:rPr lang="en-US" sz="1400" i="0" dirty="0" smtClean="0">
                  <a:latin typeface="Cambria Math"/>
                </a:rPr>
                <a:t>, </a:t>
              </a:r>
              <a:r>
                <a:rPr lang="en-US" sz="1400" b="0" i="0" dirty="0" smtClean="0">
                  <a:latin typeface="Cambria Math"/>
                </a:rPr>
                <a:t>𝑦_𝑖</a:t>
              </a:r>
              <a:r>
                <a:rPr lang="en-US" sz="1400" i="0" dirty="0" smtClean="0">
                  <a:latin typeface="Cambria Math"/>
                </a:rPr>
                <a:t>) </a:t>
              </a:r>
              <a:r>
                <a:rPr lang="en-US" sz="1400" dirty="0" smtClean="0"/>
                <a:t>– set of independent and identically distributed (iid) training examples drawn from unknown input distribution </a:t>
              </a:r>
              <a:r>
                <a:rPr lang="en-US" sz="1400" i="0" dirty="0" smtClean="0">
                  <a:latin typeface="Cambria Math"/>
                </a:rPr>
                <a:t>𝑃(𝑋)</a:t>
              </a:r>
              <a:endParaRPr lang="ru-RU" sz="1400" dirty="0"/>
            </a:p>
          </dgm:t>
        </dgm:pt>
      </mc:Fallback>
    </mc:AlternateContent>
    <dgm:pt modelId="{B367517D-73B7-432C-95AE-D1B1986BD207}" type="parTrans" cxnId="{A8782CF1-03C5-455F-BC03-7A4041F30B70}">
      <dgm:prSet/>
      <dgm:spPr/>
      <dgm:t>
        <a:bodyPr/>
        <a:lstStyle/>
        <a:p>
          <a:endParaRPr lang="ru-RU" sz="1400"/>
        </a:p>
      </dgm:t>
    </dgm:pt>
    <dgm:pt modelId="{91C2EFD6-11AF-466B-A7D6-E4472F48084D}" type="sibTrans" cxnId="{A8782CF1-03C5-455F-BC03-7A4041F30B70}">
      <dgm:prSet/>
      <dgm:spPr/>
      <dgm:t>
        <a:bodyPr/>
        <a:lstStyle/>
        <a:p>
          <a:endParaRPr lang="ru-RU" sz="1400"/>
        </a:p>
      </dgm:t>
    </dgm:pt>
    <mc:AlternateContent xmlns:mc="http://schemas.openxmlformats.org/markup-compatibility/2006">
      <mc:Choice xmlns:a14="http://schemas.microsoft.com/office/drawing/2010/main" Requires="a14">
        <dgm:pt modelId="{82BD98E1-DE5A-4EB6-A174-19290A4F5A62}">
          <dgm:prSet phldrT="[Текст]" custT="1"/>
          <dgm:spPr/>
          <dgm:t>
            <a:bodyPr/>
            <a:lstStyle/>
            <a:p>
              <a:r>
                <a:rPr lang="en-US" sz="1400" dirty="0" smtClean="0">
                  <a:latin typeface="Monotype Corsiva" panose="03010101010201010101" pitchFamily="66" charset="0"/>
                </a:rPr>
                <a:t>H</a:t>
              </a:r>
              <a:r>
                <a:rPr lang="en-US" sz="1400" dirty="0" smtClean="0">
                  <a:latin typeface="Monotype Corsiva" panose="03010101010201010101" pitchFamily="66" charset="0"/>
                </a:rPr>
                <a:t> </a:t>
              </a:r>
              <a:r>
                <a:rPr lang="en-US" sz="1400" dirty="0" smtClean="0">
                  <a:solidFill>
                    <a:schemeClr val="tx1"/>
                  </a:solidFill>
                  <a:latin typeface="Monotype Corsiva" panose="03010101010201010101" pitchFamily="66" charset="0"/>
                  <a:ea typeface="Cambria Math" panose="02040503050406030204" pitchFamily="18" charset="0"/>
                </a:rPr>
                <a:t>(</a:t>
              </a:r>
              <a14:m>
                <m:oMath xmlns:m="http://schemas.openxmlformats.org/officeDocument/2006/math">
                  <m:sSub>
                    <m:sSubPr>
                      <m:ctrlPr>
                        <a:rPr lang="en-US" sz="1400" b="0" i="1" dirty="0" smtClean="0">
                          <a:solidFill>
                            <a:schemeClr val="tx1"/>
                          </a:solidFill>
                          <a:latin typeface="Cambria Math"/>
                        </a:rPr>
                      </m:ctrlPr>
                    </m:sSubPr>
                    <m:e>
                      <m:r>
                        <a:rPr lang="en-US" sz="1400" b="0" i="1" dirty="0" smtClean="0">
                          <a:solidFill>
                            <a:schemeClr val="tx1"/>
                          </a:solidFill>
                          <a:latin typeface="Cambria Math"/>
                        </a:rPr>
                        <m:t>h</m:t>
                      </m:r>
                    </m:e>
                    <m:sub>
                      <m:r>
                        <a:rPr lang="en-US" sz="1400" b="0" i="1" dirty="0" smtClean="0">
                          <a:solidFill>
                            <a:schemeClr val="tx1"/>
                          </a:solidFill>
                          <a:latin typeface="Cambria Math"/>
                        </a:rPr>
                        <m:t>1</m:t>
                      </m:r>
                    </m:sub>
                  </m:sSub>
                  <m:r>
                    <a:rPr lang="en-US" sz="1400" b="0" i="1" dirty="0" smtClean="0">
                      <a:solidFill>
                        <a:schemeClr val="tx1"/>
                      </a:solidFill>
                      <a:latin typeface="Cambria Math"/>
                    </a:rPr>
                    <m:t>…</m:t>
                  </m:r>
                  <m:sSub>
                    <m:sSubPr>
                      <m:ctrlPr>
                        <a:rPr lang="en-US" sz="1400" b="0" i="1" dirty="0" smtClean="0">
                          <a:solidFill>
                            <a:schemeClr val="tx1"/>
                          </a:solidFill>
                          <a:latin typeface="Cambria Math"/>
                        </a:rPr>
                      </m:ctrlPr>
                    </m:sSubPr>
                    <m:e>
                      <m:r>
                        <a:rPr lang="en-US" sz="1400" b="0" i="1" dirty="0" smtClean="0">
                          <a:solidFill>
                            <a:schemeClr val="tx1"/>
                          </a:solidFill>
                          <a:latin typeface="Cambria Math"/>
                        </a:rPr>
                        <m:t>h</m:t>
                      </m:r>
                    </m:e>
                    <m:sub>
                      <m:r>
                        <a:rPr lang="en-US" sz="1400" b="0" i="1" dirty="0" smtClean="0">
                          <a:solidFill>
                            <a:schemeClr val="tx1"/>
                          </a:solidFill>
                          <a:latin typeface="Cambria Math"/>
                        </a:rPr>
                        <m:t>𝑘</m:t>
                      </m:r>
                    </m:sub>
                  </m:sSub>
                </m:oMath>
              </a14:m>
              <a:r>
                <a:rPr lang="en-US" sz="1400" dirty="0" smtClean="0">
                  <a:solidFill>
                    <a:schemeClr val="tx1"/>
                  </a:solidFill>
                  <a:latin typeface="Monotype Corsiva" panose="03010101010201010101" pitchFamily="66" charset="0"/>
                  <a:ea typeface="Cambria Math" panose="02040503050406030204" pitchFamily="18" charset="0"/>
                </a:rPr>
                <a:t>)</a:t>
              </a:r>
              <a:r>
                <a:rPr lang="en-US" sz="1400" dirty="0" smtClean="0"/>
                <a:t> – hypothesis set, or the set of all classifiers considered by learning algorithm. This can be, for example, a set of all linear classifiers in </a:t>
              </a:r>
              <a14:m>
                <m:oMath xmlns:m="http://schemas.openxmlformats.org/officeDocument/2006/math">
                  <m:sSup>
                    <m:sSupPr>
                      <m:ctrlPr>
                        <a:rPr lang="en-US" sz="1400" i="1" smtClean="0">
                          <a:latin typeface="Cambria Math"/>
                        </a:rPr>
                      </m:ctrlPr>
                    </m:sSupPr>
                    <m:e>
                      <m:r>
                        <a:rPr lang="en-US" sz="1400" b="0" i="1" smtClean="0">
                          <a:latin typeface="Cambria Math"/>
                        </a:rPr>
                        <m:t>𝑅</m:t>
                      </m:r>
                    </m:e>
                    <m:sup>
                      <m:r>
                        <a:rPr lang="en-US" sz="1400" b="0" i="1" smtClean="0">
                          <a:latin typeface="Cambria Math"/>
                        </a:rPr>
                        <m:t>𝑛</m:t>
                      </m:r>
                    </m:sup>
                  </m:sSup>
                </m:oMath>
              </a14:m>
              <a:endParaRPr lang="ru-RU" sz="1400" baseline="-25000" dirty="0"/>
            </a:p>
          </dgm:t>
        </dgm:pt>
      </mc:Choice>
      <mc:Fallback>
        <dgm:pt modelId="{82BD98E1-DE5A-4EB6-A174-19290A4F5A62}">
          <dgm:prSet phldrT="[Текст]" custT="1"/>
          <dgm:spPr/>
          <dgm:t>
            <a:bodyPr/>
            <a:lstStyle/>
            <a:p>
              <a:r>
                <a:rPr lang="en-US" sz="1400" dirty="0" smtClean="0">
                  <a:latin typeface="Monotype Corsiva" panose="03010101010201010101" pitchFamily="66" charset="0"/>
                </a:rPr>
                <a:t>H</a:t>
              </a:r>
              <a:r>
                <a:rPr lang="en-US" sz="1400" dirty="0" smtClean="0">
                  <a:latin typeface="Monotype Corsiva" panose="03010101010201010101" pitchFamily="66" charset="0"/>
                </a:rPr>
                <a:t> </a:t>
              </a:r>
              <a:r>
                <a:rPr lang="en-US" sz="1400" dirty="0" smtClean="0">
                  <a:solidFill>
                    <a:schemeClr val="tx1"/>
                  </a:solidFill>
                  <a:latin typeface="Monotype Corsiva" panose="03010101010201010101" pitchFamily="66" charset="0"/>
                  <a:ea typeface="Cambria Math" panose="02040503050406030204" pitchFamily="18" charset="0"/>
                </a:rPr>
                <a:t>(</a:t>
              </a:r>
              <a:r>
                <a:rPr lang="en-US" sz="1400" b="0" i="0" dirty="0" smtClean="0">
                  <a:solidFill>
                    <a:schemeClr val="tx1"/>
                  </a:solidFill>
                  <a:latin typeface="Cambria Math"/>
                </a:rPr>
                <a:t>ℎ_1…ℎ_𝑘</a:t>
              </a:r>
              <a:r>
                <a:rPr lang="en-US" sz="1400" dirty="0" smtClean="0">
                  <a:solidFill>
                    <a:schemeClr val="tx1"/>
                  </a:solidFill>
                  <a:latin typeface="Monotype Corsiva" panose="03010101010201010101" pitchFamily="66" charset="0"/>
                  <a:ea typeface="Cambria Math" panose="02040503050406030204" pitchFamily="18" charset="0"/>
                </a:rPr>
                <a:t>)</a:t>
              </a:r>
              <a:r>
                <a:rPr lang="en-US" sz="1400" dirty="0" smtClean="0"/>
                <a:t> – hypothesis set, or the set of all classifiers considered by learning algorithm. This can be, for example, a set of all linear classifiers in </a:t>
              </a:r>
              <a:r>
                <a:rPr lang="en-US" sz="1400" b="0" i="0" smtClean="0">
                  <a:latin typeface="Cambria Math"/>
                </a:rPr>
                <a:t>𝑅^𝑛</a:t>
              </a:r>
              <a:endParaRPr lang="ru-RU" sz="1400" baseline="-25000" dirty="0"/>
            </a:p>
          </dgm:t>
        </dgm:pt>
      </mc:Fallback>
    </mc:AlternateContent>
    <dgm:pt modelId="{3B5857E4-9E17-4BFB-A15D-2C8D101A9E71}" type="parTrans" cxnId="{0A7CC52A-C2D3-45EE-AD86-C57DF0CE14EC}">
      <dgm:prSet/>
      <dgm:spPr/>
      <dgm:t>
        <a:bodyPr/>
        <a:lstStyle/>
        <a:p>
          <a:endParaRPr lang="ru-RU" sz="1400"/>
        </a:p>
      </dgm:t>
    </dgm:pt>
    <dgm:pt modelId="{DD7A1CBC-9965-4B47-A7B3-6457188C9839}" type="sibTrans" cxnId="{0A7CC52A-C2D3-45EE-AD86-C57DF0CE14EC}">
      <dgm:prSet/>
      <dgm:spPr/>
      <dgm:t>
        <a:bodyPr/>
        <a:lstStyle/>
        <a:p>
          <a:endParaRPr lang="ru-RU" sz="1400"/>
        </a:p>
      </dgm:t>
    </dgm:pt>
    <mc:AlternateContent xmlns:mc="http://schemas.openxmlformats.org/markup-compatibility/2006" xmlns:a14="http://schemas.microsoft.com/office/drawing/2010/main">
      <mc:Choice Requires="a14">
        <dgm:pt modelId="{A5181ED2-9BC0-4668-A8CB-D0F70ABF7920}">
          <dgm:prSet phldrT="[Текст]" custT="1"/>
          <dgm:spPr/>
          <dgm:t>
            <a:bodyPr/>
            <a:lstStyle/>
            <a:p>
              <a:pPr rtl="0"/>
              <a14:m>
                <m:oMath xmlns:m="http://schemas.openxmlformats.org/officeDocument/2006/math">
                  <m:r>
                    <a:rPr lang="en-US" sz="1400" i="1" dirty="0" smtClean="0">
                      <a:latin typeface="Cambria Math"/>
                    </a:rPr>
                    <m:t>𝑓</m:t>
                  </m:r>
                  <m:r>
                    <a:rPr lang="en-US" sz="1400" i="1" dirty="0" smtClean="0">
                      <a:latin typeface="Cambria Math"/>
                    </a:rPr>
                    <m:t>(</m:t>
                  </m:r>
                  <m:r>
                    <a:rPr lang="en-US" sz="1400" i="1" dirty="0" smtClean="0">
                      <a:latin typeface="Cambria Math"/>
                    </a:rPr>
                    <m:t>𝑥</m:t>
                  </m:r>
                  <m:r>
                    <a:rPr lang="en-US" sz="1400" i="1" dirty="0" smtClean="0">
                      <a:latin typeface="Cambria Math"/>
                    </a:rPr>
                    <m:t>) </m:t>
                  </m:r>
                </m:oMath>
              </a14:m>
              <a:r>
                <a:rPr lang="en-US" sz="1400" dirty="0" smtClean="0"/>
                <a:t>– unknown target function</a:t>
              </a:r>
              <a:endParaRPr lang="ru-RU" sz="1400" dirty="0"/>
            </a:p>
          </dgm:t>
        </dgm:pt>
      </mc:Choice>
      <mc:Fallback xmlns="">
        <dgm:pt modelId="{A5181ED2-9BC0-4668-A8CB-D0F70ABF7920}">
          <dgm:prSet phldrT="[Текст]" custT="1"/>
          <dgm:spPr/>
          <dgm:t>
            <a:bodyPr/>
            <a:lstStyle/>
            <a:p>
              <a:pPr rtl="0"/>
              <a:r>
                <a:rPr lang="en-US" sz="1400" i="0" dirty="0" smtClean="0">
                  <a:latin typeface="Cambria Math"/>
                </a:rPr>
                <a:t>𝑓(𝑥) </a:t>
              </a:r>
              <a:r>
                <a:rPr lang="en-US" sz="1400" dirty="0" smtClean="0"/>
                <a:t>– unknown target function</a:t>
              </a:r>
              <a:endParaRPr lang="ru-RU" sz="1400" dirty="0"/>
            </a:p>
          </dgm:t>
        </dgm:pt>
      </mc:Fallback>
    </mc:AlternateContent>
    <dgm:pt modelId="{6A872146-124D-418D-AEAF-E78B2EC74AB9}" type="parTrans" cxnId="{DB32F9D7-E8EB-44BB-A847-666C5BFDF93D}">
      <dgm:prSet/>
      <dgm:spPr/>
      <dgm:t>
        <a:bodyPr/>
        <a:lstStyle/>
        <a:p>
          <a:endParaRPr lang="ru-RU" sz="1400"/>
        </a:p>
      </dgm:t>
    </dgm:pt>
    <dgm:pt modelId="{9CB19F51-99D0-4D64-881A-AFE9E3F80C45}" type="sibTrans" cxnId="{DB32F9D7-E8EB-44BB-A847-666C5BFDF93D}">
      <dgm:prSet/>
      <dgm:spPr/>
      <dgm:t>
        <a:bodyPr/>
        <a:lstStyle/>
        <a:p>
          <a:endParaRPr lang="ru-RU" sz="1400"/>
        </a:p>
      </dgm:t>
    </dgm:pt>
    <mc:AlternateContent xmlns:mc="http://schemas.openxmlformats.org/markup-compatibility/2006">
      <mc:Choice xmlns:a14="http://schemas.microsoft.com/office/drawing/2010/main" Requires="a14">
        <dgm:pt modelId="{E47803C2-A449-4B26-83C2-78342214F13A}">
          <dgm:prSet phldrT="[Текст]" custT="1"/>
          <dgm:spPr/>
          <dgm:t>
            <a:bodyPr/>
            <a:lstStyle/>
            <a:p>
              <a:pPr rtl="0"/>
              <a14:m>
                <m:oMath xmlns:m="http://schemas.openxmlformats.org/officeDocument/2006/math">
                  <m:r>
                    <a:rPr lang="en-US" sz="1400" i="1" dirty="0" smtClean="0">
                      <a:latin typeface="Cambria Math"/>
                      <a:ea typeface="Cambria Math"/>
                    </a:rPr>
                    <m:t>𝜀</m:t>
                  </m:r>
                  <m:r>
                    <a:rPr lang="en-US" sz="1400" i="1" dirty="0" smtClean="0">
                      <a:latin typeface="Cambria Math"/>
                    </a:rPr>
                    <m:t>(</m:t>
                  </m:r>
                  <m:r>
                    <a:rPr lang="en-US" sz="1400" i="1" dirty="0" smtClean="0">
                      <a:latin typeface="Cambria Math"/>
                    </a:rPr>
                    <m:t>h</m:t>
                  </m:r>
                  <m:r>
                    <a:rPr lang="en-US" sz="1400" i="1" dirty="0" smtClean="0">
                      <a:latin typeface="Cambria Math"/>
                    </a:rPr>
                    <m:t>, </m:t>
                  </m:r>
                  <m:r>
                    <a:rPr lang="en-US" sz="1400" i="1" dirty="0" smtClean="0">
                      <a:latin typeface="Cambria Math"/>
                    </a:rPr>
                    <m:t>𝑓</m:t>
                  </m:r>
                  <m:r>
                    <a:rPr lang="en-US" sz="1400" i="1" dirty="0" smtClean="0">
                      <a:latin typeface="Cambria Math"/>
                    </a:rPr>
                    <m:t>) </m:t>
                  </m:r>
                </m:oMath>
              </a14:m>
              <a:r>
                <a:rPr lang="en-US" sz="1400" dirty="0" smtClean="0"/>
                <a:t>error measure that quantifies how well each hypothesis </a:t>
              </a:r>
              <a14:m>
                <m:oMath xmlns:m="http://schemas.openxmlformats.org/officeDocument/2006/math">
                  <m:r>
                    <a:rPr lang="en-US" sz="1400" b="0" i="1" dirty="0" smtClean="0">
                      <a:latin typeface="Cambria Math"/>
                    </a:rPr>
                    <m:t>h</m:t>
                  </m:r>
                  <m:r>
                    <a:rPr lang="en-US" sz="1400" i="1" dirty="0" smtClean="0">
                      <a:latin typeface="Cambria Math"/>
                    </a:rPr>
                    <m:t>(</m:t>
                  </m:r>
                  <m:r>
                    <a:rPr lang="en-US" sz="1400" i="1" dirty="0" smtClean="0">
                      <a:latin typeface="Cambria Math"/>
                    </a:rPr>
                    <m:t>𝑥</m:t>
                  </m:r>
                  <m:r>
                    <a:rPr lang="en-US" sz="1400" i="1" dirty="0" smtClean="0">
                      <a:latin typeface="Cambria Math"/>
                    </a:rPr>
                    <m:t>)</m:t>
                  </m:r>
                  <m:r>
                    <a:rPr lang="en-US" sz="1400" i="1" dirty="0" smtClean="0">
                      <a:latin typeface="Cambria Math"/>
                      <a:ea typeface="Cambria Math"/>
                    </a:rPr>
                    <m:t>∈</m:t>
                  </m:r>
                </m:oMath>
              </a14:m>
              <a:r>
                <a:rPr lang="en-US" sz="1400" dirty="0" smtClean="0">
                  <a:latin typeface="Monotype Corsiva" panose="03010101010201010101" pitchFamily="66" charset="0"/>
                </a:rPr>
                <a:t> H</a:t>
              </a:r>
              <a:r>
                <a:rPr lang="en-US" sz="1400" dirty="0" smtClean="0"/>
                <a:t> </a:t>
              </a:r>
              <a:r>
                <a:rPr lang="en-US" sz="1400" dirty="0" smtClean="0"/>
                <a:t> approximates the target function </a:t>
              </a:r>
              <a14:m>
                <m:oMath xmlns:m="http://schemas.openxmlformats.org/officeDocument/2006/math">
                  <m:r>
                    <a:rPr lang="en-US" sz="1400" i="1" dirty="0" smtClean="0">
                      <a:latin typeface="Cambria Math"/>
                    </a:rPr>
                    <m:t>𝑓</m:t>
                  </m:r>
                </m:oMath>
              </a14:m>
              <a:endParaRPr lang="ru-RU" sz="1400" dirty="0"/>
            </a:p>
          </dgm:t>
        </dgm:pt>
      </mc:Choice>
      <mc:Fallback>
        <dgm:pt modelId="{E47803C2-A449-4B26-83C2-78342214F13A}">
          <dgm:prSet phldrT="[Текст]" custT="1"/>
          <dgm:spPr/>
          <dgm:t>
            <a:bodyPr/>
            <a:lstStyle/>
            <a:p>
              <a:pPr rtl="0"/>
              <a:r>
                <a:rPr lang="en-US" sz="1400" i="0" dirty="0" smtClean="0">
                  <a:latin typeface="Cambria Math"/>
                  <a:ea typeface="Cambria Math"/>
                </a:rPr>
                <a:t>𝜀</a:t>
              </a:r>
              <a:r>
                <a:rPr lang="en-US" sz="1400" i="0" dirty="0" smtClean="0">
                  <a:latin typeface="Cambria Math"/>
                </a:rPr>
                <a:t>(ℎ, 𝑓) </a:t>
              </a:r>
              <a:r>
                <a:rPr lang="en-US" sz="1400" dirty="0" smtClean="0"/>
                <a:t>error measure that quantifies how well each hypothesis </a:t>
              </a:r>
              <a:r>
                <a:rPr lang="en-US" sz="1400" b="0" i="0" dirty="0" smtClean="0">
                  <a:latin typeface="Cambria Math"/>
                </a:rPr>
                <a:t>ℎ</a:t>
              </a:r>
              <a:r>
                <a:rPr lang="en-US" sz="1400" i="0" dirty="0" smtClean="0">
                  <a:latin typeface="Cambria Math"/>
                </a:rPr>
                <a:t>(𝑥</a:t>
              </a:r>
              <a:r>
                <a:rPr lang="en-US" sz="1400" i="0" dirty="0" smtClean="0">
                  <a:latin typeface="Cambria Math"/>
                </a:rPr>
                <a:t>)</a:t>
              </a:r>
              <a:r>
                <a:rPr lang="en-US" sz="1400" i="0" dirty="0" smtClean="0">
                  <a:latin typeface="Cambria Math"/>
                  <a:ea typeface="Cambria Math"/>
                </a:rPr>
                <a:t>∈</a:t>
              </a:r>
              <a:r>
                <a:rPr lang="en-US" sz="1400" dirty="0" smtClean="0">
                  <a:latin typeface="Monotype Corsiva" panose="03010101010201010101" pitchFamily="66" charset="0"/>
                </a:rPr>
                <a:t> H</a:t>
              </a:r>
              <a:r>
                <a:rPr lang="en-US" sz="1400" dirty="0" smtClean="0"/>
                <a:t> </a:t>
              </a:r>
              <a:r>
                <a:rPr lang="en-US" sz="1400" dirty="0" smtClean="0"/>
                <a:t> approximates the target function </a:t>
              </a:r>
              <a:r>
                <a:rPr lang="en-US" sz="1400" i="0" dirty="0" smtClean="0">
                  <a:latin typeface="Cambria Math"/>
                </a:rPr>
                <a:t>𝑓</a:t>
              </a:r>
              <a:endParaRPr lang="ru-RU" sz="1400" dirty="0"/>
            </a:p>
          </dgm:t>
        </dgm:pt>
      </mc:Fallback>
    </mc:AlternateContent>
    <dgm:pt modelId="{AB23C28F-A07E-4E3F-BB54-20C04A3D6363}" type="parTrans" cxnId="{8E3C6DA0-5002-451E-9DCD-175D46299846}">
      <dgm:prSet/>
      <dgm:spPr/>
      <dgm:t>
        <a:bodyPr/>
        <a:lstStyle/>
        <a:p>
          <a:endParaRPr lang="ru-RU" sz="1400"/>
        </a:p>
      </dgm:t>
    </dgm:pt>
    <dgm:pt modelId="{E3787670-4A3A-4278-905C-A533DD7CC300}" type="sibTrans" cxnId="{8E3C6DA0-5002-451E-9DCD-175D46299846}">
      <dgm:prSet/>
      <dgm:spPr/>
      <dgm:t>
        <a:bodyPr/>
        <a:lstStyle/>
        <a:p>
          <a:endParaRPr lang="ru-RU" sz="1400"/>
        </a:p>
      </dgm:t>
    </dgm:pt>
    <mc:AlternateContent xmlns:mc="http://schemas.openxmlformats.org/markup-compatibility/2006">
      <mc:Choice xmlns:a14="http://schemas.microsoft.com/office/drawing/2010/main" Requires="a14">
        <dgm:pt modelId="{3B2613A7-2CDD-4E1B-9340-1C17783DB479}">
          <dgm:prSet custT="1"/>
          <dgm:spPr/>
          <dgm:t>
            <a:bodyPr/>
            <a:lstStyle/>
            <a:p>
              <a:pPr rtl="0"/>
              <a:r>
                <a:rPr lang="en-US" sz="1400" dirty="0" smtClean="0">
                  <a:latin typeface="Monotype Corsiva" panose="03010101010201010101" pitchFamily="66" charset="0"/>
                </a:rPr>
                <a:t>A</a:t>
              </a:r>
              <a:r>
                <a:rPr lang="en-US" sz="1400" dirty="0" smtClean="0"/>
                <a:t> – the learning algorithm that uses the training set to pick a hypothesis </a:t>
              </a:r>
              <a14:m>
                <m:oMath xmlns:m="http://schemas.openxmlformats.org/officeDocument/2006/math">
                  <m:r>
                    <a:rPr lang="en-US" sz="1400" b="0" i="1" dirty="0" smtClean="0">
                      <a:latin typeface="Cambria Math"/>
                    </a:rPr>
                    <m:t>h</m:t>
                  </m:r>
                  <m:r>
                    <a:rPr lang="en-US" sz="1400" i="1" dirty="0" smtClean="0">
                      <a:latin typeface="Cambria Math"/>
                    </a:rPr>
                    <m:t>: </m:t>
                  </m:r>
                  <m:r>
                    <a:rPr lang="en-US" sz="1400" i="1" dirty="0" smtClean="0">
                      <a:latin typeface="Cambria Math"/>
                    </a:rPr>
                    <m:t>𝑋</m:t>
                  </m:r>
                  <m:r>
                    <a:rPr lang="en-US" sz="1400" i="1" dirty="0" smtClean="0">
                      <a:latin typeface="Cambria Math"/>
                    </a:rPr>
                    <m:t>→</m:t>
                  </m:r>
                  <m:r>
                    <a:rPr lang="en-US" sz="1400" i="1" dirty="0" smtClean="0">
                      <a:latin typeface="Cambria Math"/>
                    </a:rPr>
                    <m:t>𝑌</m:t>
                  </m:r>
                  <m:r>
                    <a:rPr lang="en-US" sz="1400" i="1" dirty="0" smtClean="0">
                      <a:latin typeface="Cambria Math"/>
                    </a:rPr>
                    <m:t> </m:t>
                  </m:r>
                </m:oMath>
              </a14:m>
              <a:r>
                <a:rPr lang="en-US" sz="1400" dirty="0" smtClean="0"/>
                <a:t>that approximates </a:t>
              </a:r>
              <a14:m>
                <m:oMath xmlns:m="http://schemas.openxmlformats.org/officeDocument/2006/math">
                  <m:r>
                    <a:rPr lang="en-US" sz="1400" i="1" dirty="0" smtClean="0">
                      <a:latin typeface="Cambria Math"/>
                    </a:rPr>
                    <m:t>𝑓</m:t>
                  </m:r>
                </m:oMath>
              </a14:m>
              <a:r>
                <a:rPr lang="en-US" sz="1400" dirty="0" smtClean="0"/>
                <a:t>.</a:t>
              </a:r>
              <a:endParaRPr lang="ru-RU" sz="1400" dirty="0"/>
            </a:p>
          </dgm:t>
        </dgm:pt>
      </mc:Choice>
      <mc:Fallback>
        <dgm:pt modelId="{3B2613A7-2CDD-4E1B-9340-1C17783DB479}">
          <dgm:prSet custT="1"/>
          <dgm:spPr/>
          <dgm:t>
            <a:bodyPr/>
            <a:lstStyle/>
            <a:p>
              <a:pPr rtl="0"/>
              <a:r>
                <a:rPr lang="en-US" sz="1400" dirty="0" smtClean="0">
                  <a:latin typeface="Monotype Corsiva" panose="03010101010201010101" pitchFamily="66" charset="0"/>
                </a:rPr>
                <a:t>A</a:t>
              </a:r>
              <a:r>
                <a:rPr lang="en-US" sz="1400" dirty="0" smtClean="0"/>
                <a:t> – the learning algorithm that uses the training set to pick a hypothesis </a:t>
              </a:r>
              <a:r>
                <a:rPr lang="en-US" sz="1400" b="0" i="0" dirty="0" smtClean="0">
                  <a:latin typeface="Cambria Math"/>
                </a:rPr>
                <a:t>ℎ</a:t>
              </a:r>
              <a:r>
                <a:rPr lang="en-US" sz="1400" i="0" dirty="0" smtClean="0">
                  <a:latin typeface="Cambria Math"/>
                </a:rPr>
                <a:t>: 𝑋→𝑌 </a:t>
              </a:r>
              <a:r>
                <a:rPr lang="en-US" sz="1400" dirty="0" smtClean="0"/>
                <a:t>that approximates </a:t>
              </a:r>
              <a:r>
                <a:rPr lang="en-US" sz="1400" i="0" dirty="0" smtClean="0">
                  <a:latin typeface="Cambria Math"/>
                </a:rPr>
                <a:t>𝑓</a:t>
              </a:r>
              <a:r>
                <a:rPr lang="en-US" sz="1400" dirty="0" smtClean="0"/>
                <a:t>.</a:t>
              </a:r>
              <a:endParaRPr lang="ru-RU" sz="1400" dirty="0"/>
            </a:p>
          </dgm:t>
        </dgm:pt>
      </mc:Fallback>
    </mc:AlternateContent>
    <dgm:pt modelId="{CB51DF0D-C032-4C7A-AE3E-B443AE7DE6E4}" type="parTrans" cxnId="{8D1665A3-0373-4314-BEDE-73F8502A7B00}">
      <dgm:prSet/>
      <dgm:spPr/>
      <dgm:t>
        <a:bodyPr/>
        <a:lstStyle/>
        <a:p>
          <a:endParaRPr lang="ru-RU" sz="1400"/>
        </a:p>
      </dgm:t>
    </dgm:pt>
    <dgm:pt modelId="{D3B61E09-347E-44BB-B9D8-C02BC19A5889}" type="sibTrans" cxnId="{8D1665A3-0373-4314-BEDE-73F8502A7B00}">
      <dgm:prSet/>
      <dgm:spPr/>
      <dgm:t>
        <a:bodyPr/>
        <a:lstStyle/>
        <a:p>
          <a:endParaRPr lang="ru-RU" sz="1400"/>
        </a:p>
      </dgm:t>
    </dgm:pt>
    <mc:AlternateContent xmlns:mc="http://schemas.openxmlformats.org/markup-compatibility/2006">
      <mc:Choice xmlns:a14="http://schemas.microsoft.com/office/drawing/2010/main" Requires="a14">
        <dgm:pt modelId="{93D55988-1D09-457F-BCF9-F0B582C865C5}">
          <dgm:prSet phldrT="[Текст]" custT="1"/>
          <dgm:spPr/>
          <dgm:t>
            <a:bodyPr/>
            <a:lstStyle/>
            <a:p>
              <a:pPr rtl="0"/>
              <a14:m>
                <m:oMath xmlns:m="http://schemas.openxmlformats.org/officeDocument/2006/math">
                  <m:acc>
                    <m:accPr>
                      <m:chr m:val="̂"/>
                      <m:ctrlPr>
                        <a:rPr lang="en-US" sz="1400" i="1" dirty="0" smtClean="0">
                          <a:latin typeface="Cambria Math"/>
                        </a:rPr>
                      </m:ctrlPr>
                    </m:accPr>
                    <m:e>
                      <m:r>
                        <a:rPr lang="en-US" sz="1400" b="0" i="1" dirty="0" smtClean="0">
                          <a:latin typeface="Cambria Math"/>
                        </a:rPr>
                        <m:t>h</m:t>
                      </m:r>
                    </m:e>
                  </m:acc>
                  <m:r>
                    <a:rPr lang="en-US" sz="1400" i="1" dirty="0" smtClean="0">
                      <a:latin typeface="Cambria Math"/>
                    </a:rPr>
                    <m:t>(</m:t>
                  </m:r>
                  <m:r>
                    <a:rPr lang="en-US" sz="1400" i="1" dirty="0" smtClean="0">
                      <a:latin typeface="Cambria Math"/>
                    </a:rPr>
                    <m:t>𝑥</m:t>
                  </m:r>
                  <m:r>
                    <a:rPr lang="en-US" sz="1400" i="1" dirty="0" smtClean="0">
                      <a:latin typeface="Cambria Math"/>
                    </a:rPr>
                    <m:t>)</m:t>
                  </m:r>
                </m:oMath>
              </a14:m>
              <a:r>
                <a:rPr lang="en-US" sz="1400" dirty="0" smtClean="0"/>
                <a:t>– hypothesis that learning algorithm picks to approximate </a:t>
              </a:r>
              <a14:m>
                <m:oMath xmlns:m="http://schemas.openxmlformats.org/officeDocument/2006/math">
                  <m:r>
                    <a:rPr lang="en-US" sz="1400" i="1" dirty="0" smtClean="0">
                      <a:latin typeface="Cambria Math"/>
                    </a:rPr>
                    <m:t>𝑓</m:t>
                  </m:r>
                  <m:r>
                    <a:rPr lang="en-US" sz="1400" i="1" dirty="0" smtClean="0">
                      <a:latin typeface="Cambria Math"/>
                    </a:rPr>
                    <m:t>(</m:t>
                  </m:r>
                  <m:r>
                    <a:rPr lang="en-US" sz="1400" i="1" dirty="0" smtClean="0">
                      <a:latin typeface="Cambria Math"/>
                    </a:rPr>
                    <m:t>𝑥</m:t>
                  </m:r>
                  <m:r>
                    <a:rPr lang="en-US" sz="1400" i="1" dirty="0" smtClean="0">
                      <a:latin typeface="Cambria Math"/>
                    </a:rPr>
                    <m:t>)</m:t>
                  </m:r>
                </m:oMath>
              </a14:m>
              <a:endParaRPr lang="ru-RU" sz="1400" dirty="0"/>
            </a:p>
          </dgm:t>
        </dgm:pt>
      </mc:Choice>
      <mc:Fallback>
        <dgm:pt modelId="{93D55988-1D09-457F-BCF9-F0B582C865C5}">
          <dgm:prSet phldrT="[Текст]" custT="1"/>
          <dgm:spPr/>
          <dgm:t>
            <a:bodyPr/>
            <a:lstStyle/>
            <a:p>
              <a:pPr rtl="0"/>
              <a:r>
                <a:rPr lang="en-US" sz="1400" b="0" i="0" dirty="0" smtClean="0">
                  <a:latin typeface="Cambria Math"/>
                </a:rPr>
                <a:t>ℎ ̂</a:t>
              </a:r>
              <a:r>
                <a:rPr lang="en-US" sz="1400" i="0" dirty="0" smtClean="0">
                  <a:latin typeface="Cambria Math"/>
                </a:rPr>
                <a:t>(𝑥)</a:t>
              </a:r>
              <a:r>
                <a:rPr lang="en-US" sz="1400" dirty="0" smtClean="0"/>
                <a:t>– hypothesis that learning algorithm picks to approximate </a:t>
              </a:r>
              <a:r>
                <a:rPr lang="en-US" sz="1400" i="0" dirty="0" smtClean="0">
                  <a:latin typeface="Cambria Math"/>
                </a:rPr>
                <a:t>𝑓(𝑥)</a:t>
              </a:r>
              <a:endParaRPr lang="ru-RU" sz="1400" dirty="0"/>
            </a:p>
          </dgm:t>
        </dgm:pt>
      </mc:Fallback>
    </mc:AlternateContent>
    <dgm:pt modelId="{C77E8CA3-F14D-4089-9294-450BCCE5FC37}" type="sibTrans" cxnId="{DC87EE95-A9D0-41BF-9681-8A94CF18D4E9}">
      <dgm:prSet/>
      <dgm:spPr/>
      <dgm:t>
        <a:bodyPr/>
        <a:lstStyle/>
        <a:p>
          <a:endParaRPr lang="ru-RU" sz="1400"/>
        </a:p>
      </dgm:t>
    </dgm:pt>
    <dgm:pt modelId="{5CD40BB6-1BDE-4594-937C-E7D63266AC8C}" type="parTrans" cxnId="{DC87EE95-A9D0-41BF-9681-8A94CF18D4E9}">
      <dgm:prSet/>
      <dgm:spPr/>
      <dgm:t>
        <a:bodyPr/>
        <a:lstStyle/>
        <a:p>
          <a:endParaRPr lang="ru-RU" sz="1400"/>
        </a:p>
      </dgm:t>
    </dgm:pt>
    <dgm:pt modelId="{25468752-A566-4697-9C96-1F6C0C9DB21F}" type="pres">
      <dgm:prSet presAssocID="{C07DBFCC-7475-46BA-A768-DC95A7955088}" presName="diagram" presStyleCnt="0">
        <dgm:presLayoutVars>
          <dgm:dir/>
          <dgm:resizeHandles val="exact"/>
        </dgm:presLayoutVars>
      </dgm:prSet>
      <dgm:spPr/>
      <dgm:t>
        <a:bodyPr/>
        <a:lstStyle/>
        <a:p>
          <a:endParaRPr lang="ru-RU"/>
        </a:p>
      </dgm:t>
    </dgm:pt>
    <dgm:pt modelId="{7A3B687A-CD29-430C-97C8-E3E521E857C0}" type="pres">
      <dgm:prSet presAssocID="{29EC5F52-F0A6-453F-B951-52F4575E4C7D}" presName="node" presStyleLbl="node1" presStyleIdx="0" presStyleCnt="6">
        <dgm:presLayoutVars>
          <dgm:bulletEnabled val="1"/>
        </dgm:presLayoutVars>
      </dgm:prSet>
      <dgm:spPr/>
      <dgm:t>
        <a:bodyPr/>
        <a:lstStyle/>
        <a:p>
          <a:endParaRPr lang="ru-RU"/>
        </a:p>
      </dgm:t>
    </dgm:pt>
    <dgm:pt modelId="{E35C2BD6-CCF8-4910-A9F4-C27225527A25}" type="pres">
      <dgm:prSet presAssocID="{91C2EFD6-11AF-466B-A7D6-E4472F48084D}" presName="sibTrans" presStyleCnt="0"/>
      <dgm:spPr/>
    </dgm:pt>
    <dgm:pt modelId="{9CE65778-2C38-49B3-9F25-32939540C805}" type="pres">
      <dgm:prSet presAssocID="{82BD98E1-DE5A-4EB6-A174-19290A4F5A62}" presName="node" presStyleLbl="node1" presStyleIdx="1" presStyleCnt="6" custLinFactNeighborX="-2619" custLinFactNeighborY="-163">
        <dgm:presLayoutVars>
          <dgm:bulletEnabled val="1"/>
        </dgm:presLayoutVars>
      </dgm:prSet>
      <dgm:spPr/>
      <dgm:t>
        <a:bodyPr/>
        <a:lstStyle/>
        <a:p>
          <a:endParaRPr lang="ru-RU"/>
        </a:p>
      </dgm:t>
    </dgm:pt>
    <dgm:pt modelId="{94F0BA70-F8E5-468A-9346-E6E05A1276B2}" type="pres">
      <dgm:prSet presAssocID="{DD7A1CBC-9965-4B47-A7B3-6457188C9839}" presName="sibTrans" presStyleCnt="0"/>
      <dgm:spPr/>
    </dgm:pt>
    <dgm:pt modelId="{70E779FD-5CBA-44A6-9241-31483118BB92}" type="pres">
      <dgm:prSet presAssocID="{A5181ED2-9BC0-4668-A8CB-D0F70ABF7920}" presName="node" presStyleLbl="node1" presStyleIdx="2" presStyleCnt="6">
        <dgm:presLayoutVars>
          <dgm:bulletEnabled val="1"/>
        </dgm:presLayoutVars>
      </dgm:prSet>
      <dgm:spPr/>
      <dgm:t>
        <a:bodyPr/>
        <a:lstStyle/>
        <a:p>
          <a:endParaRPr lang="ru-RU"/>
        </a:p>
      </dgm:t>
    </dgm:pt>
    <dgm:pt modelId="{8B405003-E9B2-4C66-BA1F-DB9E7C577CD1}" type="pres">
      <dgm:prSet presAssocID="{9CB19F51-99D0-4D64-881A-AFE9E3F80C45}" presName="sibTrans" presStyleCnt="0"/>
      <dgm:spPr/>
    </dgm:pt>
    <dgm:pt modelId="{A05A792A-F49D-4C97-AB00-737AC85D6A7D}" type="pres">
      <dgm:prSet presAssocID="{93D55988-1D09-457F-BCF9-F0B582C865C5}" presName="node" presStyleLbl="node1" presStyleIdx="3" presStyleCnt="6">
        <dgm:presLayoutVars>
          <dgm:bulletEnabled val="1"/>
        </dgm:presLayoutVars>
      </dgm:prSet>
      <dgm:spPr/>
      <dgm:t>
        <a:bodyPr/>
        <a:lstStyle/>
        <a:p>
          <a:endParaRPr lang="ru-RU"/>
        </a:p>
      </dgm:t>
    </dgm:pt>
    <dgm:pt modelId="{361231E4-BBC6-4485-B679-CA916112D0DC}" type="pres">
      <dgm:prSet presAssocID="{C77E8CA3-F14D-4089-9294-450BCCE5FC37}" presName="sibTrans" presStyleCnt="0"/>
      <dgm:spPr/>
    </dgm:pt>
    <dgm:pt modelId="{CBB630C8-0B64-40F8-8F08-AC2444505157}" type="pres">
      <dgm:prSet presAssocID="{E47803C2-A449-4B26-83C2-78342214F13A}" presName="node" presStyleLbl="node1" presStyleIdx="4" presStyleCnt="6">
        <dgm:presLayoutVars>
          <dgm:bulletEnabled val="1"/>
        </dgm:presLayoutVars>
      </dgm:prSet>
      <dgm:spPr/>
      <dgm:t>
        <a:bodyPr/>
        <a:lstStyle/>
        <a:p>
          <a:endParaRPr lang="ru-RU"/>
        </a:p>
      </dgm:t>
    </dgm:pt>
    <dgm:pt modelId="{69A302FD-4C63-4AD1-B097-BDAE82641492}" type="pres">
      <dgm:prSet presAssocID="{E3787670-4A3A-4278-905C-A533DD7CC300}" presName="sibTrans" presStyleCnt="0"/>
      <dgm:spPr/>
    </dgm:pt>
    <dgm:pt modelId="{65E8A0C0-C6D8-4F36-A740-A2060BEB268A}" type="pres">
      <dgm:prSet presAssocID="{3B2613A7-2CDD-4E1B-9340-1C17783DB479}" presName="node" presStyleLbl="node1" presStyleIdx="5" presStyleCnt="6">
        <dgm:presLayoutVars>
          <dgm:bulletEnabled val="1"/>
        </dgm:presLayoutVars>
      </dgm:prSet>
      <dgm:spPr/>
      <dgm:t>
        <a:bodyPr/>
        <a:lstStyle/>
        <a:p>
          <a:endParaRPr lang="ru-RU"/>
        </a:p>
      </dgm:t>
    </dgm:pt>
  </dgm:ptLst>
  <dgm:cxnLst>
    <dgm:cxn modelId="{DC87EE95-A9D0-41BF-9681-8A94CF18D4E9}" srcId="{C07DBFCC-7475-46BA-A768-DC95A7955088}" destId="{93D55988-1D09-457F-BCF9-F0B582C865C5}" srcOrd="3" destOrd="0" parTransId="{5CD40BB6-1BDE-4594-937C-E7D63266AC8C}" sibTransId="{C77E8CA3-F14D-4089-9294-450BCCE5FC37}"/>
    <dgm:cxn modelId="{1C28DF80-9E9B-4D02-A664-C5E44BDAACE8}" type="presOf" srcId="{3B2613A7-2CDD-4E1B-9340-1C17783DB479}" destId="{65E8A0C0-C6D8-4F36-A740-A2060BEB268A}" srcOrd="0" destOrd="0" presId="urn:microsoft.com/office/officeart/2005/8/layout/default"/>
    <dgm:cxn modelId="{BCE7CBDE-9174-4B95-A482-439F005BD27F}" type="presOf" srcId="{29EC5F52-F0A6-453F-B951-52F4575E4C7D}" destId="{7A3B687A-CD29-430C-97C8-E3E521E857C0}" srcOrd="0" destOrd="0" presId="urn:microsoft.com/office/officeart/2005/8/layout/default"/>
    <dgm:cxn modelId="{731268CE-6E65-4602-A5E6-87746594733E}" type="presOf" srcId="{93D55988-1D09-457F-BCF9-F0B582C865C5}" destId="{A05A792A-F49D-4C97-AB00-737AC85D6A7D}" srcOrd="0" destOrd="0" presId="urn:microsoft.com/office/officeart/2005/8/layout/default"/>
    <dgm:cxn modelId="{DB32F9D7-E8EB-44BB-A847-666C5BFDF93D}" srcId="{C07DBFCC-7475-46BA-A768-DC95A7955088}" destId="{A5181ED2-9BC0-4668-A8CB-D0F70ABF7920}" srcOrd="2" destOrd="0" parTransId="{6A872146-124D-418D-AEAF-E78B2EC74AB9}" sibTransId="{9CB19F51-99D0-4D64-881A-AFE9E3F80C45}"/>
    <dgm:cxn modelId="{B0CBD35B-9504-4A1C-AD1A-B07520BC1F00}" type="presOf" srcId="{C07DBFCC-7475-46BA-A768-DC95A7955088}" destId="{25468752-A566-4697-9C96-1F6C0C9DB21F}" srcOrd="0" destOrd="0" presId="urn:microsoft.com/office/officeart/2005/8/layout/default"/>
    <dgm:cxn modelId="{A8782CF1-03C5-455F-BC03-7A4041F30B70}" srcId="{C07DBFCC-7475-46BA-A768-DC95A7955088}" destId="{29EC5F52-F0A6-453F-B951-52F4575E4C7D}" srcOrd="0" destOrd="0" parTransId="{B367517D-73B7-432C-95AE-D1B1986BD207}" sibTransId="{91C2EFD6-11AF-466B-A7D6-E4472F48084D}"/>
    <dgm:cxn modelId="{0A7CC52A-C2D3-45EE-AD86-C57DF0CE14EC}" srcId="{C07DBFCC-7475-46BA-A768-DC95A7955088}" destId="{82BD98E1-DE5A-4EB6-A174-19290A4F5A62}" srcOrd="1" destOrd="0" parTransId="{3B5857E4-9E17-4BFB-A15D-2C8D101A9E71}" sibTransId="{DD7A1CBC-9965-4B47-A7B3-6457188C9839}"/>
    <dgm:cxn modelId="{0A51B58D-A956-4B0A-89EB-2C73CBD5E683}" type="presOf" srcId="{82BD98E1-DE5A-4EB6-A174-19290A4F5A62}" destId="{9CE65778-2C38-49B3-9F25-32939540C805}" srcOrd="0" destOrd="0" presId="urn:microsoft.com/office/officeart/2005/8/layout/default"/>
    <dgm:cxn modelId="{8E3C6DA0-5002-451E-9DCD-175D46299846}" srcId="{C07DBFCC-7475-46BA-A768-DC95A7955088}" destId="{E47803C2-A449-4B26-83C2-78342214F13A}" srcOrd="4" destOrd="0" parTransId="{AB23C28F-A07E-4E3F-BB54-20C04A3D6363}" sibTransId="{E3787670-4A3A-4278-905C-A533DD7CC300}"/>
    <dgm:cxn modelId="{9865903E-850E-41E3-908D-4FB82623A13E}" type="presOf" srcId="{A5181ED2-9BC0-4668-A8CB-D0F70ABF7920}" destId="{70E779FD-5CBA-44A6-9241-31483118BB92}" srcOrd="0" destOrd="0" presId="urn:microsoft.com/office/officeart/2005/8/layout/default"/>
    <dgm:cxn modelId="{8D1665A3-0373-4314-BEDE-73F8502A7B00}" srcId="{C07DBFCC-7475-46BA-A768-DC95A7955088}" destId="{3B2613A7-2CDD-4E1B-9340-1C17783DB479}" srcOrd="5" destOrd="0" parTransId="{CB51DF0D-C032-4C7A-AE3E-B443AE7DE6E4}" sibTransId="{D3B61E09-347E-44BB-B9D8-C02BC19A5889}"/>
    <dgm:cxn modelId="{2098E66B-ED66-41FB-84EE-442C2BCB0318}" type="presOf" srcId="{E47803C2-A449-4B26-83C2-78342214F13A}" destId="{CBB630C8-0B64-40F8-8F08-AC2444505157}" srcOrd="0" destOrd="0" presId="urn:microsoft.com/office/officeart/2005/8/layout/default"/>
    <dgm:cxn modelId="{F009AE81-8BB5-4663-AE27-6E6B041E5380}" type="presParOf" srcId="{25468752-A566-4697-9C96-1F6C0C9DB21F}" destId="{7A3B687A-CD29-430C-97C8-E3E521E857C0}" srcOrd="0" destOrd="0" presId="urn:microsoft.com/office/officeart/2005/8/layout/default"/>
    <dgm:cxn modelId="{D0D95918-6BC7-4DB7-9294-8DC726B2A292}" type="presParOf" srcId="{25468752-A566-4697-9C96-1F6C0C9DB21F}" destId="{E35C2BD6-CCF8-4910-A9F4-C27225527A25}" srcOrd="1" destOrd="0" presId="urn:microsoft.com/office/officeart/2005/8/layout/default"/>
    <dgm:cxn modelId="{EE27F4B7-D2DD-45AF-ADEE-E44E4FCA06B1}" type="presParOf" srcId="{25468752-A566-4697-9C96-1F6C0C9DB21F}" destId="{9CE65778-2C38-49B3-9F25-32939540C805}" srcOrd="2" destOrd="0" presId="urn:microsoft.com/office/officeart/2005/8/layout/default"/>
    <dgm:cxn modelId="{0A457961-E24C-47CE-9C67-854568F1BB9F}" type="presParOf" srcId="{25468752-A566-4697-9C96-1F6C0C9DB21F}" destId="{94F0BA70-F8E5-468A-9346-E6E05A1276B2}" srcOrd="3" destOrd="0" presId="urn:microsoft.com/office/officeart/2005/8/layout/default"/>
    <dgm:cxn modelId="{7F4FF514-A59A-42CC-BFD4-C0B7EC89CA24}" type="presParOf" srcId="{25468752-A566-4697-9C96-1F6C0C9DB21F}" destId="{70E779FD-5CBA-44A6-9241-31483118BB92}" srcOrd="4" destOrd="0" presId="urn:microsoft.com/office/officeart/2005/8/layout/default"/>
    <dgm:cxn modelId="{F73E1D08-AD70-491E-B12E-FCB24C90BFCF}" type="presParOf" srcId="{25468752-A566-4697-9C96-1F6C0C9DB21F}" destId="{8B405003-E9B2-4C66-BA1F-DB9E7C577CD1}" srcOrd="5" destOrd="0" presId="urn:microsoft.com/office/officeart/2005/8/layout/default"/>
    <dgm:cxn modelId="{A2E74B36-BE2A-45D2-93A8-86160B23C7B5}" type="presParOf" srcId="{25468752-A566-4697-9C96-1F6C0C9DB21F}" destId="{A05A792A-F49D-4C97-AB00-737AC85D6A7D}" srcOrd="6" destOrd="0" presId="urn:microsoft.com/office/officeart/2005/8/layout/default"/>
    <dgm:cxn modelId="{B9C82F3E-139B-4D98-B31F-2F8A5FD43279}" type="presParOf" srcId="{25468752-A566-4697-9C96-1F6C0C9DB21F}" destId="{361231E4-BBC6-4485-B679-CA916112D0DC}" srcOrd="7" destOrd="0" presId="urn:microsoft.com/office/officeart/2005/8/layout/default"/>
    <dgm:cxn modelId="{3EE691FD-6D8D-46C2-9417-808AC93C3052}" type="presParOf" srcId="{25468752-A566-4697-9C96-1F6C0C9DB21F}" destId="{CBB630C8-0B64-40F8-8F08-AC2444505157}" srcOrd="8" destOrd="0" presId="urn:microsoft.com/office/officeart/2005/8/layout/default"/>
    <dgm:cxn modelId="{7067AFA3-D68F-45DC-9C61-FA22673B5258}" type="presParOf" srcId="{25468752-A566-4697-9C96-1F6C0C9DB21F}" destId="{69A302FD-4C63-4AD1-B097-BDAE82641492}" srcOrd="9" destOrd="0" presId="urn:microsoft.com/office/officeart/2005/8/layout/default"/>
    <dgm:cxn modelId="{215A3B53-DD07-47CA-9A16-539663096B53}" type="presParOf" srcId="{25468752-A566-4697-9C96-1F6C0C9DB21F}" destId="{65E8A0C0-C6D8-4F36-A740-A2060BEB268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7DBFCC-7475-46BA-A768-DC95A7955088}" type="doc">
      <dgm:prSet loTypeId="urn:microsoft.com/office/officeart/2005/8/layout/default" loCatId="list" qsTypeId="urn:microsoft.com/office/officeart/2005/8/quickstyle/simple3" qsCatId="simple" csTypeId="urn:microsoft.com/office/officeart/2005/8/colors/accent6_5" csCatId="accent6" phldr="1"/>
      <dgm:spPr/>
      <dgm:t>
        <a:bodyPr/>
        <a:lstStyle/>
        <a:p>
          <a:endParaRPr lang="ru-RU"/>
        </a:p>
      </dgm:t>
    </dgm:pt>
    <dgm:pt modelId="{29EC5F52-F0A6-453F-B951-52F4575E4C7D}">
      <dgm:prSet phldrT="[Текст]" custT="1"/>
      <dgm:spPr>
        <a:blipFill rotWithShape="1">
          <a:blip xmlns:r="http://schemas.openxmlformats.org/officeDocument/2006/relationships" r:embed="rId1"/>
          <a:stretch>
            <a:fillRect/>
          </a:stretch>
        </a:blipFill>
      </dgm:spPr>
      <dgm:t>
        <a:bodyPr/>
        <a:lstStyle/>
        <a:p>
          <a:r>
            <a:rPr lang="ru-RU">
              <a:noFill/>
            </a:rPr>
            <a:t> </a:t>
          </a:r>
        </a:p>
      </dgm:t>
    </dgm:pt>
    <dgm:pt modelId="{B367517D-73B7-432C-95AE-D1B1986BD207}" type="parTrans" cxnId="{A8782CF1-03C5-455F-BC03-7A4041F30B70}">
      <dgm:prSet/>
      <dgm:spPr/>
      <dgm:t>
        <a:bodyPr/>
        <a:lstStyle/>
        <a:p>
          <a:endParaRPr lang="ru-RU" sz="1400"/>
        </a:p>
      </dgm:t>
    </dgm:pt>
    <dgm:pt modelId="{91C2EFD6-11AF-466B-A7D6-E4472F48084D}" type="sibTrans" cxnId="{A8782CF1-03C5-455F-BC03-7A4041F30B70}">
      <dgm:prSet/>
      <dgm:spPr/>
      <dgm:t>
        <a:bodyPr/>
        <a:lstStyle/>
        <a:p>
          <a:endParaRPr lang="ru-RU" sz="1400"/>
        </a:p>
      </dgm:t>
    </dgm:pt>
    <dgm:pt modelId="{82BD98E1-DE5A-4EB6-A174-19290A4F5A62}">
      <dgm:prSet phldrT="[Текст]" custT="1"/>
      <dgm:spPr>
        <a:blipFill rotWithShape="1">
          <a:blip xmlns:r="http://schemas.openxmlformats.org/officeDocument/2006/relationships" r:embed="rId2"/>
          <a:stretch>
            <a:fillRect/>
          </a:stretch>
        </a:blipFill>
      </dgm:spPr>
      <dgm:t>
        <a:bodyPr/>
        <a:lstStyle/>
        <a:p>
          <a:r>
            <a:rPr lang="ru-RU">
              <a:noFill/>
            </a:rPr>
            <a:t> </a:t>
          </a:r>
        </a:p>
      </dgm:t>
    </dgm:pt>
    <dgm:pt modelId="{3B5857E4-9E17-4BFB-A15D-2C8D101A9E71}" type="parTrans" cxnId="{0A7CC52A-C2D3-45EE-AD86-C57DF0CE14EC}">
      <dgm:prSet/>
      <dgm:spPr/>
      <dgm:t>
        <a:bodyPr/>
        <a:lstStyle/>
        <a:p>
          <a:endParaRPr lang="ru-RU" sz="1400"/>
        </a:p>
      </dgm:t>
    </dgm:pt>
    <dgm:pt modelId="{DD7A1CBC-9965-4B47-A7B3-6457188C9839}" type="sibTrans" cxnId="{0A7CC52A-C2D3-45EE-AD86-C57DF0CE14EC}">
      <dgm:prSet/>
      <dgm:spPr/>
      <dgm:t>
        <a:bodyPr/>
        <a:lstStyle/>
        <a:p>
          <a:endParaRPr lang="ru-RU" sz="1400"/>
        </a:p>
      </dgm:t>
    </dgm:pt>
    <dgm:pt modelId="{A5181ED2-9BC0-4668-A8CB-D0F70ABF7920}">
      <dgm:prSet phldrT="[Текст]" custT="1"/>
      <dgm:spPr>
        <a:blipFill rotWithShape="1">
          <a:blip xmlns:r="http://schemas.openxmlformats.org/officeDocument/2006/relationships" r:embed="rId3"/>
          <a:stretch>
            <a:fillRect/>
          </a:stretch>
        </a:blipFill>
      </dgm:spPr>
      <dgm:t>
        <a:bodyPr/>
        <a:lstStyle/>
        <a:p>
          <a:r>
            <a:rPr lang="ru-RU">
              <a:noFill/>
            </a:rPr>
            <a:t> </a:t>
          </a:r>
        </a:p>
      </dgm:t>
    </dgm:pt>
    <dgm:pt modelId="{6A872146-124D-418D-AEAF-E78B2EC74AB9}" type="parTrans" cxnId="{DB32F9D7-E8EB-44BB-A847-666C5BFDF93D}">
      <dgm:prSet/>
      <dgm:spPr/>
      <dgm:t>
        <a:bodyPr/>
        <a:lstStyle/>
        <a:p>
          <a:endParaRPr lang="ru-RU" sz="1400"/>
        </a:p>
      </dgm:t>
    </dgm:pt>
    <dgm:pt modelId="{9CB19F51-99D0-4D64-881A-AFE9E3F80C45}" type="sibTrans" cxnId="{DB32F9D7-E8EB-44BB-A847-666C5BFDF93D}">
      <dgm:prSet/>
      <dgm:spPr/>
      <dgm:t>
        <a:bodyPr/>
        <a:lstStyle/>
        <a:p>
          <a:endParaRPr lang="ru-RU" sz="1400"/>
        </a:p>
      </dgm:t>
    </dgm:pt>
    <dgm:pt modelId="{E47803C2-A449-4B26-83C2-78342214F13A}">
      <dgm:prSet phldrT="[Текст]" custT="1"/>
      <dgm:spPr>
        <a:blipFill rotWithShape="1">
          <a:blip xmlns:r="http://schemas.openxmlformats.org/officeDocument/2006/relationships" r:embed="rId4"/>
          <a:stretch>
            <a:fillRect/>
          </a:stretch>
        </a:blipFill>
      </dgm:spPr>
      <dgm:t>
        <a:bodyPr/>
        <a:lstStyle/>
        <a:p>
          <a:r>
            <a:rPr lang="ru-RU">
              <a:noFill/>
            </a:rPr>
            <a:t> </a:t>
          </a:r>
        </a:p>
      </dgm:t>
    </dgm:pt>
    <dgm:pt modelId="{AB23C28F-A07E-4E3F-BB54-20C04A3D6363}" type="parTrans" cxnId="{8E3C6DA0-5002-451E-9DCD-175D46299846}">
      <dgm:prSet/>
      <dgm:spPr/>
      <dgm:t>
        <a:bodyPr/>
        <a:lstStyle/>
        <a:p>
          <a:endParaRPr lang="ru-RU" sz="1400"/>
        </a:p>
      </dgm:t>
    </dgm:pt>
    <dgm:pt modelId="{E3787670-4A3A-4278-905C-A533DD7CC300}" type="sibTrans" cxnId="{8E3C6DA0-5002-451E-9DCD-175D46299846}">
      <dgm:prSet/>
      <dgm:spPr/>
      <dgm:t>
        <a:bodyPr/>
        <a:lstStyle/>
        <a:p>
          <a:endParaRPr lang="ru-RU" sz="1400"/>
        </a:p>
      </dgm:t>
    </dgm:pt>
    <dgm:pt modelId="{3B2613A7-2CDD-4E1B-9340-1C17783DB479}">
      <dgm:prSet custT="1"/>
      <dgm:spPr>
        <a:blipFill rotWithShape="1">
          <a:blip xmlns:r="http://schemas.openxmlformats.org/officeDocument/2006/relationships" r:embed="rId5"/>
          <a:stretch>
            <a:fillRect/>
          </a:stretch>
        </a:blipFill>
      </dgm:spPr>
      <dgm:t>
        <a:bodyPr/>
        <a:lstStyle/>
        <a:p>
          <a:r>
            <a:rPr lang="ru-RU">
              <a:noFill/>
            </a:rPr>
            <a:t> </a:t>
          </a:r>
        </a:p>
      </dgm:t>
    </dgm:pt>
    <dgm:pt modelId="{CB51DF0D-C032-4C7A-AE3E-B443AE7DE6E4}" type="parTrans" cxnId="{8D1665A3-0373-4314-BEDE-73F8502A7B00}">
      <dgm:prSet/>
      <dgm:spPr/>
      <dgm:t>
        <a:bodyPr/>
        <a:lstStyle/>
        <a:p>
          <a:endParaRPr lang="ru-RU" sz="1400"/>
        </a:p>
      </dgm:t>
    </dgm:pt>
    <dgm:pt modelId="{D3B61E09-347E-44BB-B9D8-C02BC19A5889}" type="sibTrans" cxnId="{8D1665A3-0373-4314-BEDE-73F8502A7B00}">
      <dgm:prSet/>
      <dgm:spPr/>
      <dgm:t>
        <a:bodyPr/>
        <a:lstStyle/>
        <a:p>
          <a:endParaRPr lang="ru-RU" sz="1400"/>
        </a:p>
      </dgm:t>
    </dgm:pt>
    <dgm:pt modelId="{93D55988-1D09-457F-BCF9-F0B582C865C5}">
      <dgm:prSet phldrT="[Текст]" custT="1"/>
      <dgm:spPr>
        <a:blipFill rotWithShape="1">
          <a:blip xmlns:r="http://schemas.openxmlformats.org/officeDocument/2006/relationships" r:embed="rId6"/>
          <a:stretch>
            <a:fillRect/>
          </a:stretch>
        </a:blipFill>
      </dgm:spPr>
      <dgm:t>
        <a:bodyPr/>
        <a:lstStyle/>
        <a:p>
          <a:r>
            <a:rPr lang="ru-RU">
              <a:noFill/>
            </a:rPr>
            <a:t> </a:t>
          </a:r>
        </a:p>
      </dgm:t>
    </dgm:pt>
    <dgm:pt modelId="{C77E8CA3-F14D-4089-9294-450BCCE5FC37}" type="sibTrans" cxnId="{DC87EE95-A9D0-41BF-9681-8A94CF18D4E9}">
      <dgm:prSet/>
      <dgm:spPr/>
      <dgm:t>
        <a:bodyPr/>
        <a:lstStyle/>
        <a:p>
          <a:endParaRPr lang="ru-RU" sz="1400"/>
        </a:p>
      </dgm:t>
    </dgm:pt>
    <dgm:pt modelId="{5CD40BB6-1BDE-4594-937C-E7D63266AC8C}" type="parTrans" cxnId="{DC87EE95-A9D0-41BF-9681-8A94CF18D4E9}">
      <dgm:prSet/>
      <dgm:spPr/>
      <dgm:t>
        <a:bodyPr/>
        <a:lstStyle/>
        <a:p>
          <a:endParaRPr lang="ru-RU" sz="1400"/>
        </a:p>
      </dgm:t>
    </dgm:pt>
    <dgm:pt modelId="{25468752-A566-4697-9C96-1F6C0C9DB21F}" type="pres">
      <dgm:prSet presAssocID="{C07DBFCC-7475-46BA-A768-DC95A7955088}" presName="diagram" presStyleCnt="0">
        <dgm:presLayoutVars>
          <dgm:dir/>
          <dgm:resizeHandles val="exact"/>
        </dgm:presLayoutVars>
      </dgm:prSet>
      <dgm:spPr/>
      <dgm:t>
        <a:bodyPr/>
        <a:lstStyle/>
        <a:p>
          <a:endParaRPr lang="ru-RU"/>
        </a:p>
      </dgm:t>
    </dgm:pt>
    <dgm:pt modelId="{7A3B687A-CD29-430C-97C8-E3E521E857C0}" type="pres">
      <dgm:prSet presAssocID="{29EC5F52-F0A6-453F-B951-52F4575E4C7D}" presName="node" presStyleLbl="node1" presStyleIdx="0" presStyleCnt="6">
        <dgm:presLayoutVars>
          <dgm:bulletEnabled val="1"/>
        </dgm:presLayoutVars>
      </dgm:prSet>
      <dgm:spPr/>
      <dgm:t>
        <a:bodyPr/>
        <a:lstStyle/>
        <a:p>
          <a:endParaRPr lang="ru-RU"/>
        </a:p>
      </dgm:t>
    </dgm:pt>
    <dgm:pt modelId="{E35C2BD6-CCF8-4910-A9F4-C27225527A25}" type="pres">
      <dgm:prSet presAssocID="{91C2EFD6-11AF-466B-A7D6-E4472F48084D}" presName="sibTrans" presStyleCnt="0"/>
      <dgm:spPr/>
    </dgm:pt>
    <dgm:pt modelId="{9CE65778-2C38-49B3-9F25-32939540C805}" type="pres">
      <dgm:prSet presAssocID="{82BD98E1-DE5A-4EB6-A174-19290A4F5A62}" presName="node" presStyleLbl="node1" presStyleIdx="1" presStyleCnt="6" custLinFactNeighborX="-2619" custLinFactNeighborY="-163">
        <dgm:presLayoutVars>
          <dgm:bulletEnabled val="1"/>
        </dgm:presLayoutVars>
      </dgm:prSet>
      <dgm:spPr/>
      <dgm:t>
        <a:bodyPr/>
        <a:lstStyle/>
        <a:p>
          <a:endParaRPr lang="ru-RU"/>
        </a:p>
      </dgm:t>
    </dgm:pt>
    <dgm:pt modelId="{94F0BA70-F8E5-468A-9346-E6E05A1276B2}" type="pres">
      <dgm:prSet presAssocID="{DD7A1CBC-9965-4B47-A7B3-6457188C9839}" presName="sibTrans" presStyleCnt="0"/>
      <dgm:spPr/>
    </dgm:pt>
    <dgm:pt modelId="{70E779FD-5CBA-44A6-9241-31483118BB92}" type="pres">
      <dgm:prSet presAssocID="{A5181ED2-9BC0-4668-A8CB-D0F70ABF7920}" presName="node" presStyleLbl="node1" presStyleIdx="2" presStyleCnt="6">
        <dgm:presLayoutVars>
          <dgm:bulletEnabled val="1"/>
        </dgm:presLayoutVars>
      </dgm:prSet>
      <dgm:spPr/>
      <dgm:t>
        <a:bodyPr/>
        <a:lstStyle/>
        <a:p>
          <a:endParaRPr lang="ru-RU"/>
        </a:p>
      </dgm:t>
    </dgm:pt>
    <dgm:pt modelId="{8B405003-E9B2-4C66-BA1F-DB9E7C577CD1}" type="pres">
      <dgm:prSet presAssocID="{9CB19F51-99D0-4D64-881A-AFE9E3F80C45}" presName="sibTrans" presStyleCnt="0"/>
      <dgm:spPr/>
    </dgm:pt>
    <dgm:pt modelId="{A05A792A-F49D-4C97-AB00-737AC85D6A7D}" type="pres">
      <dgm:prSet presAssocID="{93D55988-1D09-457F-BCF9-F0B582C865C5}" presName="node" presStyleLbl="node1" presStyleIdx="3" presStyleCnt="6">
        <dgm:presLayoutVars>
          <dgm:bulletEnabled val="1"/>
        </dgm:presLayoutVars>
      </dgm:prSet>
      <dgm:spPr/>
      <dgm:t>
        <a:bodyPr/>
        <a:lstStyle/>
        <a:p>
          <a:endParaRPr lang="ru-RU"/>
        </a:p>
      </dgm:t>
    </dgm:pt>
    <dgm:pt modelId="{361231E4-BBC6-4485-B679-CA916112D0DC}" type="pres">
      <dgm:prSet presAssocID="{C77E8CA3-F14D-4089-9294-450BCCE5FC37}" presName="sibTrans" presStyleCnt="0"/>
      <dgm:spPr/>
    </dgm:pt>
    <dgm:pt modelId="{CBB630C8-0B64-40F8-8F08-AC2444505157}" type="pres">
      <dgm:prSet presAssocID="{E47803C2-A449-4B26-83C2-78342214F13A}" presName="node" presStyleLbl="node1" presStyleIdx="4" presStyleCnt="6">
        <dgm:presLayoutVars>
          <dgm:bulletEnabled val="1"/>
        </dgm:presLayoutVars>
      </dgm:prSet>
      <dgm:spPr/>
      <dgm:t>
        <a:bodyPr/>
        <a:lstStyle/>
        <a:p>
          <a:endParaRPr lang="ru-RU"/>
        </a:p>
      </dgm:t>
    </dgm:pt>
    <dgm:pt modelId="{69A302FD-4C63-4AD1-B097-BDAE82641492}" type="pres">
      <dgm:prSet presAssocID="{E3787670-4A3A-4278-905C-A533DD7CC300}" presName="sibTrans" presStyleCnt="0"/>
      <dgm:spPr/>
    </dgm:pt>
    <dgm:pt modelId="{65E8A0C0-C6D8-4F36-A740-A2060BEB268A}" type="pres">
      <dgm:prSet presAssocID="{3B2613A7-2CDD-4E1B-9340-1C17783DB479}" presName="node" presStyleLbl="node1" presStyleIdx="5" presStyleCnt="6">
        <dgm:presLayoutVars>
          <dgm:bulletEnabled val="1"/>
        </dgm:presLayoutVars>
      </dgm:prSet>
      <dgm:spPr/>
      <dgm:t>
        <a:bodyPr/>
        <a:lstStyle/>
        <a:p>
          <a:endParaRPr lang="ru-RU"/>
        </a:p>
      </dgm:t>
    </dgm:pt>
  </dgm:ptLst>
  <dgm:cxnLst>
    <dgm:cxn modelId="{DC87EE95-A9D0-41BF-9681-8A94CF18D4E9}" srcId="{C07DBFCC-7475-46BA-A768-DC95A7955088}" destId="{93D55988-1D09-457F-BCF9-F0B582C865C5}" srcOrd="3" destOrd="0" parTransId="{5CD40BB6-1BDE-4594-937C-E7D63266AC8C}" sibTransId="{C77E8CA3-F14D-4089-9294-450BCCE5FC37}"/>
    <dgm:cxn modelId="{1C28DF80-9E9B-4D02-A664-C5E44BDAACE8}" type="presOf" srcId="{3B2613A7-2CDD-4E1B-9340-1C17783DB479}" destId="{65E8A0C0-C6D8-4F36-A740-A2060BEB268A}" srcOrd="0" destOrd="0" presId="urn:microsoft.com/office/officeart/2005/8/layout/default"/>
    <dgm:cxn modelId="{BCE7CBDE-9174-4B95-A482-439F005BD27F}" type="presOf" srcId="{29EC5F52-F0A6-453F-B951-52F4575E4C7D}" destId="{7A3B687A-CD29-430C-97C8-E3E521E857C0}" srcOrd="0" destOrd="0" presId="urn:microsoft.com/office/officeart/2005/8/layout/default"/>
    <dgm:cxn modelId="{731268CE-6E65-4602-A5E6-87746594733E}" type="presOf" srcId="{93D55988-1D09-457F-BCF9-F0B582C865C5}" destId="{A05A792A-F49D-4C97-AB00-737AC85D6A7D}" srcOrd="0" destOrd="0" presId="urn:microsoft.com/office/officeart/2005/8/layout/default"/>
    <dgm:cxn modelId="{DB32F9D7-E8EB-44BB-A847-666C5BFDF93D}" srcId="{C07DBFCC-7475-46BA-A768-DC95A7955088}" destId="{A5181ED2-9BC0-4668-A8CB-D0F70ABF7920}" srcOrd="2" destOrd="0" parTransId="{6A872146-124D-418D-AEAF-E78B2EC74AB9}" sibTransId="{9CB19F51-99D0-4D64-881A-AFE9E3F80C45}"/>
    <dgm:cxn modelId="{B0CBD35B-9504-4A1C-AD1A-B07520BC1F00}" type="presOf" srcId="{C07DBFCC-7475-46BA-A768-DC95A7955088}" destId="{25468752-A566-4697-9C96-1F6C0C9DB21F}" srcOrd="0" destOrd="0" presId="urn:microsoft.com/office/officeart/2005/8/layout/default"/>
    <dgm:cxn modelId="{A8782CF1-03C5-455F-BC03-7A4041F30B70}" srcId="{C07DBFCC-7475-46BA-A768-DC95A7955088}" destId="{29EC5F52-F0A6-453F-B951-52F4575E4C7D}" srcOrd="0" destOrd="0" parTransId="{B367517D-73B7-432C-95AE-D1B1986BD207}" sibTransId="{91C2EFD6-11AF-466B-A7D6-E4472F48084D}"/>
    <dgm:cxn modelId="{0A7CC52A-C2D3-45EE-AD86-C57DF0CE14EC}" srcId="{C07DBFCC-7475-46BA-A768-DC95A7955088}" destId="{82BD98E1-DE5A-4EB6-A174-19290A4F5A62}" srcOrd="1" destOrd="0" parTransId="{3B5857E4-9E17-4BFB-A15D-2C8D101A9E71}" sibTransId="{DD7A1CBC-9965-4B47-A7B3-6457188C9839}"/>
    <dgm:cxn modelId="{0A51B58D-A956-4B0A-89EB-2C73CBD5E683}" type="presOf" srcId="{82BD98E1-DE5A-4EB6-A174-19290A4F5A62}" destId="{9CE65778-2C38-49B3-9F25-32939540C805}" srcOrd="0" destOrd="0" presId="urn:microsoft.com/office/officeart/2005/8/layout/default"/>
    <dgm:cxn modelId="{8E3C6DA0-5002-451E-9DCD-175D46299846}" srcId="{C07DBFCC-7475-46BA-A768-DC95A7955088}" destId="{E47803C2-A449-4B26-83C2-78342214F13A}" srcOrd="4" destOrd="0" parTransId="{AB23C28F-A07E-4E3F-BB54-20C04A3D6363}" sibTransId="{E3787670-4A3A-4278-905C-A533DD7CC300}"/>
    <dgm:cxn modelId="{9865903E-850E-41E3-908D-4FB82623A13E}" type="presOf" srcId="{A5181ED2-9BC0-4668-A8CB-D0F70ABF7920}" destId="{70E779FD-5CBA-44A6-9241-31483118BB92}" srcOrd="0" destOrd="0" presId="urn:microsoft.com/office/officeart/2005/8/layout/default"/>
    <dgm:cxn modelId="{8D1665A3-0373-4314-BEDE-73F8502A7B00}" srcId="{C07DBFCC-7475-46BA-A768-DC95A7955088}" destId="{3B2613A7-2CDD-4E1B-9340-1C17783DB479}" srcOrd="5" destOrd="0" parTransId="{CB51DF0D-C032-4C7A-AE3E-B443AE7DE6E4}" sibTransId="{D3B61E09-347E-44BB-B9D8-C02BC19A5889}"/>
    <dgm:cxn modelId="{2098E66B-ED66-41FB-84EE-442C2BCB0318}" type="presOf" srcId="{E47803C2-A449-4B26-83C2-78342214F13A}" destId="{CBB630C8-0B64-40F8-8F08-AC2444505157}" srcOrd="0" destOrd="0" presId="urn:microsoft.com/office/officeart/2005/8/layout/default"/>
    <dgm:cxn modelId="{F009AE81-8BB5-4663-AE27-6E6B041E5380}" type="presParOf" srcId="{25468752-A566-4697-9C96-1F6C0C9DB21F}" destId="{7A3B687A-CD29-430C-97C8-E3E521E857C0}" srcOrd="0" destOrd="0" presId="urn:microsoft.com/office/officeart/2005/8/layout/default"/>
    <dgm:cxn modelId="{D0D95918-6BC7-4DB7-9294-8DC726B2A292}" type="presParOf" srcId="{25468752-A566-4697-9C96-1F6C0C9DB21F}" destId="{E35C2BD6-CCF8-4910-A9F4-C27225527A25}" srcOrd="1" destOrd="0" presId="urn:microsoft.com/office/officeart/2005/8/layout/default"/>
    <dgm:cxn modelId="{EE27F4B7-D2DD-45AF-ADEE-E44E4FCA06B1}" type="presParOf" srcId="{25468752-A566-4697-9C96-1F6C0C9DB21F}" destId="{9CE65778-2C38-49B3-9F25-32939540C805}" srcOrd="2" destOrd="0" presId="urn:microsoft.com/office/officeart/2005/8/layout/default"/>
    <dgm:cxn modelId="{0A457961-E24C-47CE-9C67-854568F1BB9F}" type="presParOf" srcId="{25468752-A566-4697-9C96-1F6C0C9DB21F}" destId="{94F0BA70-F8E5-468A-9346-E6E05A1276B2}" srcOrd="3" destOrd="0" presId="urn:microsoft.com/office/officeart/2005/8/layout/default"/>
    <dgm:cxn modelId="{7F4FF514-A59A-42CC-BFD4-C0B7EC89CA24}" type="presParOf" srcId="{25468752-A566-4697-9C96-1F6C0C9DB21F}" destId="{70E779FD-5CBA-44A6-9241-31483118BB92}" srcOrd="4" destOrd="0" presId="urn:microsoft.com/office/officeart/2005/8/layout/default"/>
    <dgm:cxn modelId="{F73E1D08-AD70-491E-B12E-FCB24C90BFCF}" type="presParOf" srcId="{25468752-A566-4697-9C96-1F6C0C9DB21F}" destId="{8B405003-E9B2-4C66-BA1F-DB9E7C577CD1}" srcOrd="5" destOrd="0" presId="urn:microsoft.com/office/officeart/2005/8/layout/default"/>
    <dgm:cxn modelId="{A2E74B36-BE2A-45D2-93A8-86160B23C7B5}" type="presParOf" srcId="{25468752-A566-4697-9C96-1F6C0C9DB21F}" destId="{A05A792A-F49D-4C97-AB00-737AC85D6A7D}" srcOrd="6" destOrd="0" presId="urn:microsoft.com/office/officeart/2005/8/layout/default"/>
    <dgm:cxn modelId="{B9C82F3E-139B-4D98-B31F-2F8A5FD43279}" type="presParOf" srcId="{25468752-A566-4697-9C96-1F6C0C9DB21F}" destId="{361231E4-BBC6-4485-B679-CA916112D0DC}" srcOrd="7" destOrd="0" presId="urn:microsoft.com/office/officeart/2005/8/layout/default"/>
    <dgm:cxn modelId="{3EE691FD-6D8D-46C2-9417-808AC93C3052}" type="presParOf" srcId="{25468752-A566-4697-9C96-1F6C0C9DB21F}" destId="{CBB630C8-0B64-40F8-8F08-AC2444505157}" srcOrd="8" destOrd="0" presId="urn:microsoft.com/office/officeart/2005/8/layout/default"/>
    <dgm:cxn modelId="{7067AFA3-D68F-45DC-9C61-FA22673B5258}" type="presParOf" srcId="{25468752-A566-4697-9C96-1F6C0C9DB21F}" destId="{69A302FD-4C63-4AD1-B097-BDAE82641492}" srcOrd="9" destOrd="0" presId="urn:microsoft.com/office/officeart/2005/8/layout/default"/>
    <dgm:cxn modelId="{215A3B53-DD07-47CA-9A16-539663096B53}" type="presParOf" srcId="{25468752-A566-4697-9C96-1F6C0C9DB21F}" destId="{65E8A0C0-C6D8-4F36-A740-A2060BEB268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F8F790-7B31-40C9-BF3C-25B24E921885}" type="doc">
      <dgm:prSet loTypeId="urn:microsoft.com/office/officeart/2008/layout/AlternatingHexagons" loCatId="list" qsTypeId="urn:microsoft.com/office/officeart/2005/8/quickstyle/simple3" qsCatId="simple" csTypeId="urn:microsoft.com/office/officeart/2005/8/colors/accent1_5" csCatId="accent1" phldr="1"/>
      <dgm:spPr/>
      <dgm:t>
        <a:bodyPr/>
        <a:lstStyle/>
        <a:p>
          <a:endParaRPr lang="ru-RU"/>
        </a:p>
      </dgm:t>
    </dgm:pt>
    <mc:AlternateContent xmlns:mc="http://schemas.openxmlformats.org/markup-compatibility/2006" xmlns:a14="http://schemas.microsoft.com/office/drawing/2010/main">
      <mc:Choice Requires="a14">
        <dgm:pt modelId="{587350B9-BEC6-4799-94CF-8214FF686B73}">
          <dgm:prSet phldrT="[Текст]" custT="1"/>
          <dgm:spPr/>
          <dgm:t>
            <a:bodyPr/>
            <a:lstStyle/>
            <a:p>
              <a:r>
                <a:rPr lang="en-US" sz="1600" dirty="0" smtClean="0"/>
                <a:t>Unknown input distribution</a:t>
              </a:r>
            </a:p>
            <a:p>
              <a:pPr/>
              <a14:m>
                <m:oMathPara xmlns:m="http://schemas.openxmlformats.org/officeDocument/2006/math">
                  <m:oMathParaPr>
                    <m:jc m:val="centerGroup"/>
                  </m:oMathParaPr>
                  <m:oMath xmlns:m="http://schemas.openxmlformats.org/officeDocument/2006/math">
                    <m:r>
                      <a:rPr lang="en-US" sz="1600" i="1" dirty="0" smtClean="0">
                        <a:latin typeface="Cambria Math"/>
                      </a:rPr>
                      <m:t>𝑃</m:t>
                    </m:r>
                    <m:r>
                      <a:rPr lang="en-US" sz="1600" i="1" dirty="0" smtClean="0">
                        <a:latin typeface="Cambria Math"/>
                      </a:rPr>
                      <m:t>(</m:t>
                    </m:r>
                    <m:r>
                      <a:rPr lang="en-US" sz="1600" i="1" dirty="0" smtClean="0">
                        <a:latin typeface="Cambria Math"/>
                      </a:rPr>
                      <m:t>𝑋</m:t>
                    </m:r>
                    <m:r>
                      <a:rPr lang="en-US" sz="1600" i="1" dirty="0" smtClean="0">
                        <a:latin typeface="Cambria Math"/>
                      </a:rPr>
                      <m:t>)</m:t>
                    </m:r>
                  </m:oMath>
                </m:oMathPara>
              </a14:m>
              <a:endParaRPr lang="ru-RU" sz="1600" dirty="0"/>
            </a:p>
          </dgm:t>
        </dgm:pt>
      </mc:Choice>
      <mc:Fallback xmlns="">
        <dgm:pt modelId="{587350B9-BEC6-4799-94CF-8214FF686B73}">
          <dgm:prSet phldrT="[Текст]" custT="1"/>
          <dgm:spPr/>
          <dgm:t>
            <a:bodyPr/>
            <a:lstStyle/>
            <a:p>
              <a:r>
                <a:rPr lang="en-US" sz="1600" dirty="0" smtClean="0"/>
                <a:t>Unknown input distribution</a:t>
              </a:r>
            </a:p>
            <a:p>
              <a:r>
                <a:rPr lang="en-US" sz="1600" i="0" dirty="0" smtClean="0">
                  <a:latin typeface="Cambria Math"/>
                </a:rPr>
                <a:t>𝑃(𝑋)</a:t>
              </a:r>
              <a:endParaRPr lang="ru-RU" sz="1600" dirty="0"/>
            </a:p>
          </dgm:t>
        </dgm:pt>
      </mc:Fallback>
    </mc:AlternateContent>
    <dgm:pt modelId="{328FAD28-8A57-4637-99F1-DBC39A10E894}" type="parTrans" cxnId="{7C91A4CA-BFF6-4891-BAB5-9B283882714D}">
      <dgm:prSet/>
      <dgm:spPr/>
      <dgm:t>
        <a:bodyPr/>
        <a:lstStyle/>
        <a:p>
          <a:endParaRPr lang="ru-RU"/>
        </a:p>
      </dgm:t>
    </dgm:pt>
    <dgm:pt modelId="{9AFC90E7-45E8-4A2C-827B-E0B914183AF5}" type="sibTrans" cxnId="{7C91A4CA-BFF6-4891-BAB5-9B283882714D}">
      <dgm:prSet custT="1"/>
      <dgm:spPr/>
      <dgm:t>
        <a:bodyPr/>
        <a:lstStyle/>
        <a:p>
          <a:r>
            <a:rPr lang="en-US" sz="2400" dirty="0" smtClean="0"/>
            <a:t>Learning  Algorithm</a:t>
          </a:r>
        </a:p>
        <a:p>
          <a:r>
            <a:rPr lang="en-US" sz="2400" dirty="0" smtClean="0">
              <a:solidFill>
                <a:srgbClr val="002060"/>
              </a:solidFill>
              <a:latin typeface="Monotype Corsiva"/>
            </a:rPr>
            <a:t>A</a:t>
          </a:r>
          <a:endParaRPr lang="ru-RU" sz="2400" dirty="0">
            <a:solidFill>
              <a:srgbClr val="002060"/>
            </a:solidFill>
          </a:endParaRPr>
        </a:p>
      </dgm:t>
    </dgm:pt>
    <mc:AlternateContent xmlns:mc="http://schemas.openxmlformats.org/markup-compatibility/2006" xmlns:a14="http://schemas.microsoft.com/office/drawing/2010/main">
      <mc:Choice Requires="a14">
        <dgm:pt modelId="{0D6A1BB6-8775-40AF-9B0A-BBEA23E494CF}">
          <dgm:prSet custT="1"/>
          <dgm:spPr/>
          <dgm:t>
            <a:bodyPr/>
            <a:lstStyle/>
            <a:p>
              <a:r>
                <a:rPr lang="en-US" sz="1400" dirty="0" smtClean="0">
                  <a:solidFill>
                    <a:srgbClr val="C00000"/>
                  </a:solidFill>
                </a:rPr>
                <a:t>Unknown target distribution </a:t>
              </a:r>
              <a14:m>
                <m:oMath xmlns:m="http://schemas.openxmlformats.org/officeDocument/2006/math">
                  <m:r>
                    <a:rPr lang="en-US" sz="1400" i="1" dirty="0" smtClean="0">
                      <a:solidFill>
                        <a:srgbClr val="C00000"/>
                      </a:solidFill>
                      <a:latin typeface="Cambria Math"/>
                    </a:rPr>
                    <m:t>𝑃</m:t>
                  </m:r>
                  <m:r>
                    <a:rPr lang="en-US" sz="1400" i="1" dirty="0" smtClean="0">
                      <a:solidFill>
                        <a:srgbClr val="C00000"/>
                      </a:solidFill>
                      <a:latin typeface="Cambria Math"/>
                    </a:rPr>
                    <m:t>(</m:t>
                  </m:r>
                  <m:r>
                    <a:rPr lang="en-US" sz="1400" i="1" dirty="0" smtClean="0">
                      <a:solidFill>
                        <a:srgbClr val="C00000"/>
                      </a:solidFill>
                      <a:latin typeface="Cambria Math"/>
                    </a:rPr>
                    <m:t>𝑦</m:t>
                  </m:r>
                  <m:r>
                    <a:rPr lang="en-US" sz="1400" i="1" dirty="0" smtClean="0">
                      <a:solidFill>
                        <a:srgbClr val="C00000"/>
                      </a:solidFill>
                      <a:latin typeface="Cambria Math"/>
                    </a:rPr>
                    <m:t>|</m:t>
                  </m:r>
                  <m:r>
                    <a:rPr lang="en-US" sz="1400" i="1" dirty="0" smtClean="0">
                      <a:solidFill>
                        <a:srgbClr val="C00000"/>
                      </a:solidFill>
                      <a:latin typeface="Cambria Math"/>
                    </a:rPr>
                    <m:t>𝑋</m:t>
                  </m:r>
                  <m:r>
                    <a:rPr lang="en-US" sz="1400" i="1" dirty="0" smtClean="0">
                      <a:solidFill>
                        <a:srgbClr val="C00000"/>
                      </a:solidFill>
                      <a:latin typeface="Cambria Math"/>
                    </a:rPr>
                    <m:t>)</m:t>
                  </m:r>
                </m:oMath>
              </a14:m>
              <a:endParaRPr lang="en-US" sz="1400" dirty="0" smtClean="0">
                <a:solidFill>
                  <a:srgbClr val="C00000"/>
                </a:solidFill>
              </a:endParaRPr>
            </a:p>
            <a:p>
              <a:r>
                <a:rPr lang="en-US" sz="1400" dirty="0" smtClean="0">
                  <a:solidFill>
                    <a:srgbClr val="002060"/>
                  </a:solidFill>
                </a:rPr>
                <a:t>target function </a:t>
              </a:r>
              <a:r>
                <a:rPr lang="en-US" sz="1400" dirty="0" smtClean="0">
                  <a:solidFill>
                    <a:srgbClr val="002060"/>
                  </a:solidFill>
                  <a:latin typeface="Monotype Corsiva" panose="03010101010201010101" pitchFamily="66" charset="0"/>
                </a:rPr>
                <a:t>f: X</a:t>
              </a:r>
              <a:r>
                <a:rPr lang="ru-RU" sz="1400" dirty="0" smtClean="0">
                  <a:solidFill>
                    <a:srgbClr val="002060"/>
                  </a:solidFill>
                  <a:latin typeface="Monotype Corsiva" panose="03010101010201010101" pitchFamily="66" charset="0"/>
                </a:rPr>
                <a:t>→</a:t>
              </a:r>
              <a:r>
                <a:rPr lang="en-US" sz="1400" dirty="0" smtClean="0">
                  <a:solidFill>
                    <a:srgbClr val="002060"/>
                  </a:solidFill>
                  <a:latin typeface="Monotype Corsiva" panose="03010101010201010101" pitchFamily="66" charset="0"/>
                </a:rPr>
                <a:t>Y    </a:t>
              </a:r>
              <a:r>
                <a:rPr lang="en-US" sz="1400" dirty="0" smtClean="0">
                  <a:solidFill>
                    <a:srgbClr val="FF0000"/>
                  </a:solidFill>
                </a:rPr>
                <a:t>plus noise</a:t>
              </a:r>
              <a:endParaRPr lang="ru-RU" sz="1400" dirty="0">
                <a:solidFill>
                  <a:srgbClr val="0070C0"/>
                </a:solidFill>
              </a:endParaRPr>
            </a:p>
          </dgm:t>
        </dgm:pt>
      </mc:Choice>
      <mc:Fallback xmlns="">
        <dgm:pt modelId="{0D6A1BB6-8775-40AF-9B0A-BBEA23E494CF}">
          <dgm:prSet custT="1"/>
          <dgm:spPr/>
          <dgm:t>
            <a:bodyPr/>
            <a:lstStyle/>
            <a:p>
              <a:r>
                <a:rPr lang="en-US" sz="1400" dirty="0" smtClean="0">
                  <a:solidFill>
                    <a:srgbClr val="C00000"/>
                  </a:solidFill>
                </a:rPr>
                <a:t>Unknown target distribution </a:t>
              </a:r>
              <a:r>
                <a:rPr lang="en-US" sz="1400" i="0" dirty="0" smtClean="0">
                  <a:solidFill>
                    <a:srgbClr val="C00000"/>
                  </a:solidFill>
                  <a:latin typeface="Cambria Math"/>
                </a:rPr>
                <a:t>𝑃(𝑦|𝑋)</a:t>
              </a:r>
              <a:endParaRPr lang="en-US" sz="1400" dirty="0" smtClean="0">
                <a:solidFill>
                  <a:srgbClr val="C00000"/>
                </a:solidFill>
              </a:endParaRPr>
            </a:p>
            <a:p>
              <a:r>
                <a:rPr lang="en-US" sz="1400" dirty="0" smtClean="0">
                  <a:solidFill>
                    <a:srgbClr val="002060"/>
                  </a:solidFill>
                </a:rPr>
                <a:t>target function </a:t>
              </a:r>
              <a:r>
                <a:rPr lang="en-US" sz="1400" dirty="0" smtClean="0">
                  <a:solidFill>
                    <a:srgbClr val="002060"/>
                  </a:solidFill>
                  <a:latin typeface="Monotype Corsiva" panose="03010101010201010101" pitchFamily="66" charset="0"/>
                </a:rPr>
                <a:t>f: X</a:t>
              </a:r>
              <a:r>
                <a:rPr lang="ru-RU" sz="1400" dirty="0" smtClean="0">
                  <a:solidFill>
                    <a:srgbClr val="002060"/>
                  </a:solidFill>
                  <a:latin typeface="Monotype Corsiva" panose="03010101010201010101" pitchFamily="66" charset="0"/>
                </a:rPr>
                <a:t>→</a:t>
              </a:r>
              <a:r>
                <a:rPr lang="en-US" sz="1400" dirty="0" smtClean="0">
                  <a:solidFill>
                    <a:srgbClr val="002060"/>
                  </a:solidFill>
                  <a:latin typeface="Monotype Corsiva" panose="03010101010201010101" pitchFamily="66" charset="0"/>
                </a:rPr>
                <a:t>Y    </a:t>
              </a:r>
              <a:r>
                <a:rPr lang="en-US" sz="1400" dirty="0" smtClean="0">
                  <a:solidFill>
                    <a:srgbClr val="FF0000"/>
                  </a:solidFill>
                </a:rPr>
                <a:t>plus noise</a:t>
              </a:r>
              <a:endParaRPr lang="ru-RU" sz="1400" dirty="0">
                <a:solidFill>
                  <a:srgbClr val="0070C0"/>
                </a:solidFill>
              </a:endParaRPr>
            </a:p>
          </dgm:t>
        </dgm:pt>
      </mc:Fallback>
    </mc:AlternateContent>
    <dgm:pt modelId="{3E789D25-7203-4D43-BA16-2EF53C5B3FF9}" type="parTrans" cxnId="{65584EFB-12B3-4CB8-BCD6-2E8FEAD0947A}">
      <dgm:prSet/>
      <dgm:spPr/>
      <dgm:t>
        <a:bodyPr/>
        <a:lstStyle/>
        <a:p>
          <a:endParaRPr lang="ru-RU"/>
        </a:p>
      </dgm:t>
    </dgm:pt>
    <mc:AlternateContent xmlns:mc="http://schemas.openxmlformats.org/markup-compatibility/2006">
      <mc:Choice xmlns:a14="http://schemas.microsoft.com/office/drawing/2010/main" Requires="a14">
        <dgm:pt modelId="{4D1E1044-8E60-4E35-84E6-E1ED413C1030}" type="sibTrans" cxnId="{65584EFB-12B3-4CB8-BCD6-2E8FEAD0947A}">
          <dgm:prSet custT="1"/>
          <dgm:spPr/>
          <dgm:t>
            <a:bodyPr/>
            <a:lstStyle/>
            <a:p>
              <a:pPr algn="ctr"/>
              <a:r>
                <a:rPr lang="en-US" sz="2400" dirty="0" smtClean="0"/>
                <a:t>Final Hypothesis</a:t>
              </a:r>
            </a:p>
            <a:p>
              <a:pPr algn="ctr"/>
              <a14:m>
                <m:oMath xmlns:m="http://schemas.openxmlformats.org/officeDocument/2006/math">
                  <m:acc>
                    <m:accPr>
                      <m:chr m:val="̂"/>
                      <m:ctrlPr>
                        <a:rPr lang="en-US" sz="2400" i="1" smtClean="0">
                          <a:solidFill>
                            <a:srgbClr val="002060"/>
                          </a:solidFill>
                          <a:latin typeface="Cambria Math"/>
                        </a:rPr>
                      </m:ctrlPr>
                    </m:accPr>
                    <m:e>
                      <m:r>
                        <a:rPr lang="en-US" sz="2400" b="0" i="1" smtClean="0">
                          <a:solidFill>
                            <a:srgbClr val="002060"/>
                          </a:solidFill>
                          <a:latin typeface="Cambria Math"/>
                        </a:rPr>
                        <m:t>h</m:t>
                      </m:r>
                    </m:e>
                  </m:acc>
                </m:oMath>
              </a14:m>
              <a:r>
                <a:rPr lang="en-US" sz="2400" dirty="0" smtClean="0">
                  <a:solidFill>
                    <a:srgbClr val="002060"/>
                  </a:solidFill>
                  <a:latin typeface="Monotype Corsiva" panose="03010101010201010101" pitchFamily="66" charset="0"/>
                </a:rPr>
                <a:t>: X</a:t>
              </a:r>
              <a:r>
                <a:rPr lang="ru-RU" sz="2400" dirty="0" smtClean="0">
                  <a:solidFill>
                    <a:srgbClr val="002060"/>
                  </a:solidFill>
                  <a:latin typeface="Monotype Corsiva" panose="03010101010201010101" pitchFamily="66" charset="0"/>
                </a:rPr>
                <a:t>→</a:t>
              </a:r>
              <a:r>
                <a:rPr lang="en-US" sz="2400" dirty="0" smtClean="0">
                  <a:solidFill>
                    <a:srgbClr val="002060"/>
                  </a:solidFill>
                  <a:latin typeface="Monotype Corsiva" panose="03010101010201010101" pitchFamily="66" charset="0"/>
                </a:rPr>
                <a:t>Y</a:t>
              </a:r>
              <a:endParaRPr lang="ru-RU" sz="2400" dirty="0">
                <a:solidFill>
                  <a:srgbClr val="002060"/>
                </a:solidFill>
                <a:latin typeface="Monotype Corsiva" panose="03010101010201010101" pitchFamily="66" charset="0"/>
              </a:endParaRPr>
            </a:p>
          </dgm:t>
        </dgm:pt>
      </mc:Choice>
      <mc:Fallback>
        <dgm:pt modelId="{4D1E1044-8E60-4E35-84E6-E1ED413C1030}" type="sibTrans" cxnId="{65584EFB-12B3-4CB8-BCD6-2E8FEAD0947A}">
          <dgm:prSet custT="1"/>
          <dgm:spPr/>
          <dgm:t>
            <a:bodyPr/>
            <a:lstStyle/>
            <a:p>
              <a:pPr algn="ctr"/>
              <a:r>
                <a:rPr lang="en-US" sz="2400" dirty="0" smtClean="0"/>
                <a:t>Final Hypothesis</a:t>
              </a:r>
            </a:p>
            <a:p>
              <a:pPr algn="ctr"/>
              <a:r>
                <a:rPr lang="en-US" sz="2400" b="0" i="0" smtClean="0">
                  <a:solidFill>
                    <a:srgbClr val="002060"/>
                  </a:solidFill>
                  <a:latin typeface="Cambria Math"/>
                </a:rPr>
                <a:t>ℎ ̂</a:t>
              </a:r>
              <a:r>
                <a:rPr lang="en-US" sz="2400" dirty="0" smtClean="0">
                  <a:solidFill>
                    <a:srgbClr val="002060"/>
                  </a:solidFill>
                  <a:latin typeface="Monotype Corsiva" panose="03010101010201010101" pitchFamily="66" charset="0"/>
                </a:rPr>
                <a:t>: X</a:t>
              </a:r>
              <a:r>
                <a:rPr lang="ru-RU" sz="2400" dirty="0" smtClean="0">
                  <a:solidFill>
                    <a:srgbClr val="002060"/>
                  </a:solidFill>
                  <a:latin typeface="Monotype Corsiva" panose="03010101010201010101" pitchFamily="66" charset="0"/>
                </a:rPr>
                <a:t>→</a:t>
              </a:r>
              <a:r>
                <a:rPr lang="en-US" sz="2400" dirty="0" smtClean="0">
                  <a:solidFill>
                    <a:srgbClr val="002060"/>
                  </a:solidFill>
                  <a:latin typeface="Monotype Corsiva" panose="03010101010201010101" pitchFamily="66" charset="0"/>
                </a:rPr>
                <a:t>Y</a:t>
              </a:r>
              <a:endParaRPr lang="ru-RU" sz="2400" dirty="0">
                <a:solidFill>
                  <a:srgbClr val="002060"/>
                </a:solidFill>
                <a:latin typeface="Monotype Corsiva" panose="03010101010201010101" pitchFamily="66" charset="0"/>
              </a:endParaRPr>
            </a:p>
          </dgm:t>
        </dgm:pt>
      </mc:Fallback>
    </mc:AlternateContent>
    <mc:AlternateContent xmlns:mc="http://schemas.openxmlformats.org/markup-compatibility/2006" xmlns:a14="http://schemas.microsoft.com/office/drawing/2010/main">
      <mc:Choice Requires="a14">
        <dgm:pt modelId="{9B224CC0-0ED0-4442-984D-0D8A1FB3E5BA}">
          <dgm:prSet custT="1"/>
          <dgm:spPr/>
          <dgm:t>
            <a:bodyPr/>
            <a:lstStyle/>
            <a:p>
              <a:r>
                <a:rPr lang="en-US" sz="1600" b="0" dirty="0" smtClean="0"/>
                <a:t>Training examples</a:t>
              </a:r>
              <a:endParaRPr lang="ru-RU" sz="1600" b="0" dirty="0" smtClean="0"/>
            </a:p>
            <a:p>
              <a:pPr/>
              <a14:m>
                <m:oMathPara xmlns:m="http://schemas.openxmlformats.org/officeDocument/2006/math">
                  <m:oMathParaPr>
                    <m:jc m:val="centerGroup"/>
                  </m:oMathParaPr>
                  <m:oMath xmlns:m="http://schemas.openxmlformats.org/officeDocument/2006/math">
                    <m:r>
                      <a:rPr lang="ru-RU" sz="1800" b="0" i="1" dirty="0" smtClean="0">
                        <a:solidFill>
                          <a:srgbClr val="002060"/>
                        </a:solidFill>
                        <a:latin typeface="Cambria Math"/>
                      </a:rPr>
                      <m:t>(</m:t>
                    </m:r>
                    <m:r>
                      <a:rPr lang="en-US" sz="1800" b="0" i="1" dirty="0" smtClean="0">
                        <a:solidFill>
                          <a:srgbClr val="002060"/>
                        </a:solidFill>
                        <a:latin typeface="Cambria Math"/>
                      </a:rPr>
                      <m:t>𝑥</m:t>
                    </m:r>
                    <m:r>
                      <a:rPr lang="en-US" sz="1800" b="0" i="1" baseline="-25000" dirty="0" smtClean="0">
                        <a:solidFill>
                          <a:srgbClr val="002060"/>
                        </a:solidFill>
                        <a:latin typeface="Cambria Math"/>
                      </a:rPr>
                      <m:t>1,</m:t>
                    </m:r>
                    <m:r>
                      <a:rPr lang="en-US" sz="1800" b="0" i="1" dirty="0" smtClean="0">
                        <a:solidFill>
                          <a:srgbClr val="002060"/>
                        </a:solidFill>
                        <a:latin typeface="Cambria Math"/>
                      </a:rPr>
                      <m:t>𝑦</m:t>
                    </m:r>
                    <m:r>
                      <a:rPr lang="en-US" sz="1800" b="0" i="1" baseline="-25000" dirty="0" smtClean="0">
                        <a:solidFill>
                          <a:srgbClr val="002060"/>
                        </a:solidFill>
                        <a:latin typeface="Cambria Math"/>
                      </a:rPr>
                      <m:t>1</m:t>
                    </m:r>
                    <m:r>
                      <a:rPr lang="en-US" sz="1800" b="0" i="1" baseline="0" dirty="0" smtClean="0">
                        <a:solidFill>
                          <a:srgbClr val="002060"/>
                        </a:solidFill>
                        <a:latin typeface="Cambria Math"/>
                      </a:rPr>
                      <m:t>)…(</m:t>
                    </m:r>
                    <m:r>
                      <a:rPr lang="en-US" sz="1800" b="0" i="1" dirty="0" smtClean="0">
                        <a:solidFill>
                          <a:srgbClr val="002060"/>
                        </a:solidFill>
                        <a:latin typeface="Cambria Math"/>
                      </a:rPr>
                      <m:t>𝑥</m:t>
                    </m:r>
                    <m:r>
                      <a:rPr lang="en-US" sz="1800" b="0" i="1" baseline="-25000" dirty="0" smtClean="0">
                        <a:solidFill>
                          <a:srgbClr val="002060"/>
                        </a:solidFill>
                        <a:latin typeface="Cambria Math"/>
                      </a:rPr>
                      <m:t>𝑛</m:t>
                    </m:r>
                    <m:r>
                      <a:rPr lang="en-US" sz="1800" b="0" i="1" baseline="-25000" dirty="0" smtClean="0">
                        <a:solidFill>
                          <a:srgbClr val="002060"/>
                        </a:solidFill>
                        <a:latin typeface="Cambria Math"/>
                      </a:rPr>
                      <m:t>,</m:t>
                    </m:r>
                    <m:r>
                      <a:rPr lang="en-US" sz="1800" b="0" i="1" dirty="0" smtClean="0">
                        <a:solidFill>
                          <a:srgbClr val="002060"/>
                        </a:solidFill>
                        <a:latin typeface="Cambria Math"/>
                      </a:rPr>
                      <m:t>𝑦</m:t>
                    </m:r>
                    <m:r>
                      <a:rPr lang="en-US" sz="1800" b="0" i="1" baseline="-25000" dirty="0" smtClean="0">
                        <a:solidFill>
                          <a:srgbClr val="002060"/>
                        </a:solidFill>
                        <a:latin typeface="Cambria Math"/>
                      </a:rPr>
                      <m:t>𝑛</m:t>
                    </m:r>
                    <m:r>
                      <a:rPr lang="ru-RU" sz="1800" b="0" i="1" dirty="0" smtClean="0">
                        <a:solidFill>
                          <a:srgbClr val="002060"/>
                        </a:solidFill>
                        <a:latin typeface="Cambria Math"/>
                      </a:rPr>
                      <m:t>)</m:t>
                    </m:r>
                  </m:oMath>
                </m:oMathPara>
              </a14:m>
              <a:endParaRPr lang="ru-RU" sz="1800" b="0" dirty="0">
                <a:solidFill>
                  <a:srgbClr val="002060"/>
                </a:solidFill>
              </a:endParaRPr>
            </a:p>
          </dgm:t>
        </dgm:pt>
      </mc:Choice>
      <mc:Fallback xmlns="">
        <dgm:pt modelId="{9B224CC0-0ED0-4442-984D-0D8A1FB3E5BA}">
          <dgm:prSet custT="1"/>
          <dgm:spPr/>
          <dgm:t>
            <a:bodyPr/>
            <a:lstStyle/>
            <a:p>
              <a:r>
                <a:rPr lang="en-US" sz="1600" b="0" dirty="0" smtClean="0"/>
                <a:t>Training examples</a:t>
              </a:r>
              <a:endParaRPr lang="ru-RU" sz="1600" b="0" dirty="0" smtClean="0"/>
            </a:p>
            <a:p>
              <a:r>
                <a:rPr lang="ru-RU" sz="1800" b="0" i="0" dirty="0" smtClean="0">
                  <a:solidFill>
                    <a:srgbClr val="002060"/>
                  </a:solidFill>
                  <a:latin typeface="Cambria Math"/>
                </a:rPr>
                <a:t>(</a:t>
              </a:r>
              <a:r>
                <a:rPr lang="en-US" sz="1800" b="0" i="0" dirty="0" smtClean="0">
                  <a:solidFill>
                    <a:srgbClr val="002060"/>
                  </a:solidFill>
                  <a:latin typeface="Cambria Math"/>
                </a:rPr>
                <a:t>𝑥</a:t>
              </a:r>
              <a:r>
                <a:rPr lang="en-US" sz="1800" b="0" i="0" baseline="-25000" dirty="0" smtClean="0">
                  <a:solidFill>
                    <a:srgbClr val="002060"/>
                  </a:solidFill>
                  <a:latin typeface="Cambria Math"/>
                </a:rPr>
                <a:t>1,</a:t>
              </a:r>
              <a:r>
                <a:rPr lang="en-US" sz="1800" b="0" i="0" dirty="0" smtClean="0">
                  <a:solidFill>
                    <a:srgbClr val="002060"/>
                  </a:solidFill>
                  <a:latin typeface="Cambria Math"/>
                </a:rPr>
                <a:t>𝑦</a:t>
              </a:r>
              <a:r>
                <a:rPr lang="en-US" sz="1800" b="0" i="0" baseline="-25000" dirty="0" smtClean="0">
                  <a:solidFill>
                    <a:srgbClr val="002060"/>
                  </a:solidFill>
                  <a:latin typeface="Cambria Math"/>
                </a:rPr>
                <a:t>1</a:t>
              </a:r>
              <a:r>
                <a:rPr lang="en-US" sz="1800" b="0" i="0" baseline="0" dirty="0" smtClean="0">
                  <a:solidFill>
                    <a:srgbClr val="002060"/>
                  </a:solidFill>
                  <a:latin typeface="Cambria Math"/>
                </a:rPr>
                <a:t>)…(</a:t>
              </a:r>
              <a:r>
                <a:rPr lang="en-US" sz="1800" b="0" i="0" dirty="0" smtClean="0">
                  <a:solidFill>
                    <a:srgbClr val="002060"/>
                  </a:solidFill>
                  <a:latin typeface="Cambria Math"/>
                </a:rPr>
                <a:t>𝑥</a:t>
              </a:r>
              <a:r>
                <a:rPr lang="en-US" sz="1800" b="0" i="0" baseline="-25000" dirty="0" smtClean="0">
                  <a:solidFill>
                    <a:srgbClr val="002060"/>
                  </a:solidFill>
                  <a:latin typeface="Cambria Math"/>
                </a:rPr>
                <a:t>𝑛,</a:t>
              </a:r>
              <a:r>
                <a:rPr lang="en-US" sz="1800" b="0" i="0" dirty="0" smtClean="0">
                  <a:solidFill>
                    <a:srgbClr val="002060"/>
                  </a:solidFill>
                  <a:latin typeface="Cambria Math"/>
                </a:rPr>
                <a:t>𝑦</a:t>
              </a:r>
              <a:r>
                <a:rPr lang="en-US" sz="1800" b="0" i="0" baseline="-25000" dirty="0" smtClean="0">
                  <a:solidFill>
                    <a:srgbClr val="002060"/>
                  </a:solidFill>
                  <a:latin typeface="Cambria Math"/>
                </a:rPr>
                <a:t>𝑛</a:t>
              </a:r>
              <a:r>
                <a:rPr lang="ru-RU" sz="1800" b="0" i="0" dirty="0" smtClean="0">
                  <a:solidFill>
                    <a:srgbClr val="002060"/>
                  </a:solidFill>
                  <a:latin typeface="Cambria Math"/>
                </a:rPr>
                <a:t>)</a:t>
              </a:r>
              <a:endParaRPr lang="ru-RU" sz="1800" b="0" dirty="0">
                <a:solidFill>
                  <a:srgbClr val="002060"/>
                </a:solidFill>
              </a:endParaRPr>
            </a:p>
          </dgm:t>
        </dgm:pt>
      </mc:Fallback>
    </mc:AlternateContent>
    <dgm:pt modelId="{18003754-9B36-4AC5-A020-1D81F718B52B}" type="parTrans" cxnId="{AB300AC8-244A-4168-A567-DCAB900B57B8}">
      <dgm:prSet/>
      <dgm:spPr/>
      <dgm:t>
        <a:bodyPr/>
        <a:lstStyle/>
        <a:p>
          <a:endParaRPr lang="ru-RU"/>
        </a:p>
      </dgm:t>
    </dgm:pt>
    <mc:AlternateContent xmlns:mc="http://schemas.openxmlformats.org/markup-compatibility/2006">
      <mc:Choice xmlns:a14="http://schemas.microsoft.com/office/drawing/2010/main" Requires="a14">
        <dgm:pt modelId="{EF5A50B5-2879-4C03-A49C-4795EDC9269C}" type="sibTrans" cxnId="{AB300AC8-244A-4168-A567-DCAB900B57B8}">
          <dgm:prSet/>
          <dgm:spPr/>
          <dgm:t>
            <a:bodyPr/>
            <a:lstStyle/>
            <a:p>
              <a:r>
                <a:rPr lang="en-US" dirty="0" smtClean="0"/>
                <a:t>Hypothesis Set</a:t>
              </a:r>
            </a:p>
            <a:p>
              <a:r>
                <a:rPr lang="en-US" dirty="0" smtClean="0">
                  <a:solidFill>
                    <a:srgbClr val="002060"/>
                  </a:solidFill>
                  <a:latin typeface="Monotype Corsiva" panose="03010101010201010101" pitchFamily="66" charset="0"/>
                  <a:ea typeface="Cambria Math" panose="02040503050406030204" pitchFamily="18" charset="0"/>
                </a:rPr>
                <a:t>H (</a:t>
              </a:r>
              <a14:m>
                <m:oMath xmlns:m="http://schemas.openxmlformats.org/officeDocument/2006/math">
                  <m:sSub>
                    <m:sSubPr>
                      <m:ctrlPr>
                        <a:rPr lang="en-US" b="0" i="1" dirty="0" smtClean="0">
                          <a:solidFill>
                            <a:srgbClr val="002060"/>
                          </a:solidFill>
                          <a:latin typeface="Cambria Math"/>
                        </a:rPr>
                      </m:ctrlPr>
                    </m:sSubPr>
                    <m:e>
                      <m:r>
                        <a:rPr lang="en-US" b="0" i="1" dirty="0" smtClean="0">
                          <a:solidFill>
                            <a:srgbClr val="002060"/>
                          </a:solidFill>
                          <a:latin typeface="Cambria Math"/>
                        </a:rPr>
                        <m:t>h</m:t>
                      </m:r>
                    </m:e>
                    <m:sub>
                      <m:r>
                        <a:rPr lang="en-US" b="0" i="1" dirty="0" smtClean="0">
                          <a:solidFill>
                            <a:srgbClr val="002060"/>
                          </a:solidFill>
                          <a:latin typeface="Cambria Math"/>
                        </a:rPr>
                        <m:t>1</m:t>
                      </m:r>
                    </m:sub>
                  </m:sSub>
                  <m:r>
                    <a:rPr lang="en-US" b="0" i="1" dirty="0" smtClean="0">
                      <a:solidFill>
                        <a:srgbClr val="002060"/>
                      </a:solidFill>
                      <a:latin typeface="Cambria Math"/>
                    </a:rPr>
                    <m:t>…</m:t>
                  </m:r>
                  <m:sSub>
                    <m:sSubPr>
                      <m:ctrlPr>
                        <a:rPr lang="en-US" b="0" i="1" dirty="0" smtClean="0">
                          <a:solidFill>
                            <a:srgbClr val="002060"/>
                          </a:solidFill>
                          <a:latin typeface="Cambria Math"/>
                        </a:rPr>
                      </m:ctrlPr>
                    </m:sSubPr>
                    <m:e>
                      <m:r>
                        <a:rPr lang="en-US" b="0" i="1" dirty="0" smtClean="0">
                          <a:solidFill>
                            <a:srgbClr val="002060"/>
                          </a:solidFill>
                          <a:latin typeface="Cambria Math"/>
                        </a:rPr>
                        <m:t>h</m:t>
                      </m:r>
                    </m:e>
                    <m:sub>
                      <m:r>
                        <a:rPr lang="en-US" b="0" i="1" dirty="0" smtClean="0">
                          <a:solidFill>
                            <a:srgbClr val="002060"/>
                          </a:solidFill>
                          <a:latin typeface="Cambria Math"/>
                        </a:rPr>
                        <m:t>𝑘</m:t>
                      </m:r>
                    </m:sub>
                  </m:sSub>
                </m:oMath>
              </a14:m>
              <a:r>
                <a:rPr lang="en-US" dirty="0" smtClean="0">
                  <a:solidFill>
                    <a:srgbClr val="002060"/>
                  </a:solidFill>
                  <a:latin typeface="Monotype Corsiva" panose="03010101010201010101" pitchFamily="66" charset="0"/>
                  <a:ea typeface="Cambria Math" panose="02040503050406030204" pitchFamily="18" charset="0"/>
                </a:rPr>
                <a:t>)</a:t>
              </a:r>
              <a:endParaRPr lang="ru-RU" dirty="0">
                <a:solidFill>
                  <a:srgbClr val="002060"/>
                </a:solidFill>
                <a:latin typeface="Monotype Corsiva" panose="03010101010201010101" pitchFamily="66" charset="0"/>
                <a:ea typeface="Cambria Math" panose="02040503050406030204" pitchFamily="18" charset="0"/>
              </a:endParaRPr>
            </a:p>
          </dgm:t>
        </dgm:pt>
      </mc:Choice>
      <mc:Fallback>
        <dgm:pt modelId="{EF5A50B5-2879-4C03-A49C-4795EDC9269C}" type="sibTrans" cxnId="{AB300AC8-244A-4168-A567-DCAB900B57B8}">
          <dgm:prSet/>
          <dgm:spPr/>
          <dgm:t>
            <a:bodyPr/>
            <a:lstStyle/>
            <a:p>
              <a:r>
                <a:rPr lang="en-US" dirty="0" smtClean="0"/>
                <a:t>Hypothesis Set</a:t>
              </a:r>
            </a:p>
            <a:p>
              <a:r>
                <a:rPr lang="en-US" dirty="0" smtClean="0">
                  <a:solidFill>
                    <a:srgbClr val="002060"/>
                  </a:solidFill>
                  <a:latin typeface="Monotype Corsiva" panose="03010101010201010101" pitchFamily="66" charset="0"/>
                  <a:ea typeface="Cambria Math" panose="02040503050406030204" pitchFamily="18" charset="0"/>
                </a:rPr>
                <a:t>H (</a:t>
              </a:r>
              <a:r>
                <a:rPr lang="en-US" b="0" i="0" dirty="0" smtClean="0">
                  <a:solidFill>
                    <a:srgbClr val="002060"/>
                  </a:solidFill>
                  <a:latin typeface="Cambria Math"/>
                </a:rPr>
                <a:t>ℎ</a:t>
              </a:r>
              <a:r>
                <a:rPr lang="en-US" b="0" i="0" dirty="0" smtClean="0">
                  <a:solidFill>
                    <a:srgbClr val="002060"/>
                  </a:solidFill>
                  <a:latin typeface="Cambria Math"/>
                </a:rPr>
                <a:t>_1…</a:t>
              </a:r>
              <a:r>
                <a:rPr lang="en-US" b="0" i="0" dirty="0" smtClean="0">
                  <a:solidFill>
                    <a:srgbClr val="002060"/>
                  </a:solidFill>
                  <a:latin typeface="Cambria Math"/>
                </a:rPr>
                <a:t>ℎ</a:t>
              </a:r>
              <a:r>
                <a:rPr lang="en-US" b="0" i="0" dirty="0" smtClean="0">
                  <a:solidFill>
                    <a:srgbClr val="002060"/>
                  </a:solidFill>
                  <a:latin typeface="Cambria Math"/>
                </a:rPr>
                <a:t>_𝑘</a:t>
              </a:r>
              <a:r>
                <a:rPr lang="en-US" dirty="0" smtClean="0">
                  <a:solidFill>
                    <a:srgbClr val="002060"/>
                  </a:solidFill>
                  <a:latin typeface="Monotype Corsiva" panose="03010101010201010101" pitchFamily="66" charset="0"/>
                  <a:ea typeface="Cambria Math" panose="02040503050406030204" pitchFamily="18" charset="0"/>
                </a:rPr>
                <a:t>)</a:t>
              </a:r>
              <a:endParaRPr lang="ru-RU" dirty="0">
                <a:solidFill>
                  <a:srgbClr val="002060"/>
                </a:solidFill>
                <a:latin typeface="Monotype Corsiva" panose="03010101010201010101" pitchFamily="66" charset="0"/>
                <a:ea typeface="Cambria Math" panose="02040503050406030204" pitchFamily="18" charset="0"/>
              </a:endParaRPr>
            </a:p>
          </dgm:t>
        </dgm:pt>
      </mc:Fallback>
    </mc:AlternateContent>
    <dgm:pt modelId="{D129422B-C437-45E5-9AB1-F37ED628A013}" type="pres">
      <dgm:prSet presAssocID="{E5F8F790-7B31-40C9-BF3C-25B24E921885}" presName="Name0" presStyleCnt="0">
        <dgm:presLayoutVars>
          <dgm:chMax/>
          <dgm:chPref/>
          <dgm:dir/>
          <dgm:animLvl val="lvl"/>
        </dgm:presLayoutVars>
      </dgm:prSet>
      <dgm:spPr/>
      <dgm:t>
        <a:bodyPr/>
        <a:lstStyle/>
        <a:p>
          <a:endParaRPr lang="ru-RU"/>
        </a:p>
      </dgm:t>
    </dgm:pt>
    <dgm:pt modelId="{FDCB2C37-16A0-45B8-8101-1A51B97217C7}" type="pres">
      <dgm:prSet presAssocID="{587350B9-BEC6-4799-94CF-8214FF686B73}" presName="composite" presStyleCnt="0"/>
      <dgm:spPr/>
    </dgm:pt>
    <dgm:pt modelId="{945421A2-278F-4AD9-8709-3E95D0C43EA4}" type="pres">
      <dgm:prSet presAssocID="{587350B9-BEC6-4799-94CF-8214FF686B73}" presName="Parent1" presStyleLbl="node1" presStyleIdx="0" presStyleCnt="6" custScaleX="491239" custScaleY="221414" custLinFactX="199522" custLinFactNeighborX="200000" custLinFactNeighborY="-321">
        <dgm:presLayoutVars>
          <dgm:chMax val="1"/>
          <dgm:chPref val="1"/>
          <dgm:bulletEnabled val="1"/>
        </dgm:presLayoutVars>
      </dgm:prSet>
      <dgm:spPr>
        <a:prstGeom prst="star32">
          <a:avLst/>
        </a:prstGeom>
      </dgm:spPr>
      <dgm:t>
        <a:bodyPr/>
        <a:lstStyle/>
        <a:p>
          <a:endParaRPr lang="ru-RU"/>
        </a:p>
      </dgm:t>
    </dgm:pt>
    <dgm:pt modelId="{54468992-9562-49EE-8967-A89B460FAB0E}" type="pres">
      <dgm:prSet presAssocID="{587350B9-BEC6-4799-94CF-8214FF686B73}" presName="Childtext1" presStyleLbl="revTx" presStyleIdx="0" presStyleCnt="3" custAng="0" custLinFactNeighborX="60348" custLinFactNeighborY="-13092">
        <dgm:presLayoutVars>
          <dgm:chMax val="0"/>
          <dgm:chPref val="0"/>
          <dgm:bulletEnabled val="1"/>
        </dgm:presLayoutVars>
      </dgm:prSet>
      <dgm:spPr/>
      <dgm:t>
        <a:bodyPr/>
        <a:lstStyle/>
        <a:p>
          <a:endParaRPr lang="ru-RU"/>
        </a:p>
      </dgm:t>
    </dgm:pt>
    <dgm:pt modelId="{FB4EA57E-2D99-4FEE-B799-3F5F9FB21578}" type="pres">
      <dgm:prSet presAssocID="{587350B9-BEC6-4799-94CF-8214FF686B73}" presName="BalanceSpacing" presStyleCnt="0"/>
      <dgm:spPr/>
    </dgm:pt>
    <dgm:pt modelId="{FD91E684-DEC2-43CE-9989-CCA3F43966DD}" type="pres">
      <dgm:prSet presAssocID="{587350B9-BEC6-4799-94CF-8214FF686B73}" presName="BalanceSpacing1" presStyleCnt="0"/>
      <dgm:spPr/>
    </dgm:pt>
    <dgm:pt modelId="{19F2621A-89A7-4A49-8D9D-6239601D443A}" type="pres">
      <dgm:prSet presAssocID="{9AFC90E7-45E8-4A2C-827B-E0B914183AF5}" presName="Accent1Text" presStyleLbl="node1" presStyleIdx="1" presStyleCnt="6" custAng="0" custScaleX="359769" custScaleY="229865" custLinFactY="155858" custLinFactNeighborX="91428" custLinFactNeighborY="200000"/>
      <dgm:spPr>
        <a:prstGeom prst="ellipse">
          <a:avLst/>
        </a:prstGeom>
      </dgm:spPr>
      <dgm:t>
        <a:bodyPr/>
        <a:lstStyle/>
        <a:p>
          <a:endParaRPr lang="ru-RU"/>
        </a:p>
      </dgm:t>
    </dgm:pt>
    <dgm:pt modelId="{5D234606-1412-4C19-BF1E-58673FB98970}" type="pres">
      <dgm:prSet presAssocID="{9AFC90E7-45E8-4A2C-827B-E0B914183AF5}" presName="spaceBetweenRectangles" presStyleCnt="0"/>
      <dgm:spPr/>
    </dgm:pt>
    <dgm:pt modelId="{21FC7B5A-5485-4030-AC6C-874CCA793DEB}" type="pres">
      <dgm:prSet presAssocID="{0D6A1BB6-8775-40AF-9B0A-BBEA23E494CF}" presName="composite" presStyleCnt="0"/>
      <dgm:spPr/>
    </dgm:pt>
    <dgm:pt modelId="{37349B87-6F3E-4E25-80BE-2C91EFBDCC89}" type="pres">
      <dgm:prSet presAssocID="{0D6A1BB6-8775-40AF-9B0A-BBEA23E494CF}" presName="Parent1" presStyleLbl="node1" presStyleIdx="2" presStyleCnt="6" custAng="0" custScaleX="444494" custScaleY="228587" custLinFactX="-200000" custLinFactY="-100000" custLinFactNeighborX="-207353" custLinFactNeighborY="-158986">
        <dgm:presLayoutVars>
          <dgm:chMax val="1"/>
          <dgm:chPref val="1"/>
          <dgm:bulletEnabled val="1"/>
        </dgm:presLayoutVars>
      </dgm:prSet>
      <dgm:spPr>
        <a:prstGeom prst="star32">
          <a:avLst/>
        </a:prstGeom>
      </dgm:spPr>
      <dgm:t>
        <a:bodyPr/>
        <a:lstStyle/>
        <a:p>
          <a:endParaRPr lang="ru-RU"/>
        </a:p>
      </dgm:t>
    </dgm:pt>
    <dgm:pt modelId="{FE9762B8-F229-427C-BDBF-B7B0FE1375AF}" type="pres">
      <dgm:prSet presAssocID="{0D6A1BB6-8775-40AF-9B0A-BBEA23E494CF}" presName="Childtext1" presStyleLbl="revTx" presStyleIdx="1" presStyleCnt="3" custAng="0" custLinFactNeighborX="-835" custLinFactNeighborY="-22988">
        <dgm:presLayoutVars>
          <dgm:chMax val="0"/>
          <dgm:chPref val="0"/>
          <dgm:bulletEnabled val="1"/>
        </dgm:presLayoutVars>
      </dgm:prSet>
      <dgm:spPr/>
    </dgm:pt>
    <dgm:pt modelId="{051A3A6B-480E-466F-907E-504A07C73FDA}" type="pres">
      <dgm:prSet presAssocID="{0D6A1BB6-8775-40AF-9B0A-BBEA23E494CF}" presName="BalanceSpacing" presStyleCnt="0"/>
      <dgm:spPr/>
    </dgm:pt>
    <dgm:pt modelId="{C6FC8233-6A72-435C-B621-D6233F28EC48}" type="pres">
      <dgm:prSet presAssocID="{0D6A1BB6-8775-40AF-9B0A-BBEA23E494CF}" presName="BalanceSpacing1" presStyleCnt="0"/>
      <dgm:spPr/>
    </dgm:pt>
    <dgm:pt modelId="{546F9655-8A50-4325-BF72-65E0B063BD01}" type="pres">
      <dgm:prSet presAssocID="{4D1E1044-8E60-4E35-84E6-E1ED413C1030}" presName="Accent1Text" presStyleLbl="node1" presStyleIdx="3" presStyleCnt="6" custAng="0" custScaleX="314874" custScaleY="253138" custLinFactX="200000" custLinFactY="53382" custLinFactNeighborX="203492" custLinFactNeighborY="100000"/>
      <dgm:spPr>
        <a:prstGeom prst="foldedCorner">
          <a:avLst/>
        </a:prstGeom>
      </dgm:spPr>
      <dgm:t>
        <a:bodyPr/>
        <a:lstStyle/>
        <a:p>
          <a:endParaRPr lang="ru-RU"/>
        </a:p>
      </dgm:t>
    </dgm:pt>
    <dgm:pt modelId="{F7078C10-AB1D-479D-A3F9-4DFEA876A79C}" type="pres">
      <dgm:prSet presAssocID="{4D1E1044-8E60-4E35-84E6-E1ED413C1030}" presName="spaceBetweenRectangles" presStyleCnt="0"/>
      <dgm:spPr/>
    </dgm:pt>
    <dgm:pt modelId="{747DF9A3-B581-430E-A336-C41B6F7AB453}" type="pres">
      <dgm:prSet presAssocID="{9B224CC0-0ED0-4442-984D-0D8A1FB3E5BA}" presName="composite" presStyleCnt="0"/>
      <dgm:spPr/>
    </dgm:pt>
    <dgm:pt modelId="{6DA56191-E16B-4293-8E49-679A3D4B146C}" type="pres">
      <dgm:prSet presAssocID="{9B224CC0-0ED0-4442-984D-0D8A1FB3E5BA}" presName="Parent1" presStyleLbl="node1" presStyleIdx="4" presStyleCnt="6" custAng="0" custScaleX="344480" custScaleY="165363" custLinFactY="-143221" custLinFactNeighborX="-71325" custLinFactNeighborY="-200000">
        <dgm:presLayoutVars>
          <dgm:chMax val="1"/>
          <dgm:chPref val="1"/>
          <dgm:bulletEnabled val="1"/>
        </dgm:presLayoutVars>
      </dgm:prSet>
      <dgm:spPr>
        <a:prstGeom prst="cube">
          <a:avLst/>
        </a:prstGeom>
      </dgm:spPr>
      <dgm:t>
        <a:bodyPr/>
        <a:lstStyle/>
        <a:p>
          <a:endParaRPr lang="ru-RU"/>
        </a:p>
      </dgm:t>
    </dgm:pt>
    <dgm:pt modelId="{F21C2D14-1B12-4A96-B69F-6AB390D68695}" type="pres">
      <dgm:prSet presAssocID="{9B224CC0-0ED0-4442-984D-0D8A1FB3E5BA}" presName="Childtext1" presStyleLbl="revTx" presStyleIdx="2" presStyleCnt="3" custAng="0" custLinFactNeighborX="3057" custLinFactNeighborY="33459">
        <dgm:presLayoutVars>
          <dgm:chMax val="0"/>
          <dgm:chPref val="0"/>
          <dgm:bulletEnabled val="1"/>
        </dgm:presLayoutVars>
      </dgm:prSet>
      <dgm:spPr/>
    </dgm:pt>
    <dgm:pt modelId="{79512C54-D246-40DF-990F-865D94025C6D}" type="pres">
      <dgm:prSet presAssocID="{9B224CC0-0ED0-4442-984D-0D8A1FB3E5BA}" presName="BalanceSpacing" presStyleCnt="0"/>
      <dgm:spPr/>
    </dgm:pt>
    <dgm:pt modelId="{A32D566C-490E-45EE-87FD-EC3A7F7A06C5}" type="pres">
      <dgm:prSet presAssocID="{9B224CC0-0ED0-4442-984D-0D8A1FB3E5BA}" presName="BalanceSpacing1" presStyleCnt="0"/>
      <dgm:spPr/>
    </dgm:pt>
    <dgm:pt modelId="{0C4F5D62-D7B6-4B31-BE41-DA9E93F1934A}" type="pres">
      <dgm:prSet presAssocID="{EF5A50B5-2879-4C03-A49C-4795EDC9269C}" presName="Accent1Text" presStyleLbl="node1" presStyleIdx="5" presStyleCnt="6" custScaleX="407540" custScaleY="181954" custLinFactX="-172583" custLinFactNeighborX="-200000" custLinFactNeighborY="-31587"/>
      <dgm:spPr>
        <a:prstGeom prst="cloud">
          <a:avLst/>
        </a:prstGeom>
      </dgm:spPr>
      <dgm:t>
        <a:bodyPr/>
        <a:lstStyle/>
        <a:p>
          <a:endParaRPr lang="ru-RU"/>
        </a:p>
      </dgm:t>
    </dgm:pt>
  </dgm:ptLst>
  <dgm:cxnLst>
    <dgm:cxn modelId="{216BB8F8-BDD8-40B4-9D7C-1DA692827367}" type="presOf" srcId="{587350B9-BEC6-4799-94CF-8214FF686B73}" destId="{945421A2-278F-4AD9-8709-3E95D0C43EA4}" srcOrd="0" destOrd="0" presId="urn:microsoft.com/office/officeart/2008/layout/AlternatingHexagons"/>
    <dgm:cxn modelId="{12E84282-5CF8-4925-85FE-35B45859B4B4}" type="presOf" srcId="{0D6A1BB6-8775-40AF-9B0A-BBEA23E494CF}" destId="{37349B87-6F3E-4E25-80BE-2C91EFBDCC89}" srcOrd="0" destOrd="0" presId="urn:microsoft.com/office/officeart/2008/layout/AlternatingHexagons"/>
    <dgm:cxn modelId="{2C3E4F90-3EC8-4683-AB10-83CD1B12764F}" type="presOf" srcId="{9B224CC0-0ED0-4442-984D-0D8A1FB3E5BA}" destId="{6DA56191-E16B-4293-8E49-679A3D4B146C}" srcOrd="0" destOrd="0" presId="urn:microsoft.com/office/officeart/2008/layout/AlternatingHexagons"/>
    <dgm:cxn modelId="{1529CA50-6DD1-41D2-82AA-92F0F92D45DC}" type="presOf" srcId="{EF5A50B5-2879-4C03-A49C-4795EDC9269C}" destId="{0C4F5D62-D7B6-4B31-BE41-DA9E93F1934A}" srcOrd="0" destOrd="0" presId="urn:microsoft.com/office/officeart/2008/layout/AlternatingHexagons"/>
    <dgm:cxn modelId="{7C91A4CA-BFF6-4891-BAB5-9B283882714D}" srcId="{E5F8F790-7B31-40C9-BF3C-25B24E921885}" destId="{587350B9-BEC6-4799-94CF-8214FF686B73}" srcOrd="0" destOrd="0" parTransId="{328FAD28-8A57-4637-99F1-DBC39A10E894}" sibTransId="{9AFC90E7-45E8-4A2C-827B-E0B914183AF5}"/>
    <dgm:cxn modelId="{FAF68565-2E14-4443-AA1B-2839362DFF89}" type="presOf" srcId="{9AFC90E7-45E8-4A2C-827B-E0B914183AF5}" destId="{19F2621A-89A7-4A49-8D9D-6239601D443A}" srcOrd="0" destOrd="0" presId="urn:microsoft.com/office/officeart/2008/layout/AlternatingHexagons"/>
    <dgm:cxn modelId="{65584EFB-12B3-4CB8-BCD6-2E8FEAD0947A}" srcId="{E5F8F790-7B31-40C9-BF3C-25B24E921885}" destId="{0D6A1BB6-8775-40AF-9B0A-BBEA23E494CF}" srcOrd="1" destOrd="0" parTransId="{3E789D25-7203-4D43-BA16-2EF53C5B3FF9}" sibTransId="{4D1E1044-8E60-4E35-84E6-E1ED413C1030}"/>
    <dgm:cxn modelId="{22AB34F1-2E09-43FF-813C-B040FCA5C631}" type="presOf" srcId="{E5F8F790-7B31-40C9-BF3C-25B24E921885}" destId="{D129422B-C437-45E5-9AB1-F37ED628A013}" srcOrd="0" destOrd="0" presId="urn:microsoft.com/office/officeart/2008/layout/AlternatingHexagons"/>
    <dgm:cxn modelId="{AB300AC8-244A-4168-A567-DCAB900B57B8}" srcId="{E5F8F790-7B31-40C9-BF3C-25B24E921885}" destId="{9B224CC0-0ED0-4442-984D-0D8A1FB3E5BA}" srcOrd="2" destOrd="0" parTransId="{18003754-9B36-4AC5-A020-1D81F718B52B}" sibTransId="{EF5A50B5-2879-4C03-A49C-4795EDC9269C}"/>
    <dgm:cxn modelId="{E6083494-680E-4A45-B21C-26EB7293F789}" type="presOf" srcId="{4D1E1044-8E60-4E35-84E6-E1ED413C1030}" destId="{546F9655-8A50-4325-BF72-65E0B063BD01}" srcOrd="0" destOrd="0" presId="urn:microsoft.com/office/officeart/2008/layout/AlternatingHexagons"/>
    <dgm:cxn modelId="{8C9EB534-219C-487C-A3F0-55700092BF1C}" type="presParOf" srcId="{D129422B-C437-45E5-9AB1-F37ED628A013}" destId="{FDCB2C37-16A0-45B8-8101-1A51B97217C7}" srcOrd="0" destOrd="0" presId="urn:microsoft.com/office/officeart/2008/layout/AlternatingHexagons"/>
    <dgm:cxn modelId="{A0E5E81C-931F-4ACE-AD6F-02349D9E98FB}" type="presParOf" srcId="{FDCB2C37-16A0-45B8-8101-1A51B97217C7}" destId="{945421A2-278F-4AD9-8709-3E95D0C43EA4}" srcOrd="0" destOrd="0" presId="urn:microsoft.com/office/officeart/2008/layout/AlternatingHexagons"/>
    <dgm:cxn modelId="{531171A7-0C95-4D59-93E9-7CA5B8C0AC8F}" type="presParOf" srcId="{FDCB2C37-16A0-45B8-8101-1A51B97217C7}" destId="{54468992-9562-49EE-8967-A89B460FAB0E}" srcOrd="1" destOrd="0" presId="urn:microsoft.com/office/officeart/2008/layout/AlternatingHexagons"/>
    <dgm:cxn modelId="{7D7BFE55-6C18-40A7-8C06-7AE595104122}" type="presParOf" srcId="{FDCB2C37-16A0-45B8-8101-1A51B97217C7}" destId="{FB4EA57E-2D99-4FEE-B799-3F5F9FB21578}" srcOrd="2" destOrd="0" presId="urn:microsoft.com/office/officeart/2008/layout/AlternatingHexagons"/>
    <dgm:cxn modelId="{72B8E9FA-4624-459F-A1DE-165917FAD257}" type="presParOf" srcId="{FDCB2C37-16A0-45B8-8101-1A51B97217C7}" destId="{FD91E684-DEC2-43CE-9989-CCA3F43966DD}" srcOrd="3" destOrd="0" presId="urn:microsoft.com/office/officeart/2008/layout/AlternatingHexagons"/>
    <dgm:cxn modelId="{2A864082-4033-4420-AB93-C7D5A7D4005F}" type="presParOf" srcId="{FDCB2C37-16A0-45B8-8101-1A51B97217C7}" destId="{19F2621A-89A7-4A49-8D9D-6239601D443A}" srcOrd="4" destOrd="0" presId="urn:microsoft.com/office/officeart/2008/layout/AlternatingHexagons"/>
    <dgm:cxn modelId="{1101255C-A042-4A12-9F51-AA2D96A2D084}" type="presParOf" srcId="{D129422B-C437-45E5-9AB1-F37ED628A013}" destId="{5D234606-1412-4C19-BF1E-58673FB98970}" srcOrd="1" destOrd="0" presId="urn:microsoft.com/office/officeart/2008/layout/AlternatingHexagons"/>
    <dgm:cxn modelId="{E03181DF-2E92-4352-83B0-2162F642B97C}" type="presParOf" srcId="{D129422B-C437-45E5-9AB1-F37ED628A013}" destId="{21FC7B5A-5485-4030-AC6C-874CCA793DEB}" srcOrd="2" destOrd="0" presId="urn:microsoft.com/office/officeart/2008/layout/AlternatingHexagons"/>
    <dgm:cxn modelId="{4F984153-337C-4FDF-BF2E-DC5C96214C64}" type="presParOf" srcId="{21FC7B5A-5485-4030-AC6C-874CCA793DEB}" destId="{37349B87-6F3E-4E25-80BE-2C91EFBDCC89}" srcOrd="0" destOrd="0" presId="urn:microsoft.com/office/officeart/2008/layout/AlternatingHexagons"/>
    <dgm:cxn modelId="{F11B64DA-8038-4872-981A-0D3318C63F97}" type="presParOf" srcId="{21FC7B5A-5485-4030-AC6C-874CCA793DEB}" destId="{FE9762B8-F229-427C-BDBF-B7B0FE1375AF}" srcOrd="1" destOrd="0" presId="urn:microsoft.com/office/officeart/2008/layout/AlternatingHexagons"/>
    <dgm:cxn modelId="{D10C0B21-DAC6-480F-AC60-B8090EE2F9F4}" type="presParOf" srcId="{21FC7B5A-5485-4030-AC6C-874CCA793DEB}" destId="{051A3A6B-480E-466F-907E-504A07C73FDA}" srcOrd="2" destOrd="0" presId="urn:microsoft.com/office/officeart/2008/layout/AlternatingHexagons"/>
    <dgm:cxn modelId="{312213DA-DFE2-4AFC-97DB-6331F033B5D0}" type="presParOf" srcId="{21FC7B5A-5485-4030-AC6C-874CCA793DEB}" destId="{C6FC8233-6A72-435C-B621-D6233F28EC48}" srcOrd="3" destOrd="0" presId="urn:microsoft.com/office/officeart/2008/layout/AlternatingHexagons"/>
    <dgm:cxn modelId="{22B016E7-49B2-4332-8B60-5DD73B46E16B}" type="presParOf" srcId="{21FC7B5A-5485-4030-AC6C-874CCA793DEB}" destId="{546F9655-8A50-4325-BF72-65E0B063BD01}" srcOrd="4" destOrd="0" presId="urn:microsoft.com/office/officeart/2008/layout/AlternatingHexagons"/>
    <dgm:cxn modelId="{261BCBE0-BC3D-4DFB-80DC-EEBC9B7B44BE}" type="presParOf" srcId="{D129422B-C437-45E5-9AB1-F37ED628A013}" destId="{F7078C10-AB1D-479D-A3F9-4DFEA876A79C}" srcOrd="3" destOrd="0" presId="urn:microsoft.com/office/officeart/2008/layout/AlternatingHexagons"/>
    <dgm:cxn modelId="{515C9909-840F-4FC2-9ADF-B4301B39C349}" type="presParOf" srcId="{D129422B-C437-45E5-9AB1-F37ED628A013}" destId="{747DF9A3-B581-430E-A336-C41B6F7AB453}" srcOrd="4" destOrd="0" presId="urn:microsoft.com/office/officeart/2008/layout/AlternatingHexagons"/>
    <dgm:cxn modelId="{471B5E06-9A19-4CB4-9DC7-9AA50654CC12}" type="presParOf" srcId="{747DF9A3-B581-430E-A336-C41B6F7AB453}" destId="{6DA56191-E16B-4293-8E49-679A3D4B146C}" srcOrd="0" destOrd="0" presId="urn:microsoft.com/office/officeart/2008/layout/AlternatingHexagons"/>
    <dgm:cxn modelId="{E71269F6-A701-40D9-B148-0FAC8BB833AC}" type="presParOf" srcId="{747DF9A3-B581-430E-A336-C41B6F7AB453}" destId="{F21C2D14-1B12-4A96-B69F-6AB390D68695}" srcOrd="1" destOrd="0" presId="urn:microsoft.com/office/officeart/2008/layout/AlternatingHexagons"/>
    <dgm:cxn modelId="{318EBD50-686B-4BEA-B794-CD3F500B66FE}" type="presParOf" srcId="{747DF9A3-B581-430E-A336-C41B6F7AB453}" destId="{79512C54-D246-40DF-990F-865D94025C6D}" srcOrd="2" destOrd="0" presId="urn:microsoft.com/office/officeart/2008/layout/AlternatingHexagons"/>
    <dgm:cxn modelId="{940DD6F0-4D98-4EA3-9631-7CA74760106B}" type="presParOf" srcId="{747DF9A3-B581-430E-A336-C41B6F7AB453}" destId="{A32D566C-490E-45EE-87FD-EC3A7F7A06C5}" srcOrd="3" destOrd="0" presId="urn:microsoft.com/office/officeart/2008/layout/AlternatingHexagons"/>
    <dgm:cxn modelId="{4B6E8023-D2F1-43E4-A75B-97AF3D390BA7}" type="presParOf" srcId="{747DF9A3-B581-430E-A336-C41B6F7AB453}" destId="{0C4F5D62-D7B6-4B31-BE41-DA9E93F1934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F8F790-7B31-40C9-BF3C-25B24E921885}" type="doc">
      <dgm:prSet loTypeId="urn:microsoft.com/office/officeart/2008/layout/AlternatingHexagons" loCatId="list" qsTypeId="urn:microsoft.com/office/officeart/2005/8/quickstyle/simple3" qsCatId="simple" csTypeId="urn:microsoft.com/office/officeart/2005/8/colors/accent1_5" csCatId="accent1" phldr="1"/>
      <dgm:spPr/>
      <dgm:t>
        <a:bodyPr/>
        <a:lstStyle/>
        <a:p>
          <a:endParaRPr lang="ru-RU"/>
        </a:p>
      </dgm:t>
    </dgm:pt>
    <dgm:pt modelId="{587350B9-BEC6-4799-94CF-8214FF686B73}">
      <dgm:prSet phldrT="[Текст]" custT="1"/>
      <dgm:spPr>
        <a:blipFill rotWithShape="1">
          <a:blip xmlns:r="http://schemas.openxmlformats.org/officeDocument/2006/relationships" r:embed="rId1"/>
          <a:stretch>
            <a:fillRect/>
          </a:stretch>
        </a:blipFill>
      </dgm:spPr>
      <dgm:t>
        <a:bodyPr/>
        <a:lstStyle/>
        <a:p>
          <a:r>
            <a:rPr lang="ru-RU">
              <a:noFill/>
            </a:rPr>
            <a:t> </a:t>
          </a:r>
        </a:p>
      </dgm:t>
    </dgm:pt>
    <dgm:pt modelId="{328FAD28-8A57-4637-99F1-DBC39A10E894}" type="parTrans" cxnId="{7C91A4CA-BFF6-4891-BAB5-9B283882714D}">
      <dgm:prSet/>
      <dgm:spPr/>
      <dgm:t>
        <a:bodyPr/>
        <a:lstStyle/>
        <a:p>
          <a:endParaRPr lang="ru-RU"/>
        </a:p>
      </dgm:t>
    </dgm:pt>
    <dgm:pt modelId="{9AFC90E7-45E8-4A2C-827B-E0B914183AF5}" type="sibTrans" cxnId="{7C91A4CA-BFF6-4891-BAB5-9B283882714D}">
      <dgm:prSet custT="1"/>
      <dgm:spPr/>
      <dgm:t>
        <a:bodyPr/>
        <a:lstStyle/>
        <a:p>
          <a:r>
            <a:rPr lang="en-US" sz="2400" dirty="0" smtClean="0"/>
            <a:t>Learning  Algorithm</a:t>
          </a:r>
        </a:p>
        <a:p>
          <a:r>
            <a:rPr lang="en-US" sz="2400" dirty="0" smtClean="0">
              <a:solidFill>
                <a:srgbClr val="002060"/>
              </a:solidFill>
              <a:latin typeface="Monotype Corsiva"/>
            </a:rPr>
            <a:t>A</a:t>
          </a:r>
          <a:endParaRPr lang="ru-RU" sz="2400" dirty="0">
            <a:solidFill>
              <a:srgbClr val="002060"/>
            </a:solidFill>
          </a:endParaRPr>
        </a:p>
      </dgm:t>
    </dgm:pt>
    <dgm:pt modelId="{0D6A1BB6-8775-40AF-9B0A-BBEA23E494CF}">
      <dgm:prSet custT="1"/>
      <dgm:spPr>
        <a:blipFill rotWithShape="1">
          <a:blip xmlns:r="http://schemas.openxmlformats.org/officeDocument/2006/relationships" r:embed="rId2"/>
          <a:stretch>
            <a:fillRect/>
          </a:stretch>
        </a:blipFill>
      </dgm:spPr>
      <dgm:t>
        <a:bodyPr/>
        <a:lstStyle/>
        <a:p>
          <a:r>
            <a:rPr lang="ru-RU">
              <a:noFill/>
            </a:rPr>
            <a:t> </a:t>
          </a:r>
        </a:p>
      </dgm:t>
    </dgm:pt>
    <dgm:pt modelId="{3E789D25-7203-4D43-BA16-2EF53C5B3FF9}" type="parTrans" cxnId="{65584EFB-12B3-4CB8-BCD6-2E8FEAD0947A}">
      <dgm:prSet/>
      <dgm:spPr/>
      <dgm:t>
        <a:bodyPr/>
        <a:lstStyle/>
        <a:p>
          <a:endParaRPr lang="ru-RU"/>
        </a:p>
      </dgm:t>
    </dgm:pt>
    <dgm:pt modelId="{4D1E1044-8E60-4E35-84E6-E1ED413C1030}" type="sibTrans" cxnId="{65584EFB-12B3-4CB8-BCD6-2E8FEAD0947A}">
      <dgm:prSet custT="1"/>
      <dgm:spPr>
        <a:blipFill rotWithShape="1">
          <a:blip xmlns:r="http://schemas.openxmlformats.org/officeDocument/2006/relationships" r:embed="rId3"/>
          <a:stretch>
            <a:fillRect/>
          </a:stretch>
        </a:blipFill>
      </dgm:spPr>
      <dgm:t>
        <a:bodyPr/>
        <a:lstStyle/>
        <a:p>
          <a:r>
            <a:rPr lang="ru-RU">
              <a:noFill/>
            </a:rPr>
            <a:t> </a:t>
          </a:r>
        </a:p>
      </dgm:t>
    </dgm:pt>
    <dgm:pt modelId="{9B224CC0-0ED0-4442-984D-0D8A1FB3E5BA}">
      <dgm:prSet custT="1"/>
      <dgm:spPr>
        <a:blipFill rotWithShape="1">
          <a:blip xmlns:r="http://schemas.openxmlformats.org/officeDocument/2006/relationships" r:embed="rId4"/>
          <a:stretch>
            <a:fillRect/>
          </a:stretch>
        </a:blipFill>
      </dgm:spPr>
      <dgm:t>
        <a:bodyPr/>
        <a:lstStyle/>
        <a:p>
          <a:r>
            <a:rPr lang="ru-RU">
              <a:noFill/>
            </a:rPr>
            <a:t> </a:t>
          </a:r>
        </a:p>
      </dgm:t>
    </dgm:pt>
    <dgm:pt modelId="{18003754-9B36-4AC5-A020-1D81F718B52B}" type="parTrans" cxnId="{AB300AC8-244A-4168-A567-DCAB900B57B8}">
      <dgm:prSet/>
      <dgm:spPr/>
      <dgm:t>
        <a:bodyPr/>
        <a:lstStyle/>
        <a:p>
          <a:endParaRPr lang="ru-RU"/>
        </a:p>
      </dgm:t>
    </dgm:pt>
    <dgm:pt modelId="{EF5A50B5-2879-4C03-A49C-4795EDC9269C}" type="sibTrans" cxnId="{AB300AC8-244A-4168-A567-DCAB900B57B8}">
      <dgm:prSet/>
      <dgm:spPr>
        <a:blipFill rotWithShape="1">
          <a:blip xmlns:r="http://schemas.openxmlformats.org/officeDocument/2006/relationships" r:embed="rId5"/>
          <a:stretch>
            <a:fillRect/>
          </a:stretch>
        </a:blipFill>
      </dgm:spPr>
      <dgm:t>
        <a:bodyPr/>
        <a:lstStyle/>
        <a:p>
          <a:r>
            <a:rPr lang="ru-RU">
              <a:noFill/>
            </a:rPr>
            <a:t> </a:t>
          </a:r>
        </a:p>
      </dgm:t>
    </dgm:pt>
    <dgm:pt modelId="{D129422B-C437-45E5-9AB1-F37ED628A013}" type="pres">
      <dgm:prSet presAssocID="{E5F8F790-7B31-40C9-BF3C-25B24E921885}" presName="Name0" presStyleCnt="0">
        <dgm:presLayoutVars>
          <dgm:chMax/>
          <dgm:chPref/>
          <dgm:dir/>
          <dgm:animLvl val="lvl"/>
        </dgm:presLayoutVars>
      </dgm:prSet>
      <dgm:spPr/>
      <dgm:t>
        <a:bodyPr/>
        <a:lstStyle/>
        <a:p>
          <a:endParaRPr lang="ru-RU"/>
        </a:p>
      </dgm:t>
    </dgm:pt>
    <dgm:pt modelId="{FDCB2C37-16A0-45B8-8101-1A51B97217C7}" type="pres">
      <dgm:prSet presAssocID="{587350B9-BEC6-4799-94CF-8214FF686B73}" presName="composite" presStyleCnt="0"/>
      <dgm:spPr/>
    </dgm:pt>
    <dgm:pt modelId="{945421A2-278F-4AD9-8709-3E95D0C43EA4}" type="pres">
      <dgm:prSet presAssocID="{587350B9-BEC6-4799-94CF-8214FF686B73}" presName="Parent1" presStyleLbl="node1" presStyleIdx="0" presStyleCnt="6" custScaleX="491239" custScaleY="221414" custLinFactX="199522" custLinFactNeighborX="200000" custLinFactNeighborY="-321">
        <dgm:presLayoutVars>
          <dgm:chMax val="1"/>
          <dgm:chPref val="1"/>
          <dgm:bulletEnabled val="1"/>
        </dgm:presLayoutVars>
      </dgm:prSet>
      <dgm:spPr>
        <a:prstGeom prst="star32">
          <a:avLst/>
        </a:prstGeom>
      </dgm:spPr>
      <dgm:t>
        <a:bodyPr/>
        <a:lstStyle/>
        <a:p>
          <a:endParaRPr lang="ru-RU"/>
        </a:p>
      </dgm:t>
    </dgm:pt>
    <dgm:pt modelId="{54468992-9562-49EE-8967-A89B460FAB0E}" type="pres">
      <dgm:prSet presAssocID="{587350B9-BEC6-4799-94CF-8214FF686B73}" presName="Childtext1" presStyleLbl="revTx" presStyleIdx="0" presStyleCnt="3" custAng="0" custLinFactNeighborX="60348" custLinFactNeighborY="-13092">
        <dgm:presLayoutVars>
          <dgm:chMax val="0"/>
          <dgm:chPref val="0"/>
          <dgm:bulletEnabled val="1"/>
        </dgm:presLayoutVars>
      </dgm:prSet>
      <dgm:spPr/>
      <dgm:t>
        <a:bodyPr/>
        <a:lstStyle/>
        <a:p>
          <a:endParaRPr lang="ru-RU"/>
        </a:p>
      </dgm:t>
    </dgm:pt>
    <dgm:pt modelId="{FB4EA57E-2D99-4FEE-B799-3F5F9FB21578}" type="pres">
      <dgm:prSet presAssocID="{587350B9-BEC6-4799-94CF-8214FF686B73}" presName="BalanceSpacing" presStyleCnt="0"/>
      <dgm:spPr/>
    </dgm:pt>
    <dgm:pt modelId="{FD91E684-DEC2-43CE-9989-CCA3F43966DD}" type="pres">
      <dgm:prSet presAssocID="{587350B9-BEC6-4799-94CF-8214FF686B73}" presName="BalanceSpacing1" presStyleCnt="0"/>
      <dgm:spPr/>
    </dgm:pt>
    <dgm:pt modelId="{19F2621A-89A7-4A49-8D9D-6239601D443A}" type="pres">
      <dgm:prSet presAssocID="{9AFC90E7-45E8-4A2C-827B-E0B914183AF5}" presName="Accent1Text" presStyleLbl="node1" presStyleIdx="1" presStyleCnt="6" custAng="0" custScaleX="359769" custScaleY="229865" custLinFactY="155858" custLinFactNeighborX="91428" custLinFactNeighborY="200000"/>
      <dgm:spPr>
        <a:prstGeom prst="ellipse">
          <a:avLst/>
        </a:prstGeom>
      </dgm:spPr>
      <dgm:t>
        <a:bodyPr/>
        <a:lstStyle/>
        <a:p>
          <a:endParaRPr lang="ru-RU"/>
        </a:p>
      </dgm:t>
    </dgm:pt>
    <dgm:pt modelId="{5D234606-1412-4C19-BF1E-58673FB98970}" type="pres">
      <dgm:prSet presAssocID="{9AFC90E7-45E8-4A2C-827B-E0B914183AF5}" presName="spaceBetweenRectangles" presStyleCnt="0"/>
      <dgm:spPr/>
    </dgm:pt>
    <dgm:pt modelId="{21FC7B5A-5485-4030-AC6C-874CCA793DEB}" type="pres">
      <dgm:prSet presAssocID="{0D6A1BB6-8775-40AF-9B0A-BBEA23E494CF}" presName="composite" presStyleCnt="0"/>
      <dgm:spPr/>
    </dgm:pt>
    <dgm:pt modelId="{37349B87-6F3E-4E25-80BE-2C91EFBDCC89}" type="pres">
      <dgm:prSet presAssocID="{0D6A1BB6-8775-40AF-9B0A-BBEA23E494CF}" presName="Parent1" presStyleLbl="node1" presStyleIdx="2" presStyleCnt="6" custAng="0" custScaleX="444494" custScaleY="228587" custLinFactX="-200000" custLinFactY="-100000" custLinFactNeighborX="-207353" custLinFactNeighborY="-158986">
        <dgm:presLayoutVars>
          <dgm:chMax val="1"/>
          <dgm:chPref val="1"/>
          <dgm:bulletEnabled val="1"/>
        </dgm:presLayoutVars>
      </dgm:prSet>
      <dgm:spPr>
        <a:prstGeom prst="star32">
          <a:avLst/>
        </a:prstGeom>
      </dgm:spPr>
      <dgm:t>
        <a:bodyPr/>
        <a:lstStyle/>
        <a:p>
          <a:endParaRPr lang="ru-RU"/>
        </a:p>
      </dgm:t>
    </dgm:pt>
    <dgm:pt modelId="{FE9762B8-F229-427C-BDBF-B7B0FE1375AF}" type="pres">
      <dgm:prSet presAssocID="{0D6A1BB6-8775-40AF-9B0A-BBEA23E494CF}" presName="Childtext1" presStyleLbl="revTx" presStyleIdx="1" presStyleCnt="3" custAng="0" custLinFactNeighborX="-835" custLinFactNeighborY="-22988">
        <dgm:presLayoutVars>
          <dgm:chMax val="0"/>
          <dgm:chPref val="0"/>
          <dgm:bulletEnabled val="1"/>
        </dgm:presLayoutVars>
      </dgm:prSet>
      <dgm:spPr/>
    </dgm:pt>
    <dgm:pt modelId="{051A3A6B-480E-466F-907E-504A07C73FDA}" type="pres">
      <dgm:prSet presAssocID="{0D6A1BB6-8775-40AF-9B0A-BBEA23E494CF}" presName="BalanceSpacing" presStyleCnt="0"/>
      <dgm:spPr/>
    </dgm:pt>
    <dgm:pt modelId="{C6FC8233-6A72-435C-B621-D6233F28EC48}" type="pres">
      <dgm:prSet presAssocID="{0D6A1BB6-8775-40AF-9B0A-BBEA23E494CF}" presName="BalanceSpacing1" presStyleCnt="0"/>
      <dgm:spPr/>
    </dgm:pt>
    <dgm:pt modelId="{546F9655-8A50-4325-BF72-65E0B063BD01}" type="pres">
      <dgm:prSet presAssocID="{4D1E1044-8E60-4E35-84E6-E1ED413C1030}" presName="Accent1Text" presStyleLbl="node1" presStyleIdx="3" presStyleCnt="6" custAng="0" custScaleX="314874" custScaleY="253138" custLinFactX="200000" custLinFactY="53382" custLinFactNeighborX="203492" custLinFactNeighborY="100000"/>
      <dgm:spPr>
        <a:prstGeom prst="foldedCorner">
          <a:avLst/>
        </a:prstGeom>
      </dgm:spPr>
      <dgm:t>
        <a:bodyPr/>
        <a:lstStyle/>
        <a:p>
          <a:endParaRPr lang="ru-RU"/>
        </a:p>
      </dgm:t>
    </dgm:pt>
    <dgm:pt modelId="{F7078C10-AB1D-479D-A3F9-4DFEA876A79C}" type="pres">
      <dgm:prSet presAssocID="{4D1E1044-8E60-4E35-84E6-E1ED413C1030}" presName="spaceBetweenRectangles" presStyleCnt="0"/>
      <dgm:spPr/>
    </dgm:pt>
    <dgm:pt modelId="{747DF9A3-B581-430E-A336-C41B6F7AB453}" type="pres">
      <dgm:prSet presAssocID="{9B224CC0-0ED0-4442-984D-0D8A1FB3E5BA}" presName="composite" presStyleCnt="0"/>
      <dgm:spPr/>
    </dgm:pt>
    <dgm:pt modelId="{6DA56191-E16B-4293-8E49-679A3D4B146C}" type="pres">
      <dgm:prSet presAssocID="{9B224CC0-0ED0-4442-984D-0D8A1FB3E5BA}" presName="Parent1" presStyleLbl="node1" presStyleIdx="4" presStyleCnt="6" custAng="0" custScaleX="344480" custScaleY="165363" custLinFactY="-143221" custLinFactNeighborX="-71325" custLinFactNeighborY="-200000">
        <dgm:presLayoutVars>
          <dgm:chMax val="1"/>
          <dgm:chPref val="1"/>
          <dgm:bulletEnabled val="1"/>
        </dgm:presLayoutVars>
      </dgm:prSet>
      <dgm:spPr>
        <a:prstGeom prst="cube">
          <a:avLst/>
        </a:prstGeom>
      </dgm:spPr>
      <dgm:t>
        <a:bodyPr/>
        <a:lstStyle/>
        <a:p>
          <a:endParaRPr lang="ru-RU"/>
        </a:p>
      </dgm:t>
    </dgm:pt>
    <dgm:pt modelId="{F21C2D14-1B12-4A96-B69F-6AB390D68695}" type="pres">
      <dgm:prSet presAssocID="{9B224CC0-0ED0-4442-984D-0D8A1FB3E5BA}" presName="Childtext1" presStyleLbl="revTx" presStyleIdx="2" presStyleCnt="3" custAng="0" custLinFactNeighborX="3057" custLinFactNeighborY="33459">
        <dgm:presLayoutVars>
          <dgm:chMax val="0"/>
          <dgm:chPref val="0"/>
          <dgm:bulletEnabled val="1"/>
        </dgm:presLayoutVars>
      </dgm:prSet>
      <dgm:spPr/>
    </dgm:pt>
    <dgm:pt modelId="{79512C54-D246-40DF-990F-865D94025C6D}" type="pres">
      <dgm:prSet presAssocID="{9B224CC0-0ED0-4442-984D-0D8A1FB3E5BA}" presName="BalanceSpacing" presStyleCnt="0"/>
      <dgm:spPr/>
    </dgm:pt>
    <dgm:pt modelId="{A32D566C-490E-45EE-87FD-EC3A7F7A06C5}" type="pres">
      <dgm:prSet presAssocID="{9B224CC0-0ED0-4442-984D-0D8A1FB3E5BA}" presName="BalanceSpacing1" presStyleCnt="0"/>
      <dgm:spPr/>
    </dgm:pt>
    <dgm:pt modelId="{0C4F5D62-D7B6-4B31-BE41-DA9E93F1934A}" type="pres">
      <dgm:prSet presAssocID="{EF5A50B5-2879-4C03-A49C-4795EDC9269C}" presName="Accent1Text" presStyleLbl="node1" presStyleIdx="5" presStyleCnt="6" custScaleX="407540" custScaleY="181954" custLinFactX="-172583" custLinFactNeighborX="-200000" custLinFactNeighborY="-31587"/>
      <dgm:spPr>
        <a:prstGeom prst="cloud">
          <a:avLst/>
        </a:prstGeom>
      </dgm:spPr>
      <dgm:t>
        <a:bodyPr/>
        <a:lstStyle/>
        <a:p>
          <a:endParaRPr lang="ru-RU"/>
        </a:p>
      </dgm:t>
    </dgm:pt>
  </dgm:ptLst>
  <dgm:cxnLst>
    <dgm:cxn modelId="{216BB8F8-BDD8-40B4-9D7C-1DA692827367}" type="presOf" srcId="{587350B9-BEC6-4799-94CF-8214FF686B73}" destId="{945421A2-278F-4AD9-8709-3E95D0C43EA4}" srcOrd="0" destOrd="0" presId="urn:microsoft.com/office/officeart/2008/layout/AlternatingHexagons"/>
    <dgm:cxn modelId="{12E84282-5CF8-4925-85FE-35B45859B4B4}" type="presOf" srcId="{0D6A1BB6-8775-40AF-9B0A-BBEA23E494CF}" destId="{37349B87-6F3E-4E25-80BE-2C91EFBDCC89}" srcOrd="0" destOrd="0" presId="urn:microsoft.com/office/officeart/2008/layout/AlternatingHexagons"/>
    <dgm:cxn modelId="{2C3E4F90-3EC8-4683-AB10-83CD1B12764F}" type="presOf" srcId="{9B224CC0-0ED0-4442-984D-0D8A1FB3E5BA}" destId="{6DA56191-E16B-4293-8E49-679A3D4B146C}" srcOrd="0" destOrd="0" presId="urn:microsoft.com/office/officeart/2008/layout/AlternatingHexagons"/>
    <dgm:cxn modelId="{1529CA50-6DD1-41D2-82AA-92F0F92D45DC}" type="presOf" srcId="{EF5A50B5-2879-4C03-A49C-4795EDC9269C}" destId="{0C4F5D62-D7B6-4B31-BE41-DA9E93F1934A}" srcOrd="0" destOrd="0" presId="urn:microsoft.com/office/officeart/2008/layout/AlternatingHexagons"/>
    <dgm:cxn modelId="{7C91A4CA-BFF6-4891-BAB5-9B283882714D}" srcId="{E5F8F790-7B31-40C9-BF3C-25B24E921885}" destId="{587350B9-BEC6-4799-94CF-8214FF686B73}" srcOrd="0" destOrd="0" parTransId="{328FAD28-8A57-4637-99F1-DBC39A10E894}" sibTransId="{9AFC90E7-45E8-4A2C-827B-E0B914183AF5}"/>
    <dgm:cxn modelId="{FAF68565-2E14-4443-AA1B-2839362DFF89}" type="presOf" srcId="{9AFC90E7-45E8-4A2C-827B-E0B914183AF5}" destId="{19F2621A-89A7-4A49-8D9D-6239601D443A}" srcOrd="0" destOrd="0" presId="urn:microsoft.com/office/officeart/2008/layout/AlternatingHexagons"/>
    <dgm:cxn modelId="{65584EFB-12B3-4CB8-BCD6-2E8FEAD0947A}" srcId="{E5F8F790-7B31-40C9-BF3C-25B24E921885}" destId="{0D6A1BB6-8775-40AF-9B0A-BBEA23E494CF}" srcOrd="1" destOrd="0" parTransId="{3E789D25-7203-4D43-BA16-2EF53C5B3FF9}" sibTransId="{4D1E1044-8E60-4E35-84E6-E1ED413C1030}"/>
    <dgm:cxn modelId="{22AB34F1-2E09-43FF-813C-B040FCA5C631}" type="presOf" srcId="{E5F8F790-7B31-40C9-BF3C-25B24E921885}" destId="{D129422B-C437-45E5-9AB1-F37ED628A013}" srcOrd="0" destOrd="0" presId="urn:microsoft.com/office/officeart/2008/layout/AlternatingHexagons"/>
    <dgm:cxn modelId="{AB300AC8-244A-4168-A567-DCAB900B57B8}" srcId="{E5F8F790-7B31-40C9-BF3C-25B24E921885}" destId="{9B224CC0-0ED0-4442-984D-0D8A1FB3E5BA}" srcOrd="2" destOrd="0" parTransId="{18003754-9B36-4AC5-A020-1D81F718B52B}" sibTransId="{EF5A50B5-2879-4C03-A49C-4795EDC9269C}"/>
    <dgm:cxn modelId="{E6083494-680E-4A45-B21C-26EB7293F789}" type="presOf" srcId="{4D1E1044-8E60-4E35-84E6-E1ED413C1030}" destId="{546F9655-8A50-4325-BF72-65E0B063BD01}" srcOrd="0" destOrd="0" presId="urn:microsoft.com/office/officeart/2008/layout/AlternatingHexagons"/>
    <dgm:cxn modelId="{8C9EB534-219C-487C-A3F0-55700092BF1C}" type="presParOf" srcId="{D129422B-C437-45E5-9AB1-F37ED628A013}" destId="{FDCB2C37-16A0-45B8-8101-1A51B97217C7}" srcOrd="0" destOrd="0" presId="urn:microsoft.com/office/officeart/2008/layout/AlternatingHexagons"/>
    <dgm:cxn modelId="{A0E5E81C-931F-4ACE-AD6F-02349D9E98FB}" type="presParOf" srcId="{FDCB2C37-16A0-45B8-8101-1A51B97217C7}" destId="{945421A2-278F-4AD9-8709-3E95D0C43EA4}" srcOrd="0" destOrd="0" presId="urn:microsoft.com/office/officeart/2008/layout/AlternatingHexagons"/>
    <dgm:cxn modelId="{531171A7-0C95-4D59-93E9-7CA5B8C0AC8F}" type="presParOf" srcId="{FDCB2C37-16A0-45B8-8101-1A51B97217C7}" destId="{54468992-9562-49EE-8967-A89B460FAB0E}" srcOrd="1" destOrd="0" presId="urn:microsoft.com/office/officeart/2008/layout/AlternatingHexagons"/>
    <dgm:cxn modelId="{7D7BFE55-6C18-40A7-8C06-7AE595104122}" type="presParOf" srcId="{FDCB2C37-16A0-45B8-8101-1A51B97217C7}" destId="{FB4EA57E-2D99-4FEE-B799-3F5F9FB21578}" srcOrd="2" destOrd="0" presId="urn:microsoft.com/office/officeart/2008/layout/AlternatingHexagons"/>
    <dgm:cxn modelId="{72B8E9FA-4624-459F-A1DE-165917FAD257}" type="presParOf" srcId="{FDCB2C37-16A0-45B8-8101-1A51B97217C7}" destId="{FD91E684-DEC2-43CE-9989-CCA3F43966DD}" srcOrd="3" destOrd="0" presId="urn:microsoft.com/office/officeart/2008/layout/AlternatingHexagons"/>
    <dgm:cxn modelId="{2A864082-4033-4420-AB93-C7D5A7D4005F}" type="presParOf" srcId="{FDCB2C37-16A0-45B8-8101-1A51B97217C7}" destId="{19F2621A-89A7-4A49-8D9D-6239601D443A}" srcOrd="4" destOrd="0" presId="urn:microsoft.com/office/officeart/2008/layout/AlternatingHexagons"/>
    <dgm:cxn modelId="{1101255C-A042-4A12-9F51-AA2D96A2D084}" type="presParOf" srcId="{D129422B-C437-45E5-9AB1-F37ED628A013}" destId="{5D234606-1412-4C19-BF1E-58673FB98970}" srcOrd="1" destOrd="0" presId="urn:microsoft.com/office/officeart/2008/layout/AlternatingHexagons"/>
    <dgm:cxn modelId="{E03181DF-2E92-4352-83B0-2162F642B97C}" type="presParOf" srcId="{D129422B-C437-45E5-9AB1-F37ED628A013}" destId="{21FC7B5A-5485-4030-AC6C-874CCA793DEB}" srcOrd="2" destOrd="0" presId="urn:microsoft.com/office/officeart/2008/layout/AlternatingHexagons"/>
    <dgm:cxn modelId="{4F984153-337C-4FDF-BF2E-DC5C96214C64}" type="presParOf" srcId="{21FC7B5A-5485-4030-AC6C-874CCA793DEB}" destId="{37349B87-6F3E-4E25-80BE-2C91EFBDCC89}" srcOrd="0" destOrd="0" presId="urn:microsoft.com/office/officeart/2008/layout/AlternatingHexagons"/>
    <dgm:cxn modelId="{F11B64DA-8038-4872-981A-0D3318C63F97}" type="presParOf" srcId="{21FC7B5A-5485-4030-AC6C-874CCA793DEB}" destId="{FE9762B8-F229-427C-BDBF-B7B0FE1375AF}" srcOrd="1" destOrd="0" presId="urn:microsoft.com/office/officeart/2008/layout/AlternatingHexagons"/>
    <dgm:cxn modelId="{D10C0B21-DAC6-480F-AC60-B8090EE2F9F4}" type="presParOf" srcId="{21FC7B5A-5485-4030-AC6C-874CCA793DEB}" destId="{051A3A6B-480E-466F-907E-504A07C73FDA}" srcOrd="2" destOrd="0" presId="urn:microsoft.com/office/officeart/2008/layout/AlternatingHexagons"/>
    <dgm:cxn modelId="{312213DA-DFE2-4AFC-97DB-6331F033B5D0}" type="presParOf" srcId="{21FC7B5A-5485-4030-AC6C-874CCA793DEB}" destId="{C6FC8233-6A72-435C-B621-D6233F28EC48}" srcOrd="3" destOrd="0" presId="urn:microsoft.com/office/officeart/2008/layout/AlternatingHexagons"/>
    <dgm:cxn modelId="{22B016E7-49B2-4332-8B60-5DD73B46E16B}" type="presParOf" srcId="{21FC7B5A-5485-4030-AC6C-874CCA793DEB}" destId="{546F9655-8A50-4325-BF72-65E0B063BD01}" srcOrd="4" destOrd="0" presId="urn:microsoft.com/office/officeart/2008/layout/AlternatingHexagons"/>
    <dgm:cxn modelId="{261BCBE0-BC3D-4DFB-80DC-EEBC9B7B44BE}" type="presParOf" srcId="{D129422B-C437-45E5-9AB1-F37ED628A013}" destId="{F7078C10-AB1D-479D-A3F9-4DFEA876A79C}" srcOrd="3" destOrd="0" presId="urn:microsoft.com/office/officeart/2008/layout/AlternatingHexagons"/>
    <dgm:cxn modelId="{515C9909-840F-4FC2-9ADF-B4301B39C349}" type="presParOf" srcId="{D129422B-C437-45E5-9AB1-F37ED628A013}" destId="{747DF9A3-B581-430E-A336-C41B6F7AB453}" srcOrd="4" destOrd="0" presId="urn:microsoft.com/office/officeart/2008/layout/AlternatingHexagons"/>
    <dgm:cxn modelId="{471B5E06-9A19-4CB4-9DC7-9AA50654CC12}" type="presParOf" srcId="{747DF9A3-B581-430E-A336-C41B6F7AB453}" destId="{6DA56191-E16B-4293-8E49-679A3D4B146C}" srcOrd="0" destOrd="0" presId="urn:microsoft.com/office/officeart/2008/layout/AlternatingHexagons"/>
    <dgm:cxn modelId="{E71269F6-A701-40D9-B148-0FAC8BB833AC}" type="presParOf" srcId="{747DF9A3-B581-430E-A336-C41B6F7AB453}" destId="{F21C2D14-1B12-4A96-B69F-6AB390D68695}" srcOrd="1" destOrd="0" presId="urn:microsoft.com/office/officeart/2008/layout/AlternatingHexagons"/>
    <dgm:cxn modelId="{318EBD50-686B-4BEA-B794-CD3F500B66FE}" type="presParOf" srcId="{747DF9A3-B581-430E-A336-C41B6F7AB453}" destId="{79512C54-D246-40DF-990F-865D94025C6D}" srcOrd="2" destOrd="0" presId="urn:microsoft.com/office/officeart/2008/layout/AlternatingHexagons"/>
    <dgm:cxn modelId="{940DD6F0-4D98-4EA3-9631-7CA74760106B}" type="presParOf" srcId="{747DF9A3-B581-430E-A336-C41B6F7AB453}" destId="{A32D566C-490E-45EE-87FD-EC3A7F7A06C5}" srcOrd="3" destOrd="0" presId="urn:microsoft.com/office/officeart/2008/layout/AlternatingHexagons"/>
    <dgm:cxn modelId="{4B6E8023-D2F1-43E4-A75B-97AF3D390BA7}" type="presParOf" srcId="{747DF9A3-B581-430E-A336-C41B6F7AB453}" destId="{0C4F5D62-D7B6-4B31-BE41-DA9E93F1934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E11073-C2CB-4D8E-B12A-169F3A4CA8E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28E636D4-7D2C-4FE2-B95E-D590A654FA70}">
      <dgm:prSet custT="1"/>
      <dgm:spPr>
        <a:solidFill>
          <a:schemeClr val="accent6"/>
        </a:solidFill>
        <a:ln>
          <a:solidFill>
            <a:srgbClr val="416464"/>
          </a:solidFill>
        </a:ln>
      </dgm:spPr>
      <dgm:t>
        <a:bodyPr/>
        <a:lstStyle/>
        <a:p>
          <a:pPr algn="ctr" rtl="0"/>
          <a:r>
            <a:rPr lang="en-US" sz="2400" b="1" dirty="0" smtClean="0"/>
            <a:t>The assumption of training and testing on the same distribution is the most important in a set of assumptions under which numerous results on learning theory were proved.</a:t>
          </a:r>
          <a:endParaRPr lang="ru-RU" sz="2400" dirty="0"/>
        </a:p>
      </dgm:t>
    </dgm:pt>
    <dgm:pt modelId="{9E76C70B-D061-4FBE-941B-ECC6BAF6B7DD}" type="parTrans" cxnId="{D7726EE6-6C21-4572-82B2-0AFFA3C0181B}">
      <dgm:prSet/>
      <dgm:spPr/>
      <dgm:t>
        <a:bodyPr/>
        <a:lstStyle/>
        <a:p>
          <a:endParaRPr lang="ru-RU"/>
        </a:p>
      </dgm:t>
    </dgm:pt>
    <dgm:pt modelId="{6FCC6F2D-A74C-47D8-A731-0E9B3F111E83}" type="sibTrans" cxnId="{D7726EE6-6C21-4572-82B2-0AFFA3C0181B}">
      <dgm:prSet/>
      <dgm:spPr/>
      <dgm:t>
        <a:bodyPr/>
        <a:lstStyle/>
        <a:p>
          <a:endParaRPr lang="ru-RU"/>
        </a:p>
      </dgm:t>
    </dgm:pt>
    <dgm:pt modelId="{BC95BE43-5A97-4F73-841F-E062C51EB964}" type="pres">
      <dgm:prSet presAssocID="{78E11073-C2CB-4D8E-B12A-169F3A4CA8E9}" presName="linear" presStyleCnt="0">
        <dgm:presLayoutVars>
          <dgm:animLvl val="lvl"/>
          <dgm:resizeHandles val="exact"/>
        </dgm:presLayoutVars>
      </dgm:prSet>
      <dgm:spPr/>
      <dgm:t>
        <a:bodyPr/>
        <a:lstStyle/>
        <a:p>
          <a:endParaRPr lang="ru-RU"/>
        </a:p>
      </dgm:t>
    </dgm:pt>
    <dgm:pt modelId="{F68F0AAC-AEE4-43C8-BB71-22B9F8AB8CAD}" type="pres">
      <dgm:prSet presAssocID="{28E636D4-7D2C-4FE2-B95E-D590A654FA70}" presName="parentText" presStyleLbl="node1" presStyleIdx="0" presStyleCnt="1" custLinFactNeighborY="-646">
        <dgm:presLayoutVars>
          <dgm:chMax val="0"/>
          <dgm:bulletEnabled val="1"/>
        </dgm:presLayoutVars>
      </dgm:prSet>
      <dgm:spPr/>
      <dgm:t>
        <a:bodyPr/>
        <a:lstStyle/>
        <a:p>
          <a:endParaRPr lang="ru-RU"/>
        </a:p>
      </dgm:t>
    </dgm:pt>
  </dgm:ptLst>
  <dgm:cxnLst>
    <dgm:cxn modelId="{D7726EE6-6C21-4572-82B2-0AFFA3C0181B}" srcId="{78E11073-C2CB-4D8E-B12A-169F3A4CA8E9}" destId="{28E636D4-7D2C-4FE2-B95E-D590A654FA70}" srcOrd="0" destOrd="0" parTransId="{9E76C70B-D061-4FBE-941B-ECC6BAF6B7DD}" sibTransId="{6FCC6F2D-A74C-47D8-A731-0E9B3F111E83}"/>
    <dgm:cxn modelId="{28A98793-27C9-46C9-96F6-120A716CA815}" type="presOf" srcId="{78E11073-C2CB-4D8E-B12A-169F3A4CA8E9}" destId="{BC95BE43-5A97-4F73-841F-E062C51EB964}" srcOrd="0" destOrd="0" presId="urn:microsoft.com/office/officeart/2005/8/layout/vList2"/>
    <dgm:cxn modelId="{79FF5B78-F517-4937-A529-8D96420BF984}" type="presOf" srcId="{28E636D4-7D2C-4FE2-B95E-D590A654FA70}" destId="{F68F0AAC-AEE4-43C8-BB71-22B9F8AB8CAD}" srcOrd="0" destOrd="0" presId="urn:microsoft.com/office/officeart/2005/8/layout/vList2"/>
    <dgm:cxn modelId="{FD95EB89-F15F-4ABE-A304-B6401D5C6DD4}" type="presParOf" srcId="{BC95BE43-5A97-4F73-841F-E062C51EB964}" destId="{F68F0AAC-AEE4-43C8-BB71-22B9F8AB8CA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23D489-2E81-4721-9CD3-9A7A25B6FF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AF7ADE16-4B90-4165-8FB4-388698998098}">
      <dgm:prSet phldrT="[Текст]" custT="1"/>
      <dgm:spPr>
        <a:solidFill>
          <a:srgbClr val="FF0000"/>
        </a:solidFill>
        <a:ln>
          <a:noFill/>
        </a:ln>
      </dgm:spPr>
      <dgm:t>
        <a:bodyPr/>
        <a:lstStyle/>
        <a:p>
          <a:pPr algn="ctr"/>
          <a:r>
            <a:rPr lang="en-US" sz="3200" dirty="0" smtClean="0"/>
            <a:t>it would… if the distributions were the same</a:t>
          </a:r>
          <a:endParaRPr lang="ru-RU" sz="2100" dirty="0"/>
        </a:p>
      </dgm:t>
    </dgm:pt>
    <dgm:pt modelId="{9132E9B4-8074-4F2E-93C9-3F4482DEC7B0}" type="parTrans" cxnId="{55269CF7-1FD8-401E-B1FC-6AD12CB585F5}">
      <dgm:prSet/>
      <dgm:spPr/>
      <dgm:t>
        <a:bodyPr/>
        <a:lstStyle/>
        <a:p>
          <a:pPr algn="ctr"/>
          <a:endParaRPr lang="ru-RU"/>
        </a:p>
      </dgm:t>
    </dgm:pt>
    <dgm:pt modelId="{883FB4B4-D653-4D3A-A081-3777DEC1B12E}" type="sibTrans" cxnId="{55269CF7-1FD8-401E-B1FC-6AD12CB585F5}">
      <dgm:prSet/>
      <dgm:spPr/>
      <dgm:t>
        <a:bodyPr/>
        <a:lstStyle/>
        <a:p>
          <a:pPr algn="ctr"/>
          <a:endParaRPr lang="ru-RU"/>
        </a:p>
      </dgm:t>
    </dgm:pt>
    <dgm:pt modelId="{524E239A-3702-4BB5-988B-4D1225D5C485}" type="pres">
      <dgm:prSet presAssocID="{B623D489-2E81-4721-9CD3-9A7A25B6FF38}" presName="linear" presStyleCnt="0">
        <dgm:presLayoutVars>
          <dgm:animLvl val="lvl"/>
          <dgm:resizeHandles val="exact"/>
        </dgm:presLayoutVars>
      </dgm:prSet>
      <dgm:spPr/>
      <dgm:t>
        <a:bodyPr/>
        <a:lstStyle/>
        <a:p>
          <a:endParaRPr lang="ru-RU"/>
        </a:p>
      </dgm:t>
    </dgm:pt>
    <dgm:pt modelId="{535FD83C-963B-486B-BF82-7EDEBE20A218}" type="pres">
      <dgm:prSet presAssocID="{AF7ADE16-4B90-4165-8FB4-388698998098}" presName="parentText" presStyleLbl="node1" presStyleIdx="0" presStyleCnt="1" custLinFactNeighborX="-8550" custLinFactNeighborY="1995">
        <dgm:presLayoutVars>
          <dgm:chMax val="0"/>
          <dgm:bulletEnabled val="1"/>
        </dgm:presLayoutVars>
      </dgm:prSet>
      <dgm:spPr/>
      <dgm:t>
        <a:bodyPr/>
        <a:lstStyle/>
        <a:p>
          <a:endParaRPr lang="ru-RU"/>
        </a:p>
      </dgm:t>
    </dgm:pt>
  </dgm:ptLst>
  <dgm:cxnLst>
    <dgm:cxn modelId="{5BC7FB0D-0628-4E97-A6CD-D78229E67DA9}" type="presOf" srcId="{AF7ADE16-4B90-4165-8FB4-388698998098}" destId="{535FD83C-963B-486B-BF82-7EDEBE20A218}" srcOrd="0" destOrd="0" presId="urn:microsoft.com/office/officeart/2005/8/layout/vList2"/>
    <dgm:cxn modelId="{668BCAF3-F757-4E52-87A6-E84023C36210}" type="presOf" srcId="{B623D489-2E81-4721-9CD3-9A7A25B6FF38}" destId="{524E239A-3702-4BB5-988B-4D1225D5C485}" srcOrd="0" destOrd="0" presId="urn:microsoft.com/office/officeart/2005/8/layout/vList2"/>
    <dgm:cxn modelId="{55269CF7-1FD8-401E-B1FC-6AD12CB585F5}" srcId="{B623D489-2E81-4721-9CD3-9A7A25B6FF38}" destId="{AF7ADE16-4B90-4165-8FB4-388698998098}" srcOrd="0" destOrd="0" parTransId="{9132E9B4-8074-4F2E-93C9-3F4482DEC7B0}" sibTransId="{883FB4B4-D653-4D3A-A081-3777DEC1B12E}"/>
    <dgm:cxn modelId="{83C5ADDB-5C4F-45B5-81F7-D7C4B7659A96}" type="presParOf" srcId="{524E239A-3702-4BB5-988B-4D1225D5C485}" destId="{535FD83C-963B-486B-BF82-7EDEBE20A21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61481-72C4-4420-8072-2FAA75FCCF44}">
      <dsp:nvSpPr>
        <dsp:cNvPr id="0" name=""/>
        <dsp:cNvSpPr/>
      </dsp:nvSpPr>
      <dsp:spPr>
        <a:xfrm>
          <a:off x="0" y="0"/>
          <a:ext cx="7344817" cy="1224112"/>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This requirement became the main challenge of “Flavours of Physics: Finding 𝜏</a:t>
          </a:r>
          <a:r>
            <a:rPr lang="en-US" sz="2400" kern="1200" baseline="30000" dirty="0" smtClean="0"/>
            <a:t>-</a:t>
          </a:r>
          <a14:m xmlns:a14="http://schemas.microsoft.com/office/drawing/2010/main">
            <m:oMath xmlns:m="http://schemas.openxmlformats.org/officeDocument/2006/math">
              <m:r>
                <a:rPr lang="en-US" sz="2400" i="1" kern="1200">
                  <a:latin typeface="Cambria Math"/>
                </a:rPr>
                <m:t>→</m:t>
              </m:r>
            </m:oMath>
          </a14:m>
          <a:r>
            <a:rPr lang="en-US" sz="2400" kern="1200" dirty="0"/>
            <a:t>𝜇</a:t>
          </a:r>
          <a:r>
            <a:rPr lang="en-US" sz="2400" kern="1200" baseline="30000" dirty="0"/>
            <a:t>-</a:t>
          </a:r>
          <a:r>
            <a:rPr lang="en-US" sz="2400" kern="1200" dirty="0"/>
            <a:t>𝜇</a:t>
          </a:r>
          <a:r>
            <a:rPr lang="en-US" sz="2400" kern="1200" baseline="30000" dirty="0"/>
            <a:t>-</a:t>
          </a:r>
          <a:r>
            <a:rPr lang="en-US" sz="2400" kern="1200" dirty="0"/>
            <a:t>𝜇</a:t>
          </a:r>
          <a:r>
            <a:rPr lang="en-US" sz="2400" kern="1200" baseline="30000" dirty="0" smtClean="0"/>
            <a:t>+</a:t>
          </a:r>
          <a:r>
            <a:rPr lang="en-US" sz="2400" kern="1200" dirty="0" smtClean="0"/>
            <a:t>“, </a:t>
          </a:r>
          <a:r>
            <a:rPr lang="en-US" sz="2400" kern="1200" dirty="0"/>
            <a:t>and constitutes central point of this presentation.</a:t>
          </a:r>
          <a:endParaRPr lang="ru-RU" sz="2400" kern="1200" dirty="0"/>
        </a:p>
      </dsp:txBody>
      <dsp:txXfrm>
        <a:off x="59756" y="59756"/>
        <a:ext cx="7225305" cy="1104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6D541-87C2-4A90-A1FA-9A5E1D60C2F8}">
      <dsp:nvSpPr>
        <dsp:cNvPr id="0" name=""/>
        <dsp:cNvSpPr/>
      </dsp:nvSpPr>
      <dsp:spPr>
        <a:xfrm>
          <a:off x="0" y="0"/>
          <a:ext cx="7416824" cy="1172374"/>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 the assumption of a single underlying generative process between the train set and the test set. </a:t>
          </a:r>
          <a:endParaRPr lang="ru-RU" sz="2400" kern="1200" dirty="0"/>
        </a:p>
      </dsp:txBody>
      <dsp:txXfrm>
        <a:off x="57231" y="57231"/>
        <a:ext cx="7302362" cy="1057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687A-CD29-430C-97C8-E3E521E857C0}">
      <dsp:nvSpPr>
        <dsp:cNvPr id="0" name=""/>
        <dsp:cNvSpPr/>
      </dsp:nvSpPr>
      <dsp:spPr>
        <a:xfrm>
          <a:off x="0" y="681850"/>
          <a:ext cx="2520279" cy="1512168"/>
        </a:xfrm>
        <a:prstGeom prst="rect">
          <a:avLst/>
        </a:prstGeom>
        <a:gradFill rotWithShape="0">
          <a:gsLst>
            <a:gs pos="0">
              <a:schemeClr val="accent6">
                <a:alpha val="90000"/>
                <a:hueOff val="0"/>
                <a:satOff val="0"/>
                <a:lumOff val="0"/>
                <a:alphaOff val="0"/>
                <a:tint val="50000"/>
                <a:satMod val="300000"/>
              </a:schemeClr>
            </a:gs>
            <a:gs pos="35000">
              <a:schemeClr val="accent6">
                <a:alpha val="90000"/>
                <a:hueOff val="0"/>
                <a:satOff val="0"/>
                <a:lumOff val="0"/>
                <a:alphaOff val="0"/>
                <a:tint val="37000"/>
                <a:satMod val="300000"/>
              </a:schemeClr>
            </a:gs>
            <a:gs pos="100000">
              <a:schemeClr val="accent6">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r>
                <a:rPr lang="en-US" sz="1400" i="1" kern="1200" dirty="0" smtClean="0">
                  <a:latin typeface="Cambria Math"/>
                </a:rPr>
                <m:t>(</m:t>
              </m:r>
              <m:sSub>
                <m:sSubPr>
                  <m:ctrlPr>
                    <a:rPr lang="en-US" sz="1400" i="1" kern="1200" dirty="0" smtClean="0">
                      <a:latin typeface="Cambria Math"/>
                    </a:rPr>
                  </m:ctrlPr>
                </m:sSubPr>
                <m:e>
                  <m:r>
                    <a:rPr lang="en-US" sz="1400" b="0" i="1" kern="1200" dirty="0" smtClean="0">
                      <a:latin typeface="Cambria Math"/>
                    </a:rPr>
                    <m:t>𝑋</m:t>
                  </m:r>
                </m:e>
                <m:sub>
                  <m:r>
                    <a:rPr lang="en-US" sz="1400" b="0" i="1" kern="1200" dirty="0" smtClean="0">
                      <a:latin typeface="Cambria Math"/>
                    </a:rPr>
                    <m:t>𝑖</m:t>
                  </m:r>
                </m:sub>
              </m:sSub>
              <m:r>
                <a:rPr lang="en-US" sz="1400" i="1" kern="1200" dirty="0" smtClean="0">
                  <a:latin typeface="Cambria Math"/>
                </a:rPr>
                <m:t>, </m:t>
              </m:r>
              <m:sSub>
                <m:sSubPr>
                  <m:ctrlPr>
                    <a:rPr lang="en-US" sz="1400" i="1" kern="1200" dirty="0" smtClean="0">
                      <a:latin typeface="Cambria Math"/>
                    </a:rPr>
                  </m:ctrlPr>
                </m:sSubPr>
                <m:e>
                  <m:r>
                    <a:rPr lang="en-US" sz="1400" b="0" i="1" kern="1200" dirty="0" smtClean="0">
                      <a:latin typeface="Cambria Math"/>
                    </a:rPr>
                    <m:t>𝑦</m:t>
                  </m:r>
                </m:e>
                <m:sub>
                  <m:r>
                    <a:rPr lang="en-US" sz="1400" b="0" i="1" kern="1200" dirty="0" smtClean="0">
                      <a:latin typeface="Cambria Math"/>
                    </a:rPr>
                    <m:t>𝑖</m:t>
                  </m:r>
                </m:sub>
              </m:sSub>
              <m:r>
                <a:rPr lang="en-US" sz="1400" i="1" kern="1200" dirty="0" smtClean="0">
                  <a:latin typeface="Cambria Math"/>
                </a:rPr>
                <m:t>) </m:t>
              </m:r>
            </m:oMath>
          </a14:m>
          <a:r>
            <a:rPr lang="en-US" sz="1400" kern="1200" dirty="0" smtClean="0"/>
            <a:t>– set of independent and identically distributed (iid) training examples drawn from unknown input distribution </a:t>
          </a:r>
          <a14:m xmlns:a14="http://schemas.microsoft.com/office/drawing/2010/main">
            <m:oMath xmlns:m="http://schemas.openxmlformats.org/officeDocument/2006/math">
              <m:r>
                <a:rPr lang="en-US" sz="1400" i="1" kern="1200" dirty="0" smtClean="0">
                  <a:latin typeface="Cambria Math"/>
                </a:rPr>
                <m:t>𝑃</m:t>
              </m:r>
              <m:r>
                <a:rPr lang="en-US" sz="1400" i="1" kern="1200" dirty="0" smtClean="0">
                  <a:latin typeface="Cambria Math"/>
                </a:rPr>
                <m:t>(</m:t>
              </m:r>
              <m:r>
                <a:rPr lang="en-US" sz="1400" i="1" kern="1200" dirty="0" smtClean="0">
                  <a:latin typeface="Cambria Math"/>
                </a:rPr>
                <m:t>𝑋</m:t>
              </m:r>
              <m:r>
                <a:rPr lang="en-US" sz="1400" i="1" kern="1200" dirty="0" smtClean="0">
                  <a:latin typeface="Cambria Math"/>
                </a:rPr>
                <m:t>)</m:t>
              </m:r>
            </m:oMath>
          </a14:m>
          <a:endParaRPr lang="ru-RU" sz="1400" kern="1200" dirty="0"/>
        </a:p>
      </dsp:txBody>
      <dsp:txXfrm>
        <a:off x="0" y="681850"/>
        <a:ext cx="2520279" cy="1512168"/>
      </dsp:txXfrm>
    </dsp:sp>
    <dsp:sp modelId="{9CE65778-2C38-49B3-9F25-32939540C805}">
      <dsp:nvSpPr>
        <dsp:cNvPr id="0" name=""/>
        <dsp:cNvSpPr/>
      </dsp:nvSpPr>
      <dsp:spPr>
        <a:xfrm>
          <a:off x="2706301" y="679385"/>
          <a:ext cx="2520279" cy="1512168"/>
        </a:xfrm>
        <a:prstGeom prst="rect">
          <a:avLst/>
        </a:prstGeom>
        <a:gradFill rotWithShape="0">
          <a:gsLst>
            <a:gs pos="0">
              <a:schemeClr val="accent6">
                <a:alpha val="90000"/>
                <a:hueOff val="0"/>
                <a:satOff val="0"/>
                <a:lumOff val="0"/>
                <a:alphaOff val="-8000"/>
                <a:tint val="50000"/>
                <a:satMod val="300000"/>
              </a:schemeClr>
            </a:gs>
            <a:gs pos="35000">
              <a:schemeClr val="accent6">
                <a:alpha val="90000"/>
                <a:hueOff val="0"/>
                <a:satOff val="0"/>
                <a:lumOff val="0"/>
                <a:alphaOff val="-8000"/>
                <a:tint val="37000"/>
                <a:satMod val="300000"/>
              </a:schemeClr>
            </a:gs>
            <a:gs pos="100000">
              <a:schemeClr val="accent6">
                <a:alpha val="90000"/>
                <a:hueOff val="0"/>
                <a:satOff val="0"/>
                <a:lumOff val="0"/>
                <a:alphaOff val="-8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Monotype Corsiva" panose="03010101010201010101" pitchFamily="66" charset="0"/>
            </a:rPr>
            <a:t>H</a:t>
          </a:r>
          <a:r>
            <a:rPr lang="en-US" sz="1400" kern="1200" dirty="0" smtClean="0">
              <a:latin typeface="Monotype Corsiva" panose="03010101010201010101" pitchFamily="66" charset="0"/>
            </a:rPr>
            <a:t> </a:t>
          </a:r>
          <a:r>
            <a:rPr lang="en-US" sz="1400" kern="1200" dirty="0" smtClean="0">
              <a:solidFill>
                <a:schemeClr val="tx1"/>
              </a:solidFill>
              <a:latin typeface="Monotype Corsiva" panose="03010101010201010101" pitchFamily="66" charset="0"/>
              <a:ea typeface="Cambria Math" panose="02040503050406030204" pitchFamily="18" charset="0"/>
            </a:rPr>
            <a:t>(</a:t>
          </a:r>
          <a14:m xmlns:a14="http://schemas.microsoft.com/office/drawing/2010/main">
            <m:oMath xmlns:m="http://schemas.openxmlformats.org/officeDocument/2006/math">
              <m:sSub>
                <m:sSubPr>
                  <m:ctrlPr>
                    <a:rPr lang="en-US" sz="1400" b="0" i="1" kern="1200" dirty="0" smtClean="0">
                      <a:solidFill>
                        <a:schemeClr val="tx1"/>
                      </a:solidFill>
                      <a:latin typeface="Cambria Math"/>
                    </a:rPr>
                  </m:ctrlPr>
                </m:sSubPr>
                <m:e>
                  <m:r>
                    <a:rPr lang="en-US" sz="1400" b="0" i="1" kern="1200" dirty="0" smtClean="0">
                      <a:solidFill>
                        <a:schemeClr val="tx1"/>
                      </a:solidFill>
                      <a:latin typeface="Cambria Math"/>
                    </a:rPr>
                    <m:t>h</m:t>
                  </m:r>
                </m:e>
                <m:sub>
                  <m:r>
                    <a:rPr lang="en-US" sz="1400" b="0" i="1" kern="1200" dirty="0" smtClean="0">
                      <a:solidFill>
                        <a:schemeClr val="tx1"/>
                      </a:solidFill>
                      <a:latin typeface="Cambria Math"/>
                    </a:rPr>
                    <m:t>1</m:t>
                  </m:r>
                </m:sub>
              </m:sSub>
              <m:r>
                <a:rPr lang="en-US" sz="1400" b="0" i="1" kern="1200" dirty="0" smtClean="0">
                  <a:solidFill>
                    <a:schemeClr val="tx1"/>
                  </a:solidFill>
                  <a:latin typeface="Cambria Math"/>
                </a:rPr>
                <m:t>…</m:t>
              </m:r>
              <m:sSub>
                <m:sSubPr>
                  <m:ctrlPr>
                    <a:rPr lang="en-US" sz="1400" b="0" i="1" kern="1200" dirty="0" smtClean="0">
                      <a:solidFill>
                        <a:schemeClr val="tx1"/>
                      </a:solidFill>
                      <a:latin typeface="Cambria Math"/>
                    </a:rPr>
                  </m:ctrlPr>
                </m:sSubPr>
                <m:e>
                  <m:r>
                    <a:rPr lang="en-US" sz="1400" b="0" i="1" kern="1200" dirty="0" smtClean="0">
                      <a:solidFill>
                        <a:schemeClr val="tx1"/>
                      </a:solidFill>
                      <a:latin typeface="Cambria Math"/>
                    </a:rPr>
                    <m:t>h</m:t>
                  </m:r>
                </m:e>
                <m:sub>
                  <m:r>
                    <a:rPr lang="en-US" sz="1400" b="0" i="1" kern="1200" dirty="0" smtClean="0">
                      <a:solidFill>
                        <a:schemeClr val="tx1"/>
                      </a:solidFill>
                      <a:latin typeface="Cambria Math"/>
                    </a:rPr>
                    <m:t>𝑘</m:t>
                  </m:r>
                </m:sub>
              </m:sSub>
            </m:oMath>
          </a14:m>
          <a:r>
            <a:rPr lang="en-US" sz="1400" kern="1200" dirty="0" smtClean="0">
              <a:solidFill>
                <a:schemeClr val="tx1"/>
              </a:solidFill>
              <a:latin typeface="Monotype Corsiva" panose="03010101010201010101" pitchFamily="66" charset="0"/>
              <a:ea typeface="Cambria Math" panose="02040503050406030204" pitchFamily="18" charset="0"/>
            </a:rPr>
            <a:t>)</a:t>
          </a:r>
          <a:r>
            <a:rPr lang="en-US" sz="1400" kern="1200" dirty="0" smtClean="0"/>
            <a:t> – hypothesis set, or the set of all classifiers considered by learning algorithm. This can be, for example, a set of all linear classifiers in </a:t>
          </a:r>
          <a14:m xmlns:a14="http://schemas.microsoft.com/office/drawing/2010/main">
            <m:oMath xmlns:m="http://schemas.openxmlformats.org/officeDocument/2006/math">
              <m:sSup>
                <m:sSupPr>
                  <m:ctrlPr>
                    <a:rPr lang="en-US" sz="1400" i="1" kern="1200" smtClean="0">
                      <a:latin typeface="Cambria Math"/>
                    </a:rPr>
                  </m:ctrlPr>
                </m:sSupPr>
                <m:e>
                  <m:r>
                    <a:rPr lang="en-US" sz="1400" b="0" i="1" kern="1200" smtClean="0">
                      <a:latin typeface="Cambria Math"/>
                    </a:rPr>
                    <m:t>𝑅</m:t>
                  </m:r>
                </m:e>
                <m:sup>
                  <m:r>
                    <a:rPr lang="en-US" sz="1400" b="0" i="1" kern="1200" smtClean="0">
                      <a:latin typeface="Cambria Math"/>
                    </a:rPr>
                    <m:t>𝑛</m:t>
                  </m:r>
                </m:sup>
              </m:sSup>
            </m:oMath>
          </a14:m>
          <a:endParaRPr lang="ru-RU" sz="1400" kern="1200" baseline="-25000" dirty="0"/>
        </a:p>
      </dsp:txBody>
      <dsp:txXfrm>
        <a:off x="2706301" y="679385"/>
        <a:ext cx="2520279" cy="1512168"/>
      </dsp:txXfrm>
    </dsp:sp>
    <dsp:sp modelId="{70E779FD-5CBA-44A6-9241-31483118BB92}">
      <dsp:nvSpPr>
        <dsp:cNvPr id="0" name=""/>
        <dsp:cNvSpPr/>
      </dsp:nvSpPr>
      <dsp:spPr>
        <a:xfrm>
          <a:off x="5544615" y="681850"/>
          <a:ext cx="2520279" cy="1512168"/>
        </a:xfrm>
        <a:prstGeom prst="rect">
          <a:avLst/>
        </a:prstGeom>
        <a:gradFill rotWithShape="0">
          <a:gsLst>
            <a:gs pos="0">
              <a:schemeClr val="accent6">
                <a:alpha val="90000"/>
                <a:hueOff val="0"/>
                <a:satOff val="0"/>
                <a:lumOff val="0"/>
                <a:alphaOff val="-16000"/>
                <a:tint val="50000"/>
                <a:satMod val="300000"/>
              </a:schemeClr>
            </a:gs>
            <a:gs pos="35000">
              <a:schemeClr val="accent6">
                <a:alpha val="90000"/>
                <a:hueOff val="0"/>
                <a:satOff val="0"/>
                <a:lumOff val="0"/>
                <a:alphaOff val="-16000"/>
                <a:tint val="37000"/>
                <a:satMod val="300000"/>
              </a:schemeClr>
            </a:gs>
            <a:gs pos="100000">
              <a:schemeClr val="accent6">
                <a:alpha val="90000"/>
                <a:hueOff val="0"/>
                <a:satOff val="0"/>
                <a:lumOff val="0"/>
                <a:alphaOff val="-16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r>
                <a:rPr lang="en-US" sz="1400" i="1" kern="1200" dirty="0" smtClean="0">
                  <a:latin typeface="Cambria Math"/>
                </a:rPr>
                <m:t>𝑓</m:t>
              </m:r>
              <m:r>
                <a:rPr lang="en-US" sz="1400" i="1" kern="1200" dirty="0" smtClean="0">
                  <a:latin typeface="Cambria Math"/>
                </a:rPr>
                <m:t>(</m:t>
              </m:r>
              <m:r>
                <a:rPr lang="en-US" sz="1400" i="1" kern="1200" dirty="0" smtClean="0">
                  <a:latin typeface="Cambria Math"/>
                </a:rPr>
                <m:t>𝑥</m:t>
              </m:r>
              <m:r>
                <a:rPr lang="en-US" sz="1400" i="1" kern="1200" dirty="0" smtClean="0">
                  <a:latin typeface="Cambria Math"/>
                </a:rPr>
                <m:t>) </m:t>
              </m:r>
            </m:oMath>
          </a14:m>
          <a:r>
            <a:rPr lang="en-US" sz="1400" kern="1200" dirty="0" smtClean="0"/>
            <a:t>– unknown target function</a:t>
          </a:r>
          <a:endParaRPr lang="ru-RU" sz="1400" kern="1200" dirty="0"/>
        </a:p>
      </dsp:txBody>
      <dsp:txXfrm>
        <a:off x="5544615" y="681850"/>
        <a:ext cx="2520279" cy="1512168"/>
      </dsp:txXfrm>
    </dsp:sp>
    <dsp:sp modelId="{A05A792A-F49D-4C97-AB00-737AC85D6A7D}">
      <dsp:nvSpPr>
        <dsp:cNvPr id="0" name=""/>
        <dsp:cNvSpPr/>
      </dsp:nvSpPr>
      <dsp:spPr>
        <a:xfrm>
          <a:off x="0" y="2446046"/>
          <a:ext cx="2520279" cy="1512168"/>
        </a:xfrm>
        <a:prstGeom prst="rect">
          <a:avLst/>
        </a:prstGeom>
        <a:gradFill rotWithShape="0">
          <a:gsLst>
            <a:gs pos="0">
              <a:schemeClr val="accent6">
                <a:alpha val="90000"/>
                <a:hueOff val="0"/>
                <a:satOff val="0"/>
                <a:lumOff val="0"/>
                <a:alphaOff val="-24000"/>
                <a:tint val="50000"/>
                <a:satMod val="300000"/>
              </a:schemeClr>
            </a:gs>
            <a:gs pos="35000">
              <a:schemeClr val="accent6">
                <a:alpha val="90000"/>
                <a:hueOff val="0"/>
                <a:satOff val="0"/>
                <a:lumOff val="0"/>
                <a:alphaOff val="-24000"/>
                <a:tint val="37000"/>
                <a:satMod val="300000"/>
              </a:schemeClr>
            </a:gs>
            <a:gs pos="100000">
              <a:schemeClr val="accent6">
                <a:alpha val="90000"/>
                <a:hueOff val="0"/>
                <a:satOff val="0"/>
                <a:lumOff val="0"/>
                <a:alphaOff val="-24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acc>
                <m:accPr>
                  <m:chr m:val="̂"/>
                  <m:ctrlPr>
                    <a:rPr lang="en-US" sz="1400" i="1" kern="1200" dirty="0" smtClean="0">
                      <a:latin typeface="Cambria Math"/>
                    </a:rPr>
                  </m:ctrlPr>
                </m:accPr>
                <m:e>
                  <m:r>
                    <a:rPr lang="en-US" sz="1400" b="0" i="1" kern="1200" dirty="0" smtClean="0">
                      <a:latin typeface="Cambria Math"/>
                    </a:rPr>
                    <m:t>h</m:t>
                  </m:r>
                </m:e>
              </m:acc>
              <m:r>
                <a:rPr lang="en-US" sz="1400" i="1" kern="1200" dirty="0" smtClean="0">
                  <a:latin typeface="Cambria Math"/>
                </a:rPr>
                <m:t>(</m:t>
              </m:r>
              <m:r>
                <a:rPr lang="en-US" sz="1400" i="1" kern="1200" dirty="0" smtClean="0">
                  <a:latin typeface="Cambria Math"/>
                </a:rPr>
                <m:t>𝑥</m:t>
              </m:r>
              <m:r>
                <a:rPr lang="en-US" sz="1400" i="1" kern="1200" dirty="0" smtClean="0">
                  <a:latin typeface="Cambria Math"/>
                </a:rPr>
                <m:t>)</m:t>
              </m:r>
            </m:oMath>
          </a14:m>
          <a:r>
            <a:rPr lang="en-US" sz="1400" kern="1200" dirty="0" smtClean="0"/>
            <a:t>– hypothesis that learning algorithm picks to approximate </a:t>
          </a:r>
          <a14:m xmlns:a14="http://schemas.microsoft.com/office/drawing/2010/main">
            <m:oMath xmlns:m="http://schemas.openxmlformats.org/officeDocument/2006/math">
              <m:r>
                <a:rPr lang="en-US" sz="1400" i="1" kern="1200" dirty="0" smtClean="0">
                  <a:latin typeface="Cambria Math"/>
                </a:rPr>
                <m:t>𝑓</m:t>
              </m:r>
              <m:r>
                <a:rPr lang="en-US" sz="1400" i="1" kern="1200" dirty="0" smtClean="0">
                  <a:latin typeface="Cambria Math"/>
                </a:rPr>
                <m:t>(</m:t>
              </m:r>
              <m:r>
                <a:rPr lang="en-US" sz="1400" i="1" kern="1200" dirty="0" smtClean="0">
                  <a:latin typeface="Cambria Math"/>
                </a:rPr>
                <m:t>𝑥</m:t>
              </m:r>
              <m:r>
                <a:rPr lang="en-US" sz="1400" i="1" kern="1200" dirty="0" smtClean="0">
                  <a:latin typeface="Cambria Math"/>
                </a:rPr>
                <m:t>)</m:t>
              </m:r>
            </m:oMath>
          </a14:m>
          <a:endParaRPr lang="ru-RU" sz="1400" kern="1200" dirty="0"/>
        </a:p>
      </dsp:txBody>
      <dsp:txXfrm>
        <a:off x="0" y="2446046"/>
        <a:ext cx="2520279" cy="1512168"/>
      </dsp:txXfrm>
    </dsp:sp>
    <dsp:sp modelId="{CBB630C8-0B64-40F8-8F08-AC2444505157}">
      <dsp:nvSpPr>
        <dsp:cNvPr id="0" name=""/>
        <dsp:cNvSpPr/>
      </dsp:nvSpPr>
      <dsp:spPr>
        <a:xfrm>
          <a:off x="2772307" y="2446045"/>
          <a:ext cx="2520279" cy="1512168"/>
        </a:xfrm>
        <a:prstGeom prst="rect">
          <a:avLst/>
        </a:prstGeom>
        <a:gradFill rotWithShape="0">
          <a:gsLst>
            <a:gs pos="0">
              <a:schemeClr val="accent6">
                <a:alpha val="90000"/>
                <a:hueOff val="0"/>
                <a:satOff val="0"/>
                <a:lumOff val="0"/>
                <a:alphaOff val="-32000"/>
                <a:tint val="50000"/>
                <a:satMod val="300000"/>
              </a:schemeClr>
            </a:gs>
            <a:gs pos="35000">
              <a:schemeClr val="accent6">
                <a:alpha val="90000"/>
                <a:hueOff val="0"/>
                <a:satOff val="0"/>
                <a:lumOff val="0"/>
                <a:alphaOff val="-32000"/>
                <a:tint val="37000"/>
                <a:satMod val="300000"/>
              </a:schemeClr>
            </a:gs>
            <a:gs pos="100000">
              <a:schemeClr val="accent6">
                <a:alpha val="90000"/>
                <a:hueOff val="0"/>
                <a:satOff val="0"/>
                <a:lumOff val="0"/>
                <a:alphaOff val="-32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14:m xmlns:a14="http://schemas.microsoft.com/office/drawing/2010/main">
            <m:oMath xmlns:m="http://schemas.openxmlformats.org/officeDocument/2006/math">
              <m:r>
                <a:rPr lang="en-US" sz="1400" i="1" kern="1200" dirty="0" smtClean="0">
                  <a:latin typeface="Cambria Math"/>
                  <a:ea typeface="Cambria Math"/>
                </a:rPr>
                <m:t>𝜀</m:t>
              </m:r>
              <m:r>
                <a:rPr lang="en-US" sz="1400" i="1" kern="1200" dirty="0" smtClean="0">
                  <a:latin typeface="Cambria Math"/>
                </a:rPr>
                <m:t>(</m:t>
              </m:r>
              <m:r>
                <a:rPr lang="en-US" sz="1400" i="1" kern="1200" dirty="0" smtClean="0">
                  <a:latin typeface="Cambria Math"/>
                </a:rPr>
                <m:t>h</m:t>
              </m:r>
              <m:r>
                <a:rPr lang="en-US" sz="1400" i="1" kern="1200" dirty="0" smtClean="0">
                  <a:latin typeface="Cambria Math"/>
                </a:rPr>
                <m:t>, </m:t>
              </m:r>
              <m:r>
                <a:rPr lang="en-US" sz="1400" i="1" kern="1200" dirty="0" smtClean="0">
                  <a:latin typeface="Cambria Math"/>
                </a:rPr>
                <m:t>𝑓</m:t>
              </m:r>
              <m:r>
                <a:rPr lang="en-US" sz="1400" i="1" kern="1200" dirty="0" smtClean="0">
                  <a:latin typeface="Cambria Math"/>
                </a:rPr>
                <m:t>) </m:t>
              </m:r>
            </m:oMath>
          </a14:m>
          <a:r>
            <a:rPr lang="en-US" sz="1400" kern="1200" dirty="0" smtClean="0"/>
            <a:t>error measure that quantifies how well each hypothesis </a:t>
          </a:r>
          <a14:m xmlns:a14="http://schemas.microsoft.com/office/drawing/2010/main">
            <m:oMath xmlns:m="http://schemas.openxmlformats.org/officeDocument/2006/math">
              <m:r>
                <a:rPr lang="en-US" sz="1400" b="0" i="1" kern="1200" dirty="0" smtClean="0">
                  <a:latin typeface="Cambria Math"/>
                </a:rPr>
                <m:t>h</m:t>
              </m:r>
              <m:r>
                <a:rPr lang="en-US" sz="1400" i="1" kern="1200" dirty="0" smtClean="0">
                  <a:latin typeface="Cambria Math"/>
                </a:rPr>
                <m:t>(</m:t>
              </m:r>
              <m:r>
                <a:rPr lang="en-US" sz="1400" i="1" kern="1200" dirty="0" smtClean="0">
                  <a:latin typeface="Cambria Math"/>
                </a:rPr>
                <m:t>𝑥</m:t>
              </m:r>
              <m:r>
                <a:rPr lang="en-US" sz="1400" i="1" kern="1200" dirty="0" smtClean="0">
                  <a:latin typeface="Cambria Math"/>
                </a:rPr>
                <m:t>)</m:t>
              </m:r>
              <m:r>
                <a:rPr lang="en-US" sz="1400" i="1" kern="1200" dirty="0" smtClean="0">
                  <a:latin typeface="Cambria Math"/>
                  <a:ea typeface="Cambria Math"/>
                </a:rPr>
                <m:t>∈</m:t>
              </m:r>
            </m:oMath>
          </a14:m>
          <a:r>
            <a:rPr lang="en-US" sz="1400" kern="1200" dirty="0" smtClean="0">
              <a:latin typeface="Monotype Corsiva" panose="03010101010201010101" pitchFamily="66" charset="0"/>
            </a:rPr>
            <a:t> H</a:t>
          </a:r>
          <a:r>
            <a:rPr lang="en-US" sz="1400" kern="1200" dirty="0" smtClean="0"/>
            <a:t> </a:t>
          </a:r>
          <a:r>
            <a:rPr lang="en-US" sz="1400" kern="1200" dirty="0" smtClean="0"/>
            <a:t> approximates the target function </a:t>
          </a:r>
          <a14:m xmlns:a14="http://schemas.microsoft.com/office/drawing/2010/main">
            <m:oMath xmlns:m="http://schemas.openxmlformats.org/officeDocument/2006/math">
              <m:r>
                <a:rPr lang="en-US" sz="1400" i="1" kern="1200" dirty="0" smtClean="0">
                  <a:latin typeface="Cambria Math"/>
                </a:rPr>
                <m:t>𝑓</m:t>
              </m:r>
            </m:oMath>
          </a14:m>
          <a:endParaRPr lang="ru-RU" sz="1400" kern="1200" dirty="0"/>
        </a:p>
      </dsp:txBody>
      <dsp:txXfrm>
        <a:off x="2772307" y="2446045"/>
        <a:ext cx="2520279" cy="1512168"/>
      </dsp:txXfrm>
    </dsp:sp>
    <dsp:sp modelId="{65E8A0C0-C6D8-4F36-A740-A2060BEB268A}">
      <dsp:nvSpPr>
        <dsp:cNvPr id="0" name=""/>
        <dsp:cNvSpPr/>
      </dsp:nvSpPr>
      <dsp:spPr>
        <a:xfrm>
          <a:off x="5544615" y="2446045"/>
          <a:ext cx="2520279" cy="1512168"/>
        </a:xfrm>
        <a:prstGeom prst="rect">
          <a:avLst/>
        </a:prstGeom>
        <a:gradFill rotWithShape="0">
          <a:gsLst>
            <a:gs pos="0">
              <a:schemeClr val="accent6">
                <a:alpha val="90000"/>
                <a:hueOff val="0"/>
                <a:satOff val="0"/>
                <a:lumOff val="0"/>
                <a:alphaOff val="-40000"/>
                <a:tint val="50000"/>
                <a:satMod val="300000"/>
              </a:schemeClr>
            </a:gs>
            <a:gs pos="35000">
              <a:schemeClr val="accent6">
                <a:alpha val="90000"/>
                <a:hueOff val="0"/>
                <a:satOff val="0"/>
                <a:lumOff val="0"/>
                <a:alphaOff val="-40000"/>
                <a:tint val="37000"/>
                <a:satMod val="300000"/>
              </a:schemeClr>
            </a:gs>
            <a:gs pos="100000">
              <a:schemeClr val="accent6">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latin typeface="Monotype Corsiva" panose="03010101010201010101" pitchFamily="66" charset="0"/>
            </a:rPr>
            <a:t>A</a:t>
          </a:r>
          <a:r>
            <a:rPr lang="en-US" sz="1400" kern="1200" dirty="0" smtClean="0"/>
            <a:t> – the learning algorithm that uses the training set to pick a hypothesis </a:t>
          </a:r>
          <a14:m xmlns:a14="http://schemas.microsoft.com/office/drawing/2010/main">
            <m:oMath xmlns:m="http://schemas.openxmlformats.org/officeDocument/2006/math">
              <m:r>
                <a:rPr lang="en-US" sz="1400" b="0" i="1" kern="1200" dirty="0" smtClean="0">
                  <a:latin typeface="Cambria Math"/>
                </a:rPr>
                <m:t>h</m:t>
              </m:r>
              <m:r>
                <a:rPr lang="en-US" sz="1400" i="1" kern="1200" dirty="0" smtClean="0">
                  <a:latin typeface="Cambria Math"/>
                </a:rPr>
                <m:t>: </m:t>
              </m:r>
              <m:r>
                <a:rPr lang="en-US" sz="1400" i="1" kern="1200" dirty="0" smtClean="0">
                  <a:latin typeface="Cambria Math"/>
                </a:rPr>
                <m:t>𝑋</m:t>
              </m:r>
              <m:r>
                <a:rPr lang="en-US" sz="1400" i="1" kern="1200" dirty="0" smtClean="0">
                  <a:latin typeface="Cambria Math"/>
                </a:rPr>
                <m:t>→</m:t>
              </m:r>
              <m:r>
                <a:rPr lang="en-US" sz="1400" i="1" kern="1200" dirty="0" smtClean="0">
                  <a:latin typeface="Cambria Math"/>
                </a:rPr>
                <m:t>𝑌</m:t>
              </m:r>
              <m:r>
                <a:rPr lang="en-US" sz="1400" i="1" kern="1200" dirty="0" smtClean="0">
                  <a:latin typeface="Cambria Math"/>
                </a:rPr>
                <m:t> </m:t>
              </m:r>
            </m:oMath>
          </a14:m>
          <a:r>
            <a:rPr lang="en-US" sz="1400" kern="1200" dirty="0" smtClean="0"/>
            <a:t>that approximates </a:t>
          </a:r>
          <a14:m xmlns:a14="http://schemas.microsoft.com/office/drawing/2010/main">
            <m:oMath xmlns:m="http://schemas.openxmlformats.org/officeDocument/2006/math">
              <m:r>
                <a:rPr lang="en-US" sz="1400" i="1" kern="1200" dirty="0" smtClean="0">
                  <a:latin typeface="Cambria Math"/>
                </a:rPr>
                <m:t>𝑓</m:t>
              </m:r>
            </m:oMath>
          </a14:m>
          <a:r>
            <a:rPr lang="en-US" sz="1400" kern="1200" dirty="0" smtClean="0"/>
            <a:t>.</a:t>
          </a:r>
          <a:endParaRPr lang="ru-RU" sz="1400" kern="1200" dirty="0"/>
        </a:p>
      </dsp:txBody>
      <dsp:txXfrm>
        <a:off x="5544615" y="2446045"/>
        <a:ext cx="2520279" cy="15121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421A2-278F-4AD9-8709-3E95D0C43EA4}">
      <dsp:nvSpPr>
        <dsp:cNvPr id="0" name=""/>
        <dsp:cNvSpPr/>
      </dsp:nvSpPr>
      <dsp:spPr>
        <a:xfrm rot="5400000">
          <a:off x="6355713" y="-783107"/>
          <a:ext cx="1756371" cy="3390184"/>
        </a:xfrm>
        <a:prstGeom prst="star32">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Unknown input distribution</a:t>
          </a:r>
        </a:p>
        <a:p>
          <a:pPr lvl="0" algn="ctr" defTabSz="7112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1600" i="1" kern="1200" dirty="0" smtClean="0">
                    <a:latin typeface="Cambria Math"/>
                  </a:rPr>
                  <m:t>𝑃</m:t>
                </m:r>
                <m:r>
                  <a:rPr lang="en-US" sz="1600" i="1" kern="1200" dirty="0" smtClean="0">
                    <a:latin typeface="Cambria Math"/>
                  </a:rPr>
                  <m:t>(</m:t>
                </m:r>
                <m:r>
                  <a:rPr lang="en-US" sz="1600" i="1" kern="1200" dirty="0" smtClean="0">
                    <a:latin typeface="Cambria Math"/>
                  </a:rPr>
                  <m:t>𝑋</m:t>
                </m:r>
                <m:r>
                  <a:rPr lang="en-US" sz="1600" i="1" kern="1200" dirty="0" smtClean="0">
                    <a:latin typeface="Cambria Math"/>
                  </a:rPr>
                  <m:t>)</m:t>
                </m:r>
              </m:oMath>
            </m:oMathPara>
          </a14:m>
          <a:endParaRPr lang="ru-RU" sz="1600" kern="1200" dirty="0"/>
        </a:p>
      </dsp:txBody>
      <dsp:txXfrm rot="-5400000">
        <a:off x="6334941" y="446256"/>
        <a:ext cx="1797916" cy="931457"/>
      </dsp:txXfrm>
    </dsp:sp>
    <dsp:sp modelId="{54468992-9562-49EE-8967-A89B460FAB0E}">
      <dsp:nvSpPr>
        <dsp:cNvPr id="0" name=""/>
        <dsp:cNvSpPr/>
      </dsp:nvSpPr>
      <dsp:spPr>
        <a:xfrm>
          <a:off x="5510586" y="614244"/>
          <a:ext cx="885269" cy="475951"/>
        </a:xfrm>
        <a:prstGeom prst="rect">
          <a:avLst/>
        </a:prstGeom>
        <a:noFill/>
        <a:ln>
          <a:noFill/>
        </a:ln>
        <a:effectLst/>
      </dsp:spPr>
      <dsp:style>
        <a:lnRef idx="0">
          <a:scrgbClr r="0" g="0" b="0"/>
        </a:lnRef>
        <a:fillRef idx="0">
          <a:scrgbClr r="0" g="0" b="0"/>
        </a:fillRef>
        <a:effectRef idx="0">
          <a:scrgbClr r="0" g="0" b="0"/>
        </a:effectRef>
        <a:fontRef idx="minor"/>
      </dsp:style>
    </dsp:sp>
    <dsp:sp modelId="{19F2621A-89A7-4A49-8D9D-6239601D443A}">
      <dsp:nvSpPr>
        <dsp:cNvPr id="0" name=""/>
        <dsp:cNvSpPr/>
      </dsp:nvSpPr>
      <dsp:spPr>
        <a:xfrm rot="5400000">
          <a:off x="3584264" y="2495946"/>
          <a:ext cx="1823409" cy="2482871"/>
        </a:xfrm>
        <a:prstGeom prst="ellipse">
          <a:avLst/>
        </a:prstGeom>
        <a:gradFill rotWithShape="0">
          <a:gsLst>
            <a:gs pos="0">
              <a:schemeClr val="accent1">
                <a:alpha val="90000"/>
                <a:hueOff val="0"/>
                <a:satOff val="0"/>
                <a:lumOff val="0"/>
                <a:alphaOff val="-8000"/>
                <a:tint val="50000"/>
                <a:satMod val="300000"/>
              </a:schemeClr>
            </a:gs>
            <a:gs pos="35000">
              <a:schemeClr val="accent1">
                <a:alpha val="90000"/>
                <a:hueOff val="0"/>
                <a:satOff val="0"/>
                <a:lumOff val="0"/>
                <a:alphaOff val="-8000"/>
                <a:tint val="37000"/>
                <a:satMod val="300000"/>
              </a:schemeClr>
            </a:gs>
            <a:gs pos="100000">
              <a:schemeClr val="accent1">
                <a:alpha val="90000"/>
                <a:hueOff val="0"/>
                <a:satOff val="0"/>
                <a:lumOff val="0"/>
                <a:alphaOff val="-8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kern="1200" dirty="0" smtClean="0"/>
            <a:t>Learning  Algorithm</a:t>
          </a:r>
        </a:p>
        <a:p>
          <a:pPr lvl="0" algn="ctr" defTabSz="1066800">
            <a:lnSpc>
              <a:spcPct val="90000"/>
            </a:lnSpc>
            <a:spcBef>
              <a:spcPct val="0"/>
            </a:spcBef>
            <a:spcAft>
              <a:spcPct val="35000"/>
            </a:spcAft>
          </a:pPr>
          <a:r>
            <a:rPr lang="en-US" sz="2400" kern="1200" dirty="0" smtClean="0">
              <a:solidFill>
                <a:srgbClr val="002060"/>
              </a:solidFill>
              <a:latin typeface="Monotype Corsiva"/>
            </a:rPr>
            <a:t>A</a:t>
          </a:r>
          <a:endParaRPr lang="ru-RU" sz="2400" kern="1200" dirty="0">
            <a:solidFill>
              <a:srgbClr val="002060"/>
            </a:solidFill>
          </a:endParaRPr>
        </a:p>
      </dsp:txBody>
      <dsp:txXfrm rot="-5400000">
        <a:off x="3618141" y="3092709"/>
        <a:ext cx="1755655" cy="1289345"/>
      </dsp:txXfrm>
    </dsp:sp>
    <dsp:sp modelId="{37349B87-6F3E-4E25-80BE-2C91EFBDCC89}">
      <dsp:nvSpPr>
        <dsp:cNvPr id="0" name=""/>
        <dsp:cNvSpPr/>
      </dsp:nvSpPr>
      <dsp:spPr>
        <a:xfrm rot="5400000">
          <a:off x="627156" y="-627156"/>
          <a:ext cx="1813271" cy="3067583"/>
        </a:xfrm>
        <a:prstGeom prst="star32">
          <a:avLst/>
        </a:prstGeom>
        <a:gradFill rotWithShape="0">
          <a:gsLst>
            <a:gs pos="0">
              <a:schemeClr val="accent1">
                <a:alpha val="90000"/>
                <a:hueOff val="0"/>
                <a:satOff val="0"/>
                <a:lumOff val="0"/>
                <a:alphaOff val="-16000"/>
                <a:tint val="50000"/>
                <a:satMod val="300000"/>
              </a:schemeClr>
            </a:gs>
            <a:gs pos="35000">
              <a:schemeClr val="accent1">
                <a:alpha val="90000"/>
                <a:hueOff val="0"/>
                <a:satOff val="0"/>
                <a:lumOff val="0"/>
                <a:alphaOff val="-16000"/>
                <a:tint val="37000"/>
                <a:satMod val="300000"/>
              </a:schemeClr>
            </a:gs>
            <a:gs pos="100000">
              <a:schemeClr val="accent1">
                <a:alpha val="90000"/>
                <a:hueOff val="0"/>
                <a:satOff val="0"/>
                <a:lumOff val="0"/>
                <a:alphaOff val="-16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C00000"/>
              </a:solidFill>
            </a:rPr>
            <a:t>Unknown target distribution </a:t>
          </a:r>
          <a14:m xmlns:a14="http://schemas.microsoft.com/office/drawing/2010/main">
            <m:oMath xmlns:m="http://schemas.openxmlformats.org/officeDocument/2006/math">
              <m:r>
                <a:rPr lang="en-US" sz="1400" i="1" kern="1200" dirty="0" smtClean="0">
                  <a:solidFill>
                    <a:srgbClr val="C00000"/>
                  </a:solidFill>
                  <a:latin typeface="Cambria Math"/>
                </a:rPr>
                <m:t>𝑃</m:t>
              </m:r>
              <m:r>
                <a:rPr lang="en-US" sz="1400" i="1" kern="1200" dirty="0" smtClean="0">
                  <a:solidFill>
                    <a:srgbClr val="C00000"/>
                  </a:solidFill>
                  <a:latin typeface="Cambria Math"/>
                </a:rPr>
                <m:t>(</m:t>
              </m:r>
              <m:r>
                <a:rPr lang="en-US" sz="1400" i="1" kern="1200" dirty="0" smtClean="0">
                  <a:solidFill>
                    <a:srgbClr val="C00000"/>
                  </a:solidFill>
                  <a:latin typeface="Cambria Math"/>
                </a:rPr>
                <m:t>𝑦</m:t>
              </m:r>
              <m:r>
                <a:rPr lang="en-US" sz="1400" i="1" kern="1200" dirty="0" smtClean="0">
                  <a:solidFill>
                    <a:srgbClr val="C00000"/>
                  </a:solidFill>
                  <a:latin typeface="Cambria Math"/>
                </a:rPr>
                <m:t>|</m:t>
              </m:r>
              <m:r>
                <a:rPr lang="en-US" sz="1400" i="1" kern="1200" dirty="0" smtClean="0">
                  <a:solidFill>
                    <a:srgbClr val="C00000"/>
                  </a:solidFill>
                  <a:latin typeface="Cambria Math"/>
                </a:rPr>
                <m:t>𝑋</m:t>
              </m:r>
              <m:r>
                <a:rPr lang="en-US" sz="1400" i="1" kern="1200" dirty="0" smtClean="0">
                  <a:solidFill>
                    <a:srgbClr val="C00000"/>
                  </a:solidFill>
                  <a:latin typeface="Cambria Math"/>
                </a:rPr>
                <m:t>)</m:t>
              </m:r>
            </m:oMath>
          </a14:m>
          <a:endParaRPr lang="en-US" sz="1400" kern="1200" dirty="0" smtClean="0">
            <a:solidFill>
              <a:srgbClr val="C00000"/>
            </a:solidFill>
          </a:endParaRPr>
        </a:p>
        <a:p>
          <a:pPr lvl="0" algn="ctr" defTabSz="622300">
            <a:lnSpc>
              <a:spcPct val="90000"/>
            </a:lnSpc>
            <a:spcBef>
              <a:spcPct val="0"/>
            </a:spcBef>
            <a:spcAft>
              <a:spcPct val="35000"/>
            </a:spcAft>
          </a:pPr>
          <a:r>
            <a:rPr lang="en-US" sz="1400" kern="1200" dirty="0" smtClean="0">
              <a:solidFill>
                <a:srgbClr val="002060"/>
              </a:solidFill>
            </a:rPr>
            <a:t>target function </a:t>
          </a:r>
          <a:r>
            <a:rPr lang="en-US" sz="1400" kern="1200" dirty="0" smtClean="0">
              <a:solidFill>
                <a:srgbClr val="002060"/>
              </a:solidFill>
              <a:latin typeface="Monotype Corsiva" panose="03010101010201010101" pitchFamily="66" charset="0"/>
            </a:rPr>
            <a:t>f: X</a:t>
          </a:r>
          <a:r>
            <a:rPr lang="ru-RU" sz="1400" kern="1200" dirty="0" smtClean="0">
              <a:solidFill>
                <a:srgbClr val="002060"/>
              </a:solidFill>
              <a:latin typeface="Monotype Corsiva" panose="03010101010201010101" pitchFamily="66" charset="0"/>
            </a:rPr>
            <a:t>→</a:t>
          </a:r>
          <a:r>
            <a:rPr lang="en-US" sz="1400" kern="1200" dirty="0" smtClean="0">
              <a:solidFill>
                <a:srgbClr val="002060"/>
              </a:solidFill>
              <a:latin typeface="Monotype Corsiva" panose="03010101010201010101" pitchFamily="66" charset="0"/>
            </a:rPr>
            <a:t>Y    </a:t>
          </a:r>
          <a:r>
            <a:rPr lang="en-US" sz="1400" kern="1200" dirty="0" smtClean="0">
              <a:solidFill>
                <a:srgbClr val="FF0000"/>
              </a:solidFill>
            </a:rPr>
            <a:t>plus noise</a:t>
          </a:r>
          <a:endParaRPr lang="ru-RU" sz="1400" kern="1200" dirty="0">
            <a:solidFill>
              <a:srgbClr val="0070C0"/>
            </a:solidFill>
          </a:endParaRPr>
        </a:p>
      </dsp:txBody>
      <dsp:txXfrm rot="-5400000">
        <a:off x="720376" y="425819"/>
        <a:ext cx="1626831" cy="961633"/>
      </dsp:txXfrm>
    </dsp:sp>
    <dsp:sp modelId="{FE9762B8-F229-427C-BDBF-B7B0FE1375AF}">
      <dsp:nvSpPr>
        <dsp:cNvPr id="0" name=""/>
        <dsp:cNvSpPr/>
      </dsp:nvSpPr>
      <dsp:spPr>
        <a:xfrm>
          <a:off x="3077974" y="2362920"/>
          <a:ext cx="856712" cy="475951"/>
        </a:xfrm>
        <a:prstGeom prst="rect">
          <a:avLst/>
        </a:prstGeom>
        <a:noFill/>
        <a:ln>
          <a:noFill/>
        </a:ln>
        <a:effectLst/>
      </dsp:spPr>
      <dsp:style>
        <a:lnRef idx="0">
          <a:scrgbClr r="0" g="0" b="0"/>
        </a:lnRef>
        <a:fillRef idx="0">
          <a:scrgbClr r="0" g="0" b="0"/>
        </a:fillRef>
        <a:effectRef idx="0">
          <a:scrgbClr r="0" g="0" b="0"/>
        </a:effectRef>
        <a:fontRef idx="minor"/>
      </dsp:style>
    </dsp:sp>
    <dsp:sp modelId="{546F9655-8A50-4325-BF72-65E0B063BD01}">
      <dsp:nvSpPr>
        <dsp:cNvPr id="0" name=""/>
        <dsp:cNvSpPr/>
      </dsp:nvSpPr>
      <dsp:spPr>
        <a:xfrm rot="5400000">
          <a:off x="6838461" y="2840494"/>
          <a:ext cx="2008022" cy="2173038"/>
        </a:xfrm>
        <a:prstGeom prst="foldedCorner">
          <a:avLst/>
        </a:prstGeom>
        <a:gradFill rotWithShape="0">
          <a:gsLst>
            <a:gs pos="0">
              <a:schemeClr val="accent1">
                <a:alpha val="90000"/>
                <a:hueOff val="0"/>
                <a:satOff val="0"/>
                <a:lumOff val="0"/>
                <a:alphaOff val="-24000"/>
                <a:tint val="50000"/>
                <a:satMod val="300000"/>
              </a:schemeClr>
            </a:gs>
            <a:gs pos="35000">
              <a:schemeClr val="accent1">
                <a:alpha val="90000"/>
                <a:hueOff val="0"/>
                <a:satOff val="0"/>
                <a:lumOff val="0"/>
                <a:alphaOff val="-24000"/>
                <a:tint val="37000"/>
                <a:satMod val="300000"/>
              </a:schemeClr>
            </a:gs>
            <a:gs pos="100000">
              <a:schemeClr val="accent1">
                <a:alpha val="90000"/>
                <a:hueOff val="0"/>
                <a:satOff val="0"/>
                <a:lumOff val="0"/>
                <a:alphaOff val="-24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kern="1200" dirty="0" smtClean="0"/>
            <a:t>Final Hypothesis</a:t>
          </a:r>
        </a:p>
        <a:p>
          <a:pPr lvl="0" algn="ctr" defTabSz="1066800">
            <a:lnSpc>
              <a:spcPct val="90000"/>
            </a:lnSpc>
            <a:spcBef>
              <a:spcPct val="0"/>
            </a:spcBef>
            <a:spcAft>
              <a:spcPct val="35000"/>
            </a:spcAft>
          </a:pPr>
          <a14:m xmlns:a14="http://schemas.microsoft.com/office/drawing/2010/main">
            <m:oMath xmlns:m="http://schemas.openxmlformats.org/officeDocument/2006/math">
              <m:acc>
                <m:accPr>
                  <m:chr m:val="̂"/>
                  <m:ctrlPr>
                    <a:rPr lang="en-US" sz="2400" i="1" kern="1200" smtClean="0">
                      <a:solidFill>
                        <a:srgbClr val="002060"/>
                      </a:solidFill>
                      <a:latin typeface="Cambria Math"/>
                    </a:rPr>
                  </m:ctrlPr>
                </m:accPr>
                <m:e>
                  <m:r>
                    <a:rPr lang="en-US" sz="2400" b="0" i="1" kern="1200" smtClean="0">
                      <a:solidFill>
                        <a:srgbClr val="002060"/>
                      </a:solidFill>
                      <a:latin typeface="Cambria Math"/>
                    </a:rPr>
                    <m:t>h</m:t>
                  </m:r>
                </m:e>
              </m:acc>
            </m:oMath>
          </a14:m>
          <a:r>
            <a:rPr lang="en-US" sz="2400" kern="1200" dirty="0" smtClean="0">
              <a:solidFill>
                <a:srgbClr val="002060"/>
              </a:solidFill>
              <a:latin typeface="Monotype Corsiva" panose="03010101010201010101" pitchFamily="66" charset="0"/>
            </a:rPr>
            <a:t>: X</a:t>
          </a:r>
          <a:r>
            <a:rPr lang="ru-RU" sz="2400" kern="1200" dirty="0" smtClean="0">
              <a:solidFill>
                <a:srgbClr val="002060"/>
              </a:solidFill>
              <a:latin typeface="Monotype Corsiva" panose="03010101010201010101" pitchFamily="66" charset="0"/>
            </a:rPr>
            <a:t>→</a:t>
          </a:r>
          <a:r>
            <a:rPr lang="en-US" sz="2400" kern="1200" dirty="0" smtClean="0">
              <a:solidFill>
                <a:srgbClr val="002060"/>
              </a:solidFill>
              <a:latin typeface="Monotype Corsiva" panose="03010101010201010101" pitchFamily="66" charset="0"/>
            </a:rPr>
            <a:t>Y</a:t>
          </a:r>
          <a:endParaRPr lang="ru-RU" sz="2400" kern="1200" dirty="0">
            <a:solidFill>
              <a:srgbClr val="002060"/>
            </a:solidFill>
            <a:latin typeface="Monotype Corsiva" panose="03010101010201010101" pitchFamily="66" charset="0"/>
          </a:endParaRPr>
        </a:p>
      </dsp:txBody>
      <dsp:txXfrm rot="-5400000">
        <a:off x="7090630" y="2923003"/>
        <a:ext cx="1838361" cy="2008022"/>
      </dsp:txXfrm>
    </dsp:sp>
    <dsp:sp modelId="{6DA56191-E16B-4293-8E49-679A3D4B146C}">
      <dsp:nvSpPr>
        <dsp:cNvPr id="0" name=""/>
        <dsp:cNvSpPr/>
      </dsp:nvSpPr>
      <dsp:spPr>
        <a:xfrm rot="5400000">
          <a:off x="3766558" y="404769"/>
          <a:ext cx="1311745" cy="2377357"/>
        </a:xfrm>
        <a:prstGeom prst="cube">
          <a:avLst/>
        </a:prstGeom>
        <a:gradFill rotWithShape="0">
          <a:gsLst>
            <a:gs pos="0">
              <a:schemeClr val="accent1">
                <a:alpha val="90000"/>
                <a:hueOff val="0"/>
                <a:satOff val="0"/>
                <a:lumOff val="0"/>
                <a:alphaOff val="-32000"/>
                <a:tint val="50000"/>
                <a:satMod val="300000"/>
              </a:schemeClr>
            </a:gs>
            <a:gs pos="35000">
              <a:schemeClr val="accent1">
                <a:alpha val="90000"/>
                <a:hueOff val="0"/>
                <a:satOff val="0"/>
                <a:lumOff val="0"/>
                <a:alphaOff val="-32000"/>
                <a:tint val="37000"/>
                <a:satMod val="300000"/>
              </a:schemeClr>
            </a:gs>
            <a:gs pos="100000">
              <a:schemeClr val="accent1">
                <a:alpha val="90000"/>
                <a:hueOff val="0"/>
                <a:satOff val="0"/>
                <a:lumOff val="0"/>
                <a:alphaOff val="-32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kern="1200" dirty="0" smtClean="0"/>
            <a:t>Training examples</a:t>
          </a:r>
          <a:endParaRPr lang="ru-RU" sz="1600" b="0" kern="1200" dirty="0" smtClean="0"/>
        </a:p>
        <a:p>
          <a:pPr lvl="0" algn="ctr" defTabSz="7112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ru-RU" sz="1800" b="0" i="1" kern="1200" dirty="0" smtClean="0">
                    <a:solidFill>
                      <a:srgbClr val="002060"/>
                    </a:solidFill>
                    <a:latin typeface="Cambria Math"/>
                  </a:rPr>
                  <m:t>(</m:t>
                </m:r>
                <m:r>
                  <a:rPr lang="en-US" sz="1800" b="0" i="1" kern="1200" dirty="0" smtClean="0">
                    <a:solidFill>
                      <a:srgbClr val="002060"/>
                    </a:solidFill>
                    <a:latin typeface="Cambria Math"/>
                  </a:rPr>
                  <m:t>𝑥</m:t>
                </m:r>
                <m:r>
                  <a:rPr lang="en-US" sz="1800" b="0" i="1" kern="1200" baseline="-25000" dirty="0" smtClean="0">
                    <a:solidFill>
                      <a:srgbClr val="002060"/>
                    </a:solidFill>
                    <a:latin typeface="Cambria Math"/>
                  </a:rPr>
                  <m:t>1,</m:t>
                </m:r>
                <m:r>
                  <a:rPr lang="en-US" sz="1800" b="0" i="1" kern="1200" dirty="0" smtClean="0">
                    <a:solidFill>
                      <a:srgbClr val="002060"/>
                    </a:solidFill>
                    <a:latin typeface="Cambria Math"/>
                  </a:rPr>
                  <m:t>𝑦</m:t>
                </m:r>
                <m:r>
                  <a:rPr lang="en-US" sz="1800" b="0" i="1" kern="1200" baseline="-25000" dirty="0" smtClean="0">
                    <a:solidFill>
                      <a:srgbClr val="002060"/>
                    </a:solidFill>
                    <a:latin typeface="Cambria Math"/>
                  </a:rPr>
                  <m:t>1</m:t>
                </m:r>
                <m:r>
                  <a:rPr lang="en-US" sz="1800" b="0" i="1" kern="1200" baseline="0" dirty="0" smtClean="0">
                    <a:solidFill>
                      <a:srgbClr val="002060"/>
                    </a:solidFill>
                    <a:latin typeface="Cambria Math"/>
                  </a:rPr>
                  <m:t>)…(</m:t>
                </m:r>
                <m:r>
                  <a:rPr lang="en-US" sz="1800" b="0" i="1" kern="1200" dirty="0" smtClean="0">
                    <a:solidFill>
                      <a:srgbClr val="002060"/>
                    </a:solidFill>
                    <a:latin typeface="Cambria Math"/>
                  </a:rPr>
                  <m:t>𝑥</m:t>
                </m:r>
                <m:r>
                  <a:rPr lang="en-US" sz="1800" b="0" i="1" kern="1200" baseline="-25000" dirty="0" smtClean="0">
                    <a:solidFill>
                      <a:srgbClr val="002060"/>
                    </a:solidFill>
                    <a:latin typeface="Cambria Math"/>
                  </a:rPr>
                  <m:t>𝑛</m:t>
                </m:r>
                <m:r>
                  <a:rPr lang="en-US" sz="1800" b="0" i="1" kern="1200" baseline="-25000" dirty="0" smtClean="0">
                    <a:solidFill>
                      <a:srgbClr val="002060"/>
                    </a:solidFill>
                    <a:latin typeface="Cambria Math"/>
                  </a:rPr>
                  <m:t>,</m:t>
                </m:r>
                <m:r>
                  <a:rPr lang="en-US" sz="1800" b="0" i="1" kern="1200" dirty="0" smtClean="0">
                    <a:solidFill>
                      <a:srgbClr val="002060"/>
                    </a:solidFill>
                    <a:latin typeface="Cambria Math"/>
                  </a:rPr>
                  <m:t>𝑦</m:t>
                </m:r>
                <m:r>
                  <a:rPr lang="en-US" sz="1800" b="0" i="1" kern="1200" baseline="-25000" dirty="0" smtClean="0">
                    <a:solidFill>
                      <a:srgbClr val="002060"/>
                    </a:solidFill>
                    <a:latin typeface="Cambria Math"/>
                  </a:rPr>
                  <m:t>𝑛</m:t>
                </m:r>
                <m:r>
                  <a:rPr lang="ru-RU" sz="1800" b="0" i="1" kern="1200" dirty="0" smtClean="0">
                    <a:solidFill>
                      <a:srgbClr val="002060"/>
                    </a:solidFill>
                    <a:latin typeface="Cambria Math"/>
                  </a:rPr>
                  <m:t>)</m:t>
                </m:r>
              </m:oMath>
            </m:oMathPara>
          </a14:m>
          <a:endParaRPr lang="ru-RU" sz="1800" b="0" kern="1200" dirty="0">
            <a:solidFill>
              <a:srgbClr val="002060"/>
            </a:solidFill>
          </a:endParaRPr>
        </a:p>
      </dsp:txBody>
      <dsp:txXfrm rot="-5400000">
        <a:off x="3233752" y="937575"/>
        <a:ext cx="2049421" cy="983809"/>
      </dsp:txXfrm>
    </dsp:sp>
    <dsp:sp modelId="{F21C2D14-1B12-4A96-B69F-6AB390D68695}">
      <dsp:nvSpPr>
        <dsp:cNvPr id="0" name=""/>
        <dsp:cNvSpPr/>
      </dsp:nvSpPr>
      <dsp:spPr>
        <a:xfrm>
          <a:off x="5307735" y="4237329"/>
          <a:ext cx="885269" cy="475951"/>
        </a:xfrm>
        <a:prstGeom prst="rect">
          <a:avLst/>
        </a:prstGeom>
        <a:noFill/>
        <a:ln>
          <a:noFill/>
        </a:ln>
        <a:effectLst/>
      </dsp:spPr>
      <dsp:style>
        <a:lnRef idx="0">
          <a:scrgbClr r="0" g="0" b="0"/>
        </a:lnRef>
        <a:fillRef idx="0">
          <a:scrgbClr r="0" g="0" b="0"/>
        </a:fillRef>
        <a:effectRef idx="0">
          <a:scrgbClr r="0" g="0" b="0"/>
        </a:effectRef>
        <a:fontRef idx="minor"/>
      </dsp:style>
    </dsp:sp>
    <dsp:sp modelId="{0C4F5D62-D7B6-4B31-BE41-DA9E93F1934A}">
      <dsp:nvSpPr>
        <dsp:cNvPr id="0" name=""/>
        <dsp:cNvSpPr/>
      </dsp:nvSpPr>
      <dsp:spPr>
        <a:xfrm rot="5400000">
          <a:off x="876344" y="2659214"/>
          <a:ext cx="1443354" cy="2812553"/>
        </a:xfrm>
        <a:prstGeom prst="cloud">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smtClean="0"/>
            <a:t>Hypothesis Set</a:t>
          </a:r>
        </a:p>
        <a:p>
          <a:pPr lvl="0" algn="ctr" defTabSz="933450">
            <a:lnSpc>
              <a:spcPct val="90000"/>
            </a:lnSpc>
            <a:spcBef>
              <a:spcPct val="0"/>
            </a:spcBef>
            <a:spcAft>
              <a:spcPct val="35000"/>
            </a:spcAft>
          </a:pPr>
          <a:r>
            <a:rPr lang="en-US" sz="2100" kern="1200" dirty="0" smtClean="0">
              <a:solidFill>
                <a:srgbClr val="002060"/>
              </a:solidFill>
              <a:latin typeface="Monotype Corsiva" panose="03010101010201010101" pitchFamily="66" charset="0"/>
              <a:ea typeface="Cambria Math" panose="02040503050406030204" pitchFamily="18" charset="0"/>
            </a:rPr>
            <a:t>H (</a:t>
          </a:r>
          <a14:m xmlns:a14="http://schemas.microsoft.com/office/drawing/2010/main">
            <m:oMath xmlns:m="http://schemas.openxmlformats.org/officeDocument/2006/math">
              <m:sSub>
                <m:sSubPr>
                  <m:ctrlPr>
                    <a:rPr lang="en-US" sz="2100" b="0" i="1" kern="1200" dirty="0" smtClean="0">
                      <a:solidFill>
                        <a:srgbClr val="002060"/>
                      </a:solidFill>
                      <a:latin typeface="Cambria Math"/>
                    </a:rPr>
                  </m:ctrlPr>
                </m:sSubPr>
                <m:e>
                  <m:r>
                    <a:rPr lang="en-US" sz="2100" b="0" i="1" kern="1200" dirty="0" smtClean="0">
                      <a:solidFill>
                        <a:srgbClr val="002060"/>
                      </a:solidFill>
                      <a:latin typeface="Cambria Math"/>
                    </a:rPr>
                    <m:t>h</m:t>
                  </m:r>
                </m:e>
                <m:sub>
                  <m:r>
                    <a:rPr lang="en-US" sz="2100" b="0" i="1" kern="1200" dirty="0" smtClean="0">
                      <a:solidFill>
                        <a:srgbClr val="002060"/>
                      </a:solidFill>
                      <a:latin typeface="Cambria Math"/>
                    </a:rPr>
                    <m:t>1</m:t>
                  </m:r>
                </m:sub>
              </m:sSub>
              <m:r>
                <a:rPr lang="en-US" sz="2100" b="0" i="1" kern="1200" dirty="0" smtClean="0">
                  <a:solidFill>
                    <a:srgbClr val="002060"/>
                  </a:solidFill>
                  <a:latin typeface="Cambria Math"/>
                </a:rPr>
                <m:t>…</m:t>
              </m:r>
              <m:sSub>
                <m:sSubPr>
                  <m:ctrlPr>
                    <a:rPr lang="en-US" sz="2100" b="0" i="1" kern="1200" dirty="0" smtClean="0">
                      <a:solidFill>
                        <a:srgbClr val="002060"/>
                      </a:solidFill>
                      <a:latin typeface="Cambria Math"/>
                    </a:rPr>
                  </m:ctrlPr>
                </m:sSubPr>
                <m:e>
                  <m:r>
                    <a:rPr lang="en-US" sz="2100" b="0" i="1" kern="1200" dirty="0" smtClean="0">
                      <a:solidFill>
                        <a:srgbClr val="002060"/>
                      </a:solidFill>
                      <a:latin typeface="Cambria Math"/>
                    </a:rPr>
                    <m:t>h</m:t>
                  </m:r>
                </m:e>
                <m:sub>
                  <m:r>
                    <a:rPr lang="en-US" sz="2100" b="0" i="1" kern="1200" dirty="0" smtClean="0">
                      <a:solidFill>
                        <a:srgbClr val="002060"/>
                      </a:solidFill>
                      <a:latin typeface="Cambria Math"/>
                    </a:rPr>
                    <m:t>𝑘</m:t>
                  </m:r>
                </m:sub>
              </m:sSub>
            </m:oMath>
          </a14:m>
          <a:r>
            <a:rPr lang="en-US" sz="2100" kern="1200" dirty="0" smtClean="0">
              <a:solidFill>
                <a:srgbClr val="002060"/>
              </a:solidFill>
              <a:latin typeface="Monotype Corsiva" panose="03010101010201010101" pitchFamily="66" charset="0"/>
              <a:ea typeface="Cambria Math" panose="02040503050406030204" pitchFamily="18" charset="0"/>
            </a:rPr>
            <a:t>)</a:t>
          </a:r>
          <a:endParaRPr lang="ru-RU" sz="2100" kern="1200" dirty="0">
            <a:solidFill>
              <a:srgbClr val="002060"/>
            </a:solidFill>
            <a:latin typeface="Monotype Corsiva" panose="03010101010201010101" pitchFamily="66" charset="0"/>
            <a:ea typeface="Cambria Math" panose="02040503050406030204" pitchFamily="18" charset="0"/>
          </a:endParaRPr>
        </a:p>
      </dsp:txBody>
      <dsp:txXfrm rot="-5400000">
        <a:off x="746834" y="3542743"/>
        <a:ext cx="1832716" cy="9428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F0AAC-AEE4-43C8-BB71-22B9F8AB8CAD}">
      <dsp:nvSpPr>
        <dsp:cNvPr id="0" name=""/>
        <dsp:cNvSpPr/>
      </dsp:nvSpPr>
      <dsp:spPr>
        <a:xfrm>
          <a:off x="0" y="0"/>
          <a:ext cx="7994848" cy="1635075"/>
        </a:xfrm>
        <a:prstGeom prst="roundRect">
          <a:avLst/>
        </a:prstGeom>
        <a:solidFill>
          <a:schemeClr val="accent6"/>
        </a:solidFill>
        <a:ln w="25400" cap="flat" cmpd="sng" algn="ctr">
          <a:solidFill>
            <a:srgbClr val="41646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The assumption of training and testing on the same distribution is the most important in a set of assumptions under which numerous results on learning theory were proved.</a:t>
          </a:r>
          <a:endParaRPr lang="ru-RU" sz="2400" kern="1200" dirty="0"/>
        </a:p>
      </dsp:txBody>
      <dsp:txXfrm>
        <a:off x="79818" y="79818"/>
        <a:ext cx="7835212" cy="1475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FD83C-963B-486B-BF82-7EDEBE20A218}">
      <dsp:nvSpPr>
        <dsp:cNvPr id="0" name=""/>
        <dsp:cNvSpPr/>
      </dsp:nvSpPr>
      <dsp:spPr>
        <a:xfrm>
          <a:off x="0" y="15951"/>
          <a:ext cx="8208912" cy="992160"/>
        </a:xfrm>
        <a:prstGeom prst="roundRect">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it would… if the distributions were the same</a:t>
          </a:r>
          <a:endParaRPr lang="ru-RU" sz="2100" kern="1200" dirty="0"/>
        </a:p>
      </dsp:txBody>
      <dsp:txXfrm>
        <a:off x="48433" y="64384"/>
        <a:ext cx="8112046" cy="8952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62C4E-681D-47FE-987B-27D76773918C}">
      <dsp:nvSpPr>
        <dsp:cNvPr id="0" name=""/>
        <dsp:cNvSpPr/>
      </dsp:nvSpPr>
      <dsp:spPr>
        <a:xfrm>
          <a:off x="45053" y="174704"/>
          <a:ext cx="7949805" cy="1337467"/>
        </a:xfrm>
        <a:prstGeom prst="roundRect">
          <a:avLst/>
        </a:prstGeom>
        <a:solidFill>
          <a:schemeClr val="accent1">
            <a:shade val="8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solidFill>
                <a:schemeClr val="accent4"/>
              </a:solidFill>
            </a:rPr>
            <a:t>To draw conclusions from different distribution that did not participate in inference is generally useless - as long as we hold on Machine Learning paradigm.</a:t>
          </a:r>
          <a:endParaRPr lang="ru-RU" sz="2400" b="0" kern="1200" dirty="0">
            <a:solidFill>
              <a:schemeClr val="accent4"/>
            </a:solidFill>
          </a:endParaRPr>
        </a:p>
      </dsp:txBody>
      <dsp:txXfrm>
        <a:off x="110343" y="239994"/>
        <a:ext cx="7819225" cy="12068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7B977-2D30-4A01-BE55-483C8FD6258D}">
      <dsp:nvSpPr>
        <dsp:cNvPr id="0" name=""/>
        <dsp:cNvSpPr/>
      </dsp:nvSpPr>
      <dsp:spPr>
        <a:xfrm>
          <a:off x="195750" y="465"/>
          <a:ext cx="355057" cy="355057"/>
        </a:xfrm>
        <a:prstGeom prst="ellipse">
          <a:avLst/>
        </a:prstGeom>
        <a:gradFill rotWithShape="0">
          <a:gsLst>
            <a:gs pos="0">
              <a:srgbClr val="03D4A8"/>
            </a:gs>
            <a:gs pos="25000">
              <a:srgbClr val="21D6E0"/>
            </a:gs>
            <a:gs pos="75000">
              <a:srgbClr val="0087E6"/>
            </a:gs>
            <a:gs pos="100000">
              <a:srgbClr val="005CBF"/>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AUC</a:t>
          </a:r>
          <a:endParaRPr lang="ru-RU" sz="800" kern="1200" dirty="0"/>
        </a:p>
      </dsp:txBody>
      <dsp:txXfrm>
        <a:off x="247747" y="52462"/>
        <a:ext cx="251063" cy="251063"/>
      </dsp:txXfrm>
    </dsp:sp>
    <dsp:sp modelId="{F626DBA8-F281-4927-A137-D919F62FCC96}">
      <dsp:nvSpPr>
        <dsp:cNvPr id="0" name=""/>
        <dsp:cNvSpPr/>
      </dsp:nvSpPr>
      <dsp:spPr>
        <a:xfrm>
          <a:off x="270312" y="384352"/>
          <a:ext cx="205933" cy="205933"/>
        </a:xfrm>
        <a:prstGeom prst="mathPlus">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dsp:txBody>
      <dsp:txXfrm>
        <a:off x="297608" y="463101"/>
        <a:ext cx="151341" cy="48435"/>
      </dsp:txXfrm>
    </dsp:sp>
    <dsp:sp modelId="{D5FE5AF7-11E4-481A-BDB6-441DEDFA4988}">
      <dsp:nvSpPr>
        <dsp:cNvPr id="0" name=""/>
        <dsp:cNvSpPr/>
      </dsp:nvSpPr>
      <dsp:spPr>
        <a:xfrm>
          <a:off x="195750" y="619116"/>
          <a:ext cx="355057" cy="355057"/>
        </a:xfrm>
        <a:prstGeom prst="ellipse">
          <a:avLst/>
        </a:prstGeom>
        <a:gradFill rotWithShape="0">
          <a:gsLst>
            <a:gs pos="0">
              <a:srgbClr val="FFF200"/>
            </a:gs>
            <a:gs pos="45000">
              <a:srgbClr val="FF7A00"/>
            </a:gs>
            <a:gs pos="70000">
              <a:srgbClr val="FF0300"/>
            </a:gs>
            <a:gs pos="100000">
              <a:srgbClr val="4D0808"/>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KS</a:t>
          </a:r>
          <a:endParaRPr lang="ru-RU" sz="1200" kern="1200" dirty="0"/>
        </a:p>
      </dsp:txBody>
      <dsp:txXfrm>
        <a:off x="247747" y="671113"/>
        <a:ext cx="251063" cy="251063"/>
      </dsp:txXfrm>
    </dsp:sp>
    <dsp:sp modelId="{914B4B50-AA02-48F1-BF43-97148CCADA3E}">
      <dsp:nvSpPr>
        <dsp:cNvPr id="0" name=""/>
        <dsp:cNvSpPr/>
      </dsp:nvSpPr>
      <dsp:spPr>
        <a:xfrm>
          <a:off x="487956" y="365706"/>
          <a:ext cx="250924" cy="243228"/>
        </a:xfrm>
        <a:prstGeom prst="rightArrow">
          <a:avLst>
            <a:gd name="adj1" fmla="val 60000"/>
            <a:gd name="adj2" fmla="val 50000"/>
          </a:avLst>
        </a:prstGeom>
        <a:gradFill rotWithShape="0">
          <a:gsLst>
            <a:gs pos="0">
              <a:schemeClr val="accent5">
                <a:hueOff val="7200000"/>
                <a:satOff val="-29122"/>
                <a:lumOff val="-32549"/>
                <a:alphaOff val="0"/>
                <a:tint val="50000"/>
                <a:satMod val="300000"/>
              </a:schemeClr>
            </a:gs>
            <a:gs pos="35000">
              <a:schemeClr val="accent5">
                <a:hueOff val="7200000"/>
                <a:satOff val="-29122"/>
                <a:lumOff val="-32549"/>
                <a:alphaOff val="0"/>
                <a:tint val="37000"/>
                <a:satMod val="300000"/>
              </a:schemeClr>
            </a:gs>
            <a:gs pos="100000">
              <a:schemeClr val="accent5">
                <a:hueOff val="7200000"/>
                <a:satOff val="-29122"/>
                <a:lumOff val="-32549"/>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ru-RU" sz="1000" kern="1200" dirty="0"/>
        </a:p>
      </dsp:txBody>
      <dsp:txXfrm>
        <a:off x="487956" y="414352"/>
        <a:ext cx="177956" cy="145936"/>
      </dsp:txXfrm>
    </dsp:sp>
    <dsp:sp modelId="{B5CE43E4-F418-4D9A-8BB4-9771A6CB82CA}">
      <dsp:nvSpPr>
        <dsp:cNvPr id="0" name=""/>
        <dsp:cNvSpPr/>
      </dsp:nvSpPr>
      <dsp:spPr>
        <a:xfrm>
          <a:off x="763841" y="132262"/>
          <a:ext cx="710114" cy="710114"/>
        </a:xfrm>
        <a:prstGeom prst="ellipse">
          <a:avLst/>
        </a:prstGeom>
        <a:gradFill rotWithShape="0">
          <a:gsLst>
            <a:gs pos="0">
              <a:srgbClr val="FFEFD1"/>
            </a:gs>
            <a:gs pos="64999">
              <a:srgbClr val="F0EBD5"/>
            </a:gs>
            <a:gs pos="100000">
              <a:srgbClr val="D1C39F"/>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Loss</a:t>
          </a:r>
          <a:endParaRPr lang="ru-RU" sz="1700" kern="1200" dirty="0"/>
        </a:p>
      </dsp:txBody>
      <dsp:txXfrm>
        <a:off x="867835" y="236256"/>
        <a:ext cx="502126" cy="5021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t" anchorCtr="0" compatLnSpc="1">
            <a:prstTxWarp prst="textNoShape">
              <a:avLst/>
            </a:prstTxWarp>
          </a:bodyPr>
          <a:lstStyle>
            <a:lvl1pPr defTabSz="930275" eaLnBrk="1" hangingPunct="1">
              <a:defRPr sz="1200"/>
            </a:lvl1pPr>
          </a:lstStyle>
          <a:p>
            <a:endParaRPr lang="ru-RU" altLang="ru-RU" dirty="0"/>
          </a:p>
        </p:txBody>
      </p:sp>
      <p:sp>
        <p:nvSpPr>
          <p:cNvPr id="45059" name="Rectangle 3"/>
          <p:cNvSpPr>
            <a:spLocks noGrp="1" noChangeArrowheads="1"/>
          </p:cNvSpPr>
          <p:nvPr>
            <p:ph type="dt"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t" anchorCtr="0" compatLnSpc="1">
            <a:prstTxWarp prst="textNoShape">
              <a:avLst/>
            </a:prstTxWarp>
          </a:bodyPr>
          <a:lstStyle>
            <a:lvl1pPr algn="r" defTabSz="930275" eaLnBrk="1" hangingPunct="1">
              <a:defRPr sz="1200"/>
            </a:lvl1pPr>
          </a:lstStyle>
          <a:p>
            <a:endParaRPr lang="ru-RU" altLang="ru-RU" dirty="0"/>
          </a:p>
        </p:txBody>
      </p:sp>
      <p:sp>
        <p:nvSpPr>
          <p:cNvPr id="45060"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5061" name="Rectangle 5"/>
          <p:cNvSpPr>
            <a:spLocks noGrp="1" noChangeArrowheads="1"/>
          </p:cNvSpPr>
          <p:nvPr>
            <p:ph type="body" sz="quarter" idx="3"/>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5062" name="Rectangle 6"/>
          <p:cNvSpPr>
            <a:spLocks noGrp="1" noChangeArrowheads="1"/>
          </p:cNvSpPr>
          <p:nvPr>
            <p:ph type="ftr" sz="quarter" idx="4"/>
          </p:nvPr>
        </p:nvSpPr>
        <p:spPr bwMode="auto">
          <a:xfrm>
            <a:off x="0" y="88185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b" anchorCtr="0" compatLnSpc="1">
            <a:prstTxWarp prst="textNoShape">
              <a:avLst/>
            </a:prstTxWarp>
          </a:bodyPr>
          <a:lstStyle>
            <a:lvl1pPr defTabSz="930275" eaLnBrk="1" hangingPunct="1">
              <a:defRPr sz="1200"/>
            </a:lvl1pPr>
          </a:lstStyle>
          <a:p>
            <a:endParaRPr lang="ru-RU" altLang="ru-RU" dirty="0"/>
          </a:p>
        </p:txBody>
      </p:sp>
      <p:sp>
        <p:nvSpPr>
          <p:cNvPr id="45063" name="Rectangle 7"/>
          <p:cNvSpPr>
            <a:spLocks noGrp="1" noChangeArrowheads="1"/>
          </p:cNvSpPr>
          <p:nvPr>
            <p:ph type="sldNum" sz="quarter" idx="5"/>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6" rIns="93029" bIns="46516" numCol="1" anchor="b" anchorCtr="0" compatLnSpc="1">
            <a:prstTxWarp prst="textNoShape">
              <a:avLst/>
            </a:prstTxWarp>
          </a:bodyPr>
          <a:lstStyle>
            <a:lvl1pPr algn="r" defTabSz="930275" eaLnBrk="1" hangingPunct="1">
              <a:defRPr sz="1200"/>
            </a:lvl1pPr>
          </a:lstStyle>
          <a:p>
            <a:fld id="{0E411C8A-0446-4C67-8342-9D6A690D37BB}" type="slidenum">
              <a:rPr lang="ru-RU" altLang="ru-RU"/>
              <a:pPr/>
              <a:t>‹#›</a:t>
            </a:fld>
            <a:endParaRPr lang="ru-RU" altLang="ru-RU" dirty="0"/>
          </a:p>
        </p:txBody>
      </p:sp>
    </p:spTree>
    <p:extLst>
      <p:ext uri="{BB962C8B-B14F-4D97-AF65-F5344CB8AC3E}">
        <p14:creationId xmlns:p14="http://schemas.microsoft.com/office/powerpoint/2010/main" val="289060921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5AA5E8-23EA-4291-BC03-FDF565D8BEA9}" type="slidenum">
              <a:rPr lang="ru-RU" altLang="ru-RU"/>
              <a:pPr/>
              <a:t>2</a:t>
            </a:fld>
            <a:endParaRPr lang="ru-RU" altLang="ru-RU" dirty="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pPr lvl="1">
              <a:buFontTx/>
              <a:buChar char="•"/>
            </a:pPr>
            <a:endParaRPr lang="ru-RU" altLang="ru-R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20</a:t>
            </a:fld>
            <a:endParaRPr lang="ru-RU" altLang="ru-RU" dirty="0"/>
          </a:p>
        </p:txBody>
      </p:sp>
    </p:spTree>
    <p:extLst>
      <p:ext uri="{BB962C8B-B14F-4D97-AF65-F5344CB8AC3E}">
        <p14:creationId xmlns:p14="http://schemas.microsoft.com/office/powerpoint/2010/main" val="328409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21</a:t>
            </a:fld>
            <a:endParaRPr lang="ru-RU" altLang="ru-RU" dirty="0"/>
          </a:p>
        </p:txBody>
      </p:sp>
    </p:spTree>
    <p:extLst>
      <p:ext uri="{BB962C8B-B14F-4D97-AF65-F5344CB8AC3E}">
        <p14:creationId xmlns:p14="http://schemas.microsoft.com/office/powerpoint/2010/main" val="64340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27</a:t>
            </a:fld>
            <a:endParaRPr lang="ru-RU" altLang="ru-RU" dirty="0"/>
          </a:p>
        </p:txBody>
      </p:sp>
    </p:spTree>
    <p:extLst>
      <p:ext uri="{BB962C8B-B14F-4D97-AF65-F5344CB8AC3E}">
        <p14:creationId xmlns:p14="http://schemas.microsoft.com/office/powerpoint/2010/main" val="160919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28</a:t>
            </a:fld>
            <a:endParaRPr lang="ru-RU" altLang="ru-RU" dirty="0"/>
          </a:p>
        </p:txBody>
      </p:sp>
    </p:spTree>
    <p:extLst>
      <p:ext uri="{BB962C8B-B14F-4D97-AF65-F5344CB8AC3E}">
        <p14:creationId xmlns:p14="http://schemas.microsoft.com/office/powerpoint/2010/main" val="160919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second statement is questionable. Keep this slide off for now.</a:t>
            </a:r>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29</a:t>
            </a:fld>
            <a:endParaRPr lang="ru-RU" altLang="ru-RU" dirty="0"/>
          </a:p>
        </p:txBody>
      </p:sp>
    </p:spTree>
    <p:extLst>
      <p:ext uri="{BB962C8B-B14F-4D97-AF65-F5344CB8AC3E}">
        <p14:creationId xmlns:p14="http://schemas.microsoft.com/office/powerpoint/2010/main" val="61938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411C8A-0446-4C67-8342-9D6A690D37BB}" type="slidenum">
              <a:rPr lang="ru-RU" altLang="ru-RU" smtClean="0"/>
              <a:pPr/>
              <a:t>50</a:t>
            </a:fld>
            <a:endParaRPr lang="ru-RU" altLang="ru-RU" dirty="0"/>
          </a:p>
        </p:txBody>
      </p:sp>
    </p:spTree>
    <p:extLst>
      <p:ext uri="{BB962C8B-B14F-4D97-AF65-F5344CB8AC3E}">
        <p14:creationId xmlns:p14="http://schemas.microsoft.com/office/powerpoint/2010/main" val="2007422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66562" name="Line 2"/>
          <p:cNvSpPr>
            <a:spLocks noChangeShapeType="1"/>
          </p:cNvSpPr>
          <p:nvPr/>
        </p:nvSpPr>
        <p:spPr bwMode="auto">
          <a:xfrm>
            <a:off x="7315200" y="1066800"/>
            <a:ext cx="0" cy="1752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sp>
        <p:nvSpPr>
          <p:cNvPr id="66563" name="Rectangle 3"/>
          <p:cNvSpPr>
            <a:spLocks noGrp="1" noChangeArrowheads="1"/>
          </p:cNvSpPr>
          <p:nvPr>
            <p:ph type="ctrTitle"/>
          </p:nvPr>
        </p:nvSpPr>
        <p:spPr>
          <a:xfrm>
            <a:off x="762000" y="457200"/>
            <a:ext cx="6389688" cy="2133600"/>
          </a:xfrm>
        </p:spPr>
        <p:txBody>
          <a:bodyPr/>
          <a:lstStyle>
            <a:lvl1pPr>
              <a:defRPr/>
            </a:lvl1pPr>
          </a:lstStyle>
          <a:p>
            <a:pPr lvl="0"/>
            <a:r>
              <a:rPr lang="ru-RU" altLang="ru-RU" noProof="0" smtClean="0"/>
              <a:t>Образец заголовка</a:t>
            </a:r>
          </a:p>
        </p:txBody>
      </p:sp>
      <p:sp>
        <p:nvSpPr>
          <p:cNvPr id="6656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a:lvl1pPr>
          </a:lstStyle>
          <a:p>
            <a:pPr lvl="0"/>
            <a:r>
              <a:rPr lang="ru-RU" altLang="ru-RU" noProof="0" smtClean="0"/>
              <a:t>Образец подзаголовка</a:t>
            </a:r>
          </a:p>
        </p:txBody>
      </p:sp>
      <p:sp>
        <p:nvSpPr>
          <p:cNvPr id="66565" name="Rectangle 5"/>
          <p:cNvSpPr>
            <a:spLocks noGrp="1" noChangeArrowheads="1"/>
          </p:cNvSpPr>
          <p:nvPr>
            <p:ph type="dt" sz="half" idx="2"/>
          </p:nvPr>
        </p:nvSpPr>
        <p:spPr>
          <a:xfrm>
            <a:off x="457200" y="6248400"/>
            <a:ext cx="2133600" cy="457200"/>
          </a:xfrm>
          <a:prstGeom prst="rect">
            <a:avLst/>
          </a:prstGeom>
        </p:spPr>
        <p:txBody>
          <a:bodyPr/>
          <a:lstStyle>
            <a:lvl1pPr>
              <a:defRPr/>
            </a:lvl1pPr>
          </a:lstStyle>
          <a:p>
            <a:endParaRPr lang="ru-RU" altLang="ru-RU" dirty="0"/>
          </a:p>
        </p:txBody>
      </p:sp>
      <p:sp>
        <p:nvSpPr>
          <p:cNvPr id="66566" name="Rectangle 6"/>
          <p:cNvSpPr>
            <a:spLocks noGrp="1" noChangeArrowheads="1"/>
          </p:cNvSpPr>
          <p:nvPr>
            <p:ph type="ftr" sz="quarter" idx="3"/>
          </p:nvPr>
        </p:nvSpPr>
        <p:spPr/>
        <p:txBody>
          <a:bodyPr/>
          <a:lstStyle>
            <a:lvl1pPr>
              <a:defRPr sz="1400"/>
            </a:lvl1pPr>
          </a:lstStyle>
          <a:p>
            <a:endParaRPr lang="ru-RU" altLang="ru-RU" dirty="0"/>
          </a:p>
        </p:txBody>
      </p:sp>
      <p:sp>
        <p:nvSpPr>
          <p:cNvPr id="66567" name="Rectangle 7"/>
          <p:cNvSpPr>
            <a:spLocks noGrp="1" noChangeArrowheads="1"/>
          </p:cNvSpPr>
          <p:nvPr>
            <p:ph type="sldNum" sz="quarter" idx="4"/>
          </p:nvPr>
        </p:nvSpPr>
        <p:spPr/>
        <p:txBody>
          <a:bodyPr/>
          <a:lstStyle>
            <a:lvl1pPr>
              <a:defRPr/>
            </a:lvl1pPr>
          </a:lstStyle>
          <a:p>
            <a:fld id="{74BE9328-B2D6-4561-83C3-EFFB646989DB}" type="slidenum">
              <a:rPr lang="ru-RU" altLang="ru-RU" smtClean="0"/>
              <a:pPr/>
              <a:t>‹#›</a:t>
            </a:fld>
            <a:endParaRPr lang="ru-RU" altLang="ru-RU" dirty="0"/>
          </a:p>
        </p:txBody>
      </p:sp>
      <p:sp>
        <p:nvSpPr>
          <p:cNvPr id="66568" name="Line 8"/>
          <p:cNvSpPr>
            <a:spLocks noChangeShapeType="1"/>
          </p:cNvSpPr>
          <p:nvPr/>
        </p:nvSpPr>
        <p:spPr bwMode="auto">
          <a:xfrm>
            <a:off x="838200" y="2819400"/>
            <a:ext cx="6477000" cy="0"/>
          </a:xfrm>
          <a:prstGeom prst="line">
            <a:avLst/>
          </a:prstGeom>
          <a:noFill/>
          <a:ln w="63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grpSp>
        <p:nvGrpSpPr>
          <p:cNvPr id="66569" name="Group 9" descr="decorative graphic made up of dots"/>
          <p:cNvGrpSpPr>
            <a:grpSpLocks/>
          </p:cNvGrpSpPr>
          <p:nvPr/>
        </p:nvGrpSpPr>
        <p:grpSpPr bwMode="auto">
          <a:xfrm>
            <a:off x="7467600" y="1219200"/>
            <a:ext cx="792163" cy="1295400"/>
            <a:chOff x="5136" y="960"/>
            <a:chExt cx="528" cy="864"/>
          </a:xfrm>
        </p:grpSpPr>
        <p:sp>
          <p:nvSpPr>
            <p:cNvPr id="66570" name="Oval 10"/>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1" name="Oval 11"/>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2" name="Oval 12"/>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3" name="Oval 13"/>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4" name="Oval 14"/>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5" name="Oval 15"/>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6" name="Oval 16"/>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7" name="Oval 17"/>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8" name="Oval 18"/>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79" name="Oval 19"/>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0" name="Oval 20"/>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1" name="Oval 21"/>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2" name="Oval 22"/>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3" name="Oval 23"/>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4" name="Oval 24"/>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5" name="Oval 25"/>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6" name="Oval 26"/>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7" name="Oval 27"/>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8" name="Oval 28"/>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89" name="Oval 29"/>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0" name="Oval 30"/>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1" name="Oval 31"/>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2" name="Oval 32"/>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3" name="Oval 33"/>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4" name="Oval 34"/>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5" name="Oval 35"/>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6" name="Oval 36"/>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7" name="Oval 37"/>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8" name="Oval 38"/>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599" name="Oval 39"/>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0" name="Oval 40"/>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grpSp>
      <p:grpSp>
        <p:nvGrpSpPr>
          <p:cNvPr id="66601" name="Group 41" descr="decorative graphic made up of dots"/>
          <p:cNvGrpSpPr>
            <a:grpSpLocks/>
          </p:cNvGrpSpPr>
          <p:nvPr/>
        </p:nvGrpSpPr>
        <p:grpSpPr bwMode="auto">
          <a:xfrm>
            <a:off x="7467600" y="1219200"/>
            <a:ext cx="792163" cy="1295400"/>
            <a:chOff x="5136" y="960"/>
            <a:chExt cx="528" cy="864"/>
          </a:xfrm>
        </p:grpSpPr>
        <p:sp>
          <p:nvSpPr>
            <p:cNvPr id="66602" name="Oval 42"/>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3" name="Oval 43"/>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4" name="Oval 44"/>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5" name="Oval 45"/>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6" name="Oval 46"/>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7" name="Oval 47"/>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8" name="Oval 48"/>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09" name="Oval 49"/>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0" name="Oval 50"/>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1" name="Oval 51"/>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2" name="Oval 52"/>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3" name="Oval 53"/>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4" name="Oval 54"/>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5" name="Oval 55"/>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6" name="Oval 56"/>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7" name="Oval 57"/>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8" name="Oval 58"/>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19" name="Oval 59"/>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0" name="Oval 60"/>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1" name="Oval 61"/>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2" name="Oval 62"/>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3" name="Oval 63"/>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4" name="Oval 64"/>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5" name="Oval 65"/>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6" name="Oval 66"/>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7" name="Oval 67"/>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8" name="Oval 68"/>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29" name="Oval 69"/>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30" name="Oval 70"/>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31" name="Oval 71"/>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6632" name="Oval 72"/>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30975234-B397-445B-AF9F-4879C61F47C6}" type="slidenum">
              <a:rPr lang="ru-RU" altLang="ru-RU" smtClean="0"/>
              <a:pPr/>
              <a:t>‹#›</a:t>
            </a:fld>
            <a:endParaRPr lang="ru-RU" altLang="ru-RU" dirty="0"/>
          </a:p>
        </p:txBody>
      </p:sp>
    </p:spTree>
    <p:extLst>
      <p:ext uri="{BB962C8B-B14F-4D97-AF65-F5344CB8AC3E}">
        <p14:creationId xmlns:p14="http://schemas.microsoft.com/office/powerpoint/2010/main" val="733301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2238"/>
            <a:ext cx="2057400" cy="6008687"/>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22238"/>
            <a:ext cx="6019800" cy="600868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8FE32DD1-85CB-436B-9787-2DF3AFA5ABB4}" type="slidenum">
              <a:rPr lang="ru-RU" altLang="ru-RU" smtClean="0"/>
              <a:pPr/>
              <a:t>‹#›</a:t>
            </a:fld>
            <a:endParaRPr lang="ru-RU" altLang="ru-RU" dirty="0"/>
          </a:p>
        </p:txBody>
      </p:sp>
    </p:spTree>
    <p:extLst>
      <p:ext uri="{BB962C8B-B14F-4D97-AF65-F5344CB8AC3E}">
        <p14:creationId xmlns:p14="http://schemas.microsoft.com/office/powerpoint/2010/main" val="2667754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22238"/>
            <a:ext cx="7543800" cy="12954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719263"/>
            <a:ext cx="4038600" cy="441166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719263"/>
            <a:ext cx="4038600" cy="441166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pPr algn="r" eaLnBrk="1" latinLnBrk="0" hangingPunct="1"/>
            <a:fld id="{9D21D778-B565-4D7E-94D7-64010A445B68}" type="datetimeFigureOut">
              <a:rPr lang="en-US" smtClean="0"/>
              <a:pPr algn="r" eaLnBrk="1" latinLnBrk="0" hangingPunct="1"/>
              <a:t>2/16/2016</a:t>
            </a:fld>
            <a:endParaRPr lang="en-US" sz="1400" dirty="0">
              <a:solidFill>
                <a:srgbClr val="FFFFFF"/>
              </a:solidFill>
            </a:endParaRPr>
          </a:p>
        </p:txBody>
      </p:sp>
      <p:sp>
        <p:nvSpPr>
          <p:cNvPr id="6" name="Нижний колонтитул 5"/>
          <p:cNvSpPr>
            <a:spLocks noGrp="1"/>
          </p:cNvSpPr>
          <p:nvPr>
            <p:ph type="ftr" sz="quarter" idx="11"/>
          </p:nvPr>
        </p:nvSpPr>
        <p:spPr>
          <a:xfrm>
            <a:off x="3124200" y="6248400"/>
            <a:ext cx="2895600" cy="457200"/>
          </a:xfrm>
        </p:spPr>
        <p:txBody>
          <a:bodyPr/>
          <a:lstStyle>
            <a:lvl1pPr>
              <a:defRPr/>
            </a:lvl1pPr>
          </a:lstStyle>
          <a:p>
            <a:endParaRPr lang="ru-RU" altLang="ru-RU" dirty="0"/>
          </a:p>
        </p:txBody>
      </p:sp>
      <p:sp>
        <p:nvSpPr>
          <p:cNvPr id="7" name="Номер слайда 6"/>
          <p:cNvSpPr>
            <a:spLocks noGrp="1"/>
          </p:cNvSpPr>
          <p:nvPr>
            <p:ph type="sldNum" sz="quarter" idx="12"/>
          </p:nvPr>
        </p:nvSpPr>
        <p:spPr>
          <a:xfrm>
            <a:off x="6553200" y="6248400"/>
            <a:ext cx="2133600" cy="457200"/>
          </a:xfrm>
        </p:spPr>
        <p:txBody>
          <a:bodyPr/>
          <a:lstStyle>
            <a:lvl1pPr>
              <a:defRPr/>
            </a:lvl1pPr>
          </a:lstStyle>
          <a:p>
            <a:fld id="{2DE865DE-8BBA-4F44-BBAA-F56390158C66}" type="slidenum">
              <a:rPr lang="ru-RU" altLang="ru-RU" smtClean="0"/>
              <a:pPr/>
              <a:t>‹#›</a:t>
            </a:fld>
            <a:endParaRPr lang="ru-RU" altLang="ru-RU" dirty="0"/>
          </a:p>
        </p:txBody>
      </p:sp>
    </p:spTree>
    <p:extLst>
      <p:ext uri="{BB962C8B-B14F-4D97-AF65-F5344CB8AC3E}">
        <p14:creationId xmlns:p14="http://schemas.microsoft.com/office/powerpoint/2010/main" val="2801501538"/>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248400"/>
            <a:ext cx="2133600" cy="457200"/>
          </a:xfrm>
          <a:prstGeom prst="rect">
            <a:avLst/>
          </a:prstGeom>
        </p:spPr>
        <p:txBody>
          <a:bodyPr/>
          <a:lstStyle>
            <a:lvl1pPr>
              <a:defRPr sz="1200"/>
            </a:lvl1pPr>
          </a:lstStyle>
          <a:p>
            <a:endParaRPr lang="ru-RU" altLang="ru-RU" dirty="0"/>
          </a:p>
        </p:txBody>
      </p:sp>
      <p:sp>
        <p:nvSpPr>
          <p:cNvPr id="3" name="Нижний колонтитул 2"/>
          <p:cNvSpPr>
            <a:spLocks noGrp="1"/>
          </p:cNvSpPr>
          <p:nvPr>
            <p:ph type="ftr" sz="quarter" idx="11"/>
          </p:nvPr>
        </p:nvSpPr>
        <p:spPr/>
        <p:txBody>
          <a:bodyPr/>
          <a:lstStyle>
            <a:lvl1pPr>
              <a:defRPr sz="1200"/>
            </a:lvl1pPr>
          </a:lstStyle>
          <a:p>
            <a:endParaRPr lang="ru-RU" altLang="ru-RU" dirty="0"/>
          </a:p>
        </p:txBody>
      </p:sp>
      <p:sp>
        <p:nvSpPr>
          <p:cNvPr id="4" name="Номер слайда 3"/>
          <p:cNvSpPr>
            <a:spLocks noGrp="1"/>
          </p:cNvSpPr>
          <p:nvPr>
            <p:ph type="sldNum" sz="quarter" idx="12"/>
          </p:nvPr>
        </p:nvSpPr>
        <p:spPr/>
        <p:txBody>
          <a:bodyPr/>
          <a:lstStyle>
            <a:lvl1pPr>
              <a:defRPr sz="1200"/>
            </a:lvl1pPr>
          </a:lstStyle>
          <a:p>
            <a:fld id="{EFCA038A-7DF0-4FC0-B0D7-E285ABEF8635}" type="slidenum">
              <a:rPr lang="ru-RU" altLang="ru-RU" smtClean="0"/>
              <a:pPr/>
              <a:t>‹#›</a:t>
            </a:fld>
            <a:r>
              <a:rPr lang="en-US" altLang="ru-RU" dirty="0" smtClean="0"/>
              <a:t>/#</a:t>
            </a:r>
            <a:endParaRPr lang="ru-RU" altLang="ru-RU" dirty="0"/>
          </a:p>
        </p:txBody>
      </p:sp>
    </p:spTree>
    <p:extLst>
      <p:ext uri="{BB962C8B-B14F-4D97-AF65-F5344CB8AC3E}">
        <p14:creationId xmlns:p14="http://schemas.microsoft.com/office/powerpoint/2010/main" val="115297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8B2CB5D2-C2A0-4322-92F8-C5B3823B5059}" type="slidenum">
              <a:rPr lang="ru-RU" altLang="ru-RU" smtClean="0"/>
              <a:pPr/>
              <a:t>‹#›</a:t>
            </a:fld>
            <a:endParaRPr lang="ru-RU" altLang="ru-RU" dirty="0"/>
          </a:p>
        </p:txBody>
      </p:sp>
    </p:spTree>
    <p:extLst>
      <p:ext uri="{BB962C8B-B14F-4D97-AF65-F5344CB8AC3E}">
        <p14:creationId xmlns:p14="http://schemas.microsoft.com/office/powerpoint/2010/main" val="4018328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5" name="Нижний колонтитул 4"/>
          <p:cNvSpPr>
            <a:spLocks noGrp="1"/>
          </p:cNvSpPr>
          <p:nvPr>
            <p:ph type="ftr" sz="quarter" idx="11"/>
          </p:nvPr>
        </p:nvSpPr>
        <p:spPr/>
        <p:txBody>
          <a:bodyPr/>
          <a:lstStyle>
            <a:lvl1pPr>
              <a:defRPr/>
            </a:lvl1pPr>
          </a:lstStyle>
          <a:p>
            <a:endParaRPr lang="ru-RU" altLang="ru-RU" dirty="0"/>
          </a:p>
        </p:txBody>
      </p:sp>
      <p:sp>
        <p:nvSpPr>
          <p:cNvPr id="6" name="Номер слайда 5"/>
          <p:cNvSpPr>
            <a:spLocks noGrp="1"/>
          </p:cNvSpPr>
          <p:nvPr>
            <p:ph type="sldNum" sz="quarter" idx="12"/>
          </p:nvPr>
        </p:nvSpPr>
        <p:spPr/>
        <p:txBody>
          <a:bodyPr/>
          <a:lstStyle>
            <a:lvl1pPr>
              <a:defRPr/>
            </a:lvl1pPr>
          </a:lstStyle>
          <a:p>
            <a:fld id="{4F32FBF2-23CF-4D01-8BE2-41DF817B5F23}" type="slidenum">
              <a:rPr lang="ru-RU" altLang="ru-RU" smtClean="0"/>
              <a:pPr/>
              <a:t>‹#›</a:t>
            </a:fld>
            <a:endParaRPr lang="ru-RU" altLang="ru-RU" dirty="0"/>
          </a:p>
        </p:txBody>
      </p:sp>
    </p:spTree>
    <p:extLst>
      <p:ext uri="{BB962C8B-B14F-4D97-AF65-F5344CB8AC3E}">
        <p14:creationId xmlns:p14="http://schemas.microsoft.com/office/powerpoint/2010/main" val="3315292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6" name="Нижний колонтитул 5"/>
          <p:cNvSpPr>
            <a:spLocks noGrp="1"/>
          </p:cNvSpPr>
          <p:nvPr>
            <p:ph type="ftr" sz="quarter" idx="11"/>
          </p:nvPr>
        </p:nvSpPr>
        <p:spPr/>
        <p:txBody>
          <a:bodyPr/>
          <a:lstStyle>
            <a:lvl1pPr>
              <a:defRPr/>
            </a:lvl1pPr>
          </a:lstStyle>
          <a:p>
            <a:endParaRPr lang="ru-RU" altLang="ru-RU" dirty="0"/>
          </a:p>
        </p:txBody>
      </p:sp>
      <p:sp>
        <p:nvSpPr>
          <p:cNvPr id="7" name="Номер слайда 6"/>
          <p:cNvSpPr>
            <a:spLocks noGrp="1"/>
          </p:cNvSpPr>
          <p:nvPr>
            <p:ph type="sldNum" sz="quarter" idx="12"/>
          </p:nvPr>
        </p:nvSpPr>
        <p:spPr/>
        <p:txBody>
          <a:bodyPr/>
          <a:lstStyle>
            <a:lvl1pPr>
              <a:defRPr/>
            </a:lvl1pPr>
          </a:lstStyle>
          <a:p>
            <a:fld id="{5E845839-06EE-4187-86CA-57F4AD8F971F}" type="slidenum">
              <a:rPr lang="ru-RU" altLang="ru-RU" smtClean="0"/>
              <a:pPr/>
              <a:t>‹#›</a:t>
            </a:fld>
            <a:endParaRPr lang="ru-RU" altLang="ru-RU" dirty="0"/>
          </a:p>
        </p:txBody>
      </p:sp>
    </p:spTree>
    <p:extLst>
      <p:ext uri="{BB962C8B-B14F-4D97-AF65-F5344CB8AC3E}">
        <p14:creationId xmlns:p14="http://schemas.microsoft.com/office/powerpoint/2010/main" val="421765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8" name="Нижний колонтитул 7"/>
          <p:cNvSpPr>
            <a:spLocks noGrp="1"/>
          </p:cNvSpPr>
          <p:nvPr>
            <p:ph type="ftr" sz="quarter" idx="11"/>
          </p:nvPr>
        </p:nvSpPr>
        <p:spPr/>
        <p:txBody>
          <a:bodyPr/>
          <a:lstStyle>
            <a:lvl1pPr>
              <a:defRPr/>
            </a:lvl1pPr>
          </a:lstStyle>
          <a:p>
            <a:endParaRPr lang="ru-RU" altLang="ru-RU" dirty="0"/>
          </a:p>
        </p:txBody>
      </p:sp>
      <p:sp>
        <p:nvSpPr>
          <p:cNvPr id="9" name="Номер слайда 8"/>
          <p:cNvSpPr>
            <a:spLocks noGrp="1"/>
          </p:cNvSpPr>
          <p:nvPr>
            <p:ph type="sldNum" sz="quarter" idx="12"/>
          </p:nvPr>
        </p:nvSpPr>
        <p:spPr/>
        <p:txBody>
          <a:bodyPr/>
          <a:lstStyle>
            <a:lvl1pPr>
              <a:defRPr/>
            </a:lvl1pPr>
          </a:lstStyle>
          <a:p>
            <a:fld id="{815E52C5-4261-43AF-83D9-FEA05EA961D7}" type="slidenum">
              <a:rPr lang="ru-RU" altLang="ru-RU" smtClean="0"/>
              <a:pPr/>
              <a:t>‹#›</a:t>
            </a:fld>
            <a:endParaRPr lang="ru-RU" altLang="ru-RU" dirty="0"/>
          </a:p>
        </p:txBody>
      </p:sp>
    </p:spTree>
    <p:extLst>
      <p:ext uri="{BB962C8B-B14F-4D97-AF65-F5344CB8AC3E}">
        <p14:creationId xmlns:p14="http://schemas.microsoft.com/office/powerpoint/2010/main" val="51118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4" name="Нижний колонтитул 3"/>
          <p:cNvSpPr>
            <a:spLocks noGrp="1"/>
          </p:cNvSpPr>
          <p:nvPr>
            <p:ph type="ftr" sz="quarter" idx="11"/>
          </p:nvPr>
        </p:nvSpPr>
        <p:spPr/>
        <p:txBody>
          <a:bodyPr/>
          <a:lstStyle>
            <a:lvl1pPr>
              <a:defRPr sz="1000"/>
            </a:lvl1pPr>
          </a:lstStyle>
          <a:p>
            <a:endParaRPr lang="ru-RU" altLang="ru-RU" dirty="0"/>
          </a:p>
        </p:txBody>
      </p:sp>
      <p:sp>
        <p:nvSpPr>
          <p:cNvPr id="5" name="Номер слайда 4"/>
          <p:cNvSpPr>
            <a:spLocks noGrp="1"/>
          </p:cNvSpPr>
          <p:nvPr>
            <p:ph type="sldNum" sz="quarter" idx="12"/>
          </p:nvPr>
        </p:nvSpPr>
        <p:spPr/>
        <p:txBody>
          <a:bodyPr/>
          <a:lstStyle>
            <a:lvl1pPr>
              <a:defRPr/>
            </a:lvl1pPr>
          </a:lstStyle>
          <a:p>
            <a:fld id="{CFBD3D02-347D-4DC3-8D64-88AC6A364BBB}" type="slidenum">
              <a:rPr lang="ru-RU" altLang="ru-RU" smtClean="0"/>
              <a:pPr/>
              <a:t>‹#›</a:t>
            </a:fld>
            <a:endParaRPr lang="ru-RU" altLang="ru-RU" dirty="0"/>
          </a:p>
        </p:txBody>
      </p:sp>
    </p:spTree>
    <p:extLst>
      <p:ext uri="{BB962C8B-B14F-4D97-AF65-F5344CB8AC3E}">
        <p14:creationId xmlns:p14="http://schemas.microsoft.com/office/powerpoint/2010/main" val="3023170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248400"/>
            <a:ext cx="2133600" cy="457200"/>
          </a:xfrm>
          <a:prstGeom prst="rect">
            <a:avLst/>
          </a:prstGeom>
        </p:spPr>
        <p:txBody>
          <a:bodyPr/>
          <a:lstStyle>
            <a:lvl1pPr>
              <a:defRPr sz="1200"/>
            </a:lvl1pPr>
          </a:lstStyle>
          <a:p>
            <a:endParaRPr lang="ru-RU" altLang="ru-RU" dirty="0"/>
          </a:p>
        </p:txBody>
      </p:sp>
      <p:sp>
        <p:nvSpPr>
          <p:cNvPr id="3" name="Нижний колонтитул 2"/>
          <p:cNvSpPr>
            <a:spLocks noGrp="1"/>
          </p:cNvSpPr>
          <p:nvPr>
            <p:ph type="ftr" sz="quarter" idx="11"/>
          </p:nvPr>
        </p:nvSpPr>
        <p:spPr/>
        <p:txBody>
          <a:bodyPr/>
          <a:lstStyle>
            <a:lvl1pPr>
              <a:defRPr sz="1200"/>
            </a:lvl1pPr>
          </a:lstStyle>
          <a:p>
            <a:endParaRPr lang="ru-RU" altLang="ru-RU" dirty="0"/>
          </a:p>
        </p:txBody>
      </p:sp>
      <p:sp>
        <p:nvSpPr>
          <p:cNvPr id="4" name="Номер слайда 3"/>
          <p:cNvSpPr>
            <a:spLocks noGrp="1"/>
          </p:cNvSpPr>
          <p:nvPr>
            <p:ph type="sldNum" sz="quarter" idx="12"/>
          </p:nvPr>
        </p:nvSpPr>
        <p:spPr/>
        <p:txBody>
          <a:bodyPr/>
          <a:lstStyle>
            <a:lvl1pPr>
              <a:defRPr sz="1200"/>
            </a:lvl1pPr>
          </a:lstStyle>
          <a:p>
            <a:fld id="{EFCA038A-7DF0-4FC0-B0D7-E285ABEF8635}" type="slidenum">
              <a:rPr lang="ru-RU" altLang="ru-RU" smtClean="0"/>
              <a:pPr/>
              <a:t>‹#›</a:t>
            </a:fld>
            <a:r>
              <a:rPr lang="en-US" altLang="ru-RU" dirty="0" smtClean="0"/>
              <a:t>/#</a:t>
            </a:r>
            <a:endParaRPr lang="ru-RU" altLang="ru-RU" dirty="0"/>
          </a:p>
        </p:txBody>
      </p:sp>
    </p:spTree>
    <p:extLst>
      <p:ext uri="{BB962C8B-B14F-4D97-AF65-F5344CB8AC3E}">
        <p14:creationId xmlns:p14="http://schemas.microsoft.com/office/powerpoint/2010/main" val="115297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6" name="Нижний колонтитул 5"/>
          <p:cNvSpPr>
            <a:spLocks noGrp="1"/>
          </p:cNvSpPr>
          <p:nvPr>
            <p:ph type="ftr" sz="quarter" idx="11"/>
          </p:nvPr>
        </p:nvSpPr>
        <p:spPr/>
        <p:txBody>
          <a:bodyPr/>
          <a:lstStyle>
            <a:lvl1pPr>
              <a:defRPr/>
            </a:lvl1pPr>
          </a:lstStyle>
          <a:p>
            <a:endParaRPr lang="ru-RU" altLang="ru-RU" dirty="0"/>
          </a:p>
        </p:txBody>
      </p:sp>
      <p:sp>
        <p:nvSpPr>
          <p:cNvPr id="7" name="Номер слайда 6"/>
          <p:cNvSpPr>
            <a:spLocks noGrp="1"/>
          </p:cNvSpPr>
          <p:nvPr>
            <p:ph type="sldNum" sz="quarter" idx="12"/>
          </p:nvPr>
        </p:nvSpPr>
        <p:spPr/>
        <p:txBody>
          <a:bodyPr/>
          <a:lstStyle>
            <a:lvl1pPr>
              <a:defRPr/>
            </a:lvl1pPr>
          </a:lstStyle>
          <a:p>
            <a:fld id="{3AC78D0F-A5D8-4F35-8523-8DD6BF243A72}" type="slidenum">
              <a:rPr lang="ru-RU" altLang="ru-RU" smtClean="0"/>
              <a:pPr/>
              <a:t>‹#›</a:t>
            </a:fld>
            <a:endParaRPr lang="ru-RU" altLang="ru-RU" dirty="0"/>
          </a:p>
        </p:txBody>
      </p:sp>
    </p:spTree>
    <p:extLst>
      <p:ext uri="{BB962C8B-B14F-4D97-AF65-F5344CB8AC3E}">
        <p14:creationId xmlns:p14="http://schemas.microsoft.com/office/powerpoint/2010/main" val="1449675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dirty="0" smtClean="0"/>
              <a:t>Вставка рисунка</a:t>
            </a:r>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a:xfrm>
            <a:off x="457200" y="6248400"/>
            <a:ext cx="2133600" cy="457200"/>
          </a:xfrm>
          <a:prstGeom prst="rect">
            <a:avLst/>
          </a:prstGeom>
        </p:spPr>
        <p:txBody>
          <a:bodyPr/>
          <a:lstStyle>
            <a:lvl1pPr>
              <a:defRPr/>
            </a:lvl1pPr>
          </a:lstStyle>
          <a:p>
            <a:endParaRPr lang="ru-RU" altLang="ru-RU" dirty="0"/>
          </a:p>
        </p:txBody>
      </p:sp>
      <p:sp>
        <p:nvSpPr>
          <p:cNvPr id="6" name="Нижний колонтитул 5"/>
          <p:cNvSpPr>
            <a:spLocks noGrp="1"/>
          </p:cNvSpPr>
          <p:nvPr>
            <p:ph type="ftr" sz="quarter" idx="11"/>
          </p:nvPr>
        </p:nvSpPr>
        <p:spPr/>
        <p:txBody>
          <a:bodyPr/>
          <a:lstStyle>
            <a:lvl1pPr>
              <a:defRPr/>
            </a:lvl1pPr>
          </a:lstStyle>
          <a:p>
            <a:endParaRPr lang="ru-RU" altLang="ru-RU" dirty="0"/>
          </a:p>
        </p:txBody>
      </p:sp>
      <p:sp>
        <p:nvSpPr>
          <p:cNvPr id="7" name="Номер слайда 6"/>
          <p:cNvSpPr>
            <a:spLocks noGrp="1"/>
          </p:cNvSpPr>
          <p:nvPr>
            <p:ph type="sldNum" sz="quarter" idx="12"/>
          </p:nvPr>
        </p:nvSpPr>
        <p:spPr/>
        <p:txBody>
          <a:bodyPr/>
          <a:lstStyle>
            <a:lvl1pPr>
              <a:defRPr/>
            </a:lvl1pPr>
          </a:lstStyle>
          <a:p>
            <a:fld id="{44FD3FC0-367B-4383-8595-6FE7F297C38E}" type="slidenum">
              <a:rPr lang="ru-RU" altLang="ru-RU" smtClean="0"/>
              <a:pPr/>
              <a:t>‹#›</a:t>
            </a:fld>
            <a:endParaRPr lang="ru-RU" altLang="ru-RU" dirty="0"/>
          </a:p>
        </p:txBody>
      </p:sp>
    </p:spTree>
    <p:extLst>
      <p:ext uri="{BB962C8B-B14F-4D97-AF65-F5344CB8AC3E}">
        <p14:creationId xmlns:p14="http://schemas.microsoft.com/office/powerpoint/2010/main" val="1910381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8D8EC"/>
        </a:solidFill>
        <a:effectLst/>
      </p:bgPr>
    </p:bg>
    <p:spTree>
      <p:nvGrpSpPr>
        <p:cNvPr id="1" name=""/>
        <p:cNvGrpSpPr/>
        <p:nvPr/>
      </p:nvGrpSpPr>
      <p:grpSpPr>
        <a:xfrm>
          <a:off x="0" y="0"/>
          <a:ext cx="0" cy="0"/>
          <a:chOff x="0" y="0"/>
          <a:chExt cx="0" cy="0"/>
        </a:xfrm>
      </p:grpSpPr>
      <p:sp>
        <p:nvSpPr>
          <p:cNvPr id="65538" name="Line 2"/>
          <p:cNvSpPr>
            <a:spLocks noChangeShapeType="1"/>
          </p:cNvSpPr>
          <p:nvPr/>
        </p:nvSpPr>
        <p:spPr bwMode="auto">
          <a:xfrm>
            <a:off x="8001000" y="0"/>
            <a:ext cx="0" cy="15240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sp>
        <p:nvSpPr>
          <p:cNvPr id="65539" name="Rectangle 3"/>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ru-RU" altLang="ru-RU" dirty="0" smtClean="0"/>
              <a:t>Образец заголовка</a:t>
            </a:r>
          </a:p>
        </p:txBody>
      </p:sp>
      <p:sp>
        <p:nvSpPr>
          <p:cNvPr id="65540" name="Rectangle 4"/>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dirty="0" smtClean="0"/>
              <a:t>Образец текста</a:t>
            </a:r>
          </a:p>
          <a:p>
            <a:pPr lvl="1"/>
            <a:r>
              <a:rPr lang="ru-RU" altLang="ru-RU" dirty="0" smtClean="0"/>
              <a:t>Второй уровень</a:t>
            </a:r>
          </a:p>
          <a:p>
            <a:pPr lvl="2"/>
            <a:r>
              <a:rPr lang="ru-RU" altLang="ru-RU" dirty="0" smtClean="0"/>
              <a:t>Третий уровень</a:t>
            </a:r>
          </a:p>
          <a:p>
            <a:pPr lvl="3"/>
            <a:r>
              <a:rPr lang="ru-RU" altLang="ru-RU" dirty="0" smtClean="0"/>
              <a:t>Четвертый уровень</a:t>
            </a:r>
          </a:p>
          <a:p>
            <a:pPr lvl="4"/>
            <a:r>
              <a:rPr lang="ru-RU" altLang="ru-RU" dirty="0" smtClean="0"/>
              <a:t>Пятый уровень</a:t>
            </a:r>
          </a:p>
        </p:txBody>
      </p:sp>
      <p:sp>
        <p:nvSpPr>
          <p:cNvPr id="65542" name="Rectangle 6"/>
          <p:cNvSpPr>
            <a:spLocks noGrp="1" noChangeArrowheads="1"/>
          </p:cNvSpPr>
          <p:nvPr>
            <p:ph type="ftr" sz="quarter" idx="3"/>
          </p:nvPr>
        </p:nvSpPr>
        <p:spPr bwMode="auto">
          <a:xfrm>
            <a:off x="457200" y="6237312"/>
            <a:ext cx="48348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a:lvl1pPr>
          </a:lstStyle>
          <a:p>
            <a:endParaRPr lang="ru-RU" altLang="ru-RU" dirty="0"/>
          </a:p>
        </p:txBody>
      </p:sp>
      <p:sp>
        <p:nvSpPr>
          <p:cNvPr id="65543"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fld id="{2DE865DE-8BBA-4F44-BBAA-F56390158C66}" type="slidenum">
              <a:rPr lang="ru-RU" altLang="ru-RU" smtClean="0"/>
              <a:pPr/>
              <a:t>‹#›</a:t>
            </a:fld>
            <a:endParaRPr lang="ru-RU" altLang="ru-RU" dirty="0"/>
          </a:p>
        </p:txBody>
      </p:sp>
      <p:grpSp>
        <p:nvGrpSpPr>
          <p:cNvPr id="65544" name="Group 8" descr="decorative graphic made up of dots"/>
          <p:cNvGrpSpPr>
            <a:grpSpLocks/>
          </p:cNvGrpSpPr>
          <p:nvPr/>
        </p:nvGrpSpPr>
        <p:grpSpPr bwMode="auto">
          <a:xfrm>
            <a:off x="8153400" y="152400"/>
            <a:ext cx="792163" cy="1295400"/>
            <a:chOff x="5136" y="960"/>
            <a:chExt cx="528" cy="864"/>
          </a:xfrm>
        </p:grpSpPr>
        <p:sp>
          <p:nvSpPr>
            <p:cNvPr id="65545" name="Oval 9"/>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6" name="Oval 10"/>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7" name="Oval 11"/>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8" name="Oval 12"/>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49" name="Oval 13"/>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0" name="Oval 14"/>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1" name="Oval 15"/>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2" name="Oval 16"/>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3" name="Oval 17"/>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4" name="Oval 18"/>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5" name="Oval 19"/>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6" name="Oval 20"/>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7" name="Oval 21"/>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8" name="Oval 22"/>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59" name="Oval 23"/>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0" name="Oval 24"/>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1" name="Oval 25"/>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2" name="Oval 26"/>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3" name="Oval 27"/>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4" name="Oval 28"/>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5" name="Oval 29"/>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6" name="Oval 30"/>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7" name="Oval 31"/>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8" name="Oval 32"/>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69" name="Oval 33"/>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0" name="Oval 34"/>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1" name="Oval 35"/>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2" name="Oval 36"/>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3" name="Oval 37"/>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4" name="Oval 38"/>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sp>
          <p:nvSpPr>
            <p:cNvPr id="65575" name="Oval 39"/>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dirty="0"/>
            </a:p>
          </p:txBody>
        </p:sp>
      </p:grpSp>
      <p:sp>
        <p:nvSpPr>
          <p:cNvPr id="65576" name="Line 40"/>
          <p:cNvSpPr>
            <a:spLocks noChangeShapeType="1"/>
          </p:cNvSpPr>
          <p:nvPr/>
        </p:nvSpPr>
        <p:spPr bwMode="auto">
          <a:xfrm>
            <a:off x="457200" y="1524000"/>
            <a:ext cx="7543800"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dirty="0"/>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670" r:id="rId13"/>
  </p:sldLayoutIdLst>
  <p:hf hdr="0" dt="0"/>
  <p:txStyles>
    <p:titleStyle>
      <a:lvl1pPr algn="l" rtl="0" eaLnBrk="1" fontAlgn="base" hangingPunct="1">
        <a:spcBef>
          <a:spcPct val="0"/>
        </a:spcBef>
        <a:spcAft>
          <a:spcPct val="0"/>
        </a:spcAft>
        <a:defRPr sz="3900" b="1">
          <a:solidFill>
            <a:schemeClr val="tx2"/>
          </a:solidFill>
          <a:latin typeface="+mj-lt"/>
          <a:ea typeface="+mj-ea"/>
          <a:cs typeface="+mj-cs"/>
        </a:defRPr>
      </a:lvl1pPr>
      <a:lvl2pPr algn="l" rtl="0" eaLnBrk="1" fontAlgn="base" hangingPunct="1">
        <a:spcBef>
          <a:spcPct val="0"/>
        </a:spcBef>
        <a:spcAft>
          <a:spcPct val="0"/>
        </a:spcAft>
        <a:defRPr sz="3900" b="1">
          <a:solidFill>
            <a:schemeClr val="tx2"/>
          </a:solidFill>
          <a:latin typeface="Arial" charset="0"/>
        </a:defRPr>
      </a:lvl2pPr>
      <a:lvl3pPr algn="l" rtl="0" eaLnBrk="1" fontAlgn="base" hangingPunct="1">
        <a:spcBef>
          <a:spcPct val="0"/>
        </a:spcBef>
        <a:spcAft>
          <a:spcPct val="0"/>
        </a:spcAft>
        <a:defRPr sz="3900" b="1">
          <a:solidFill>
            <a:schemeClr val="tx2"/>
          </a:solidFill>
          <a:latin typeface="Arial" charset="0"/>
        </a:defRPr>
      </a:lvl3pPr>
      <a:lvl4pPr algn="l" rtl="0" eaLnBrk="1" fontAlgn="base" hangingPunct="1">
        <a:spcBef>
          <a:spcPct val="0"/>
        </a:spcBef>
        <a:spcAft>
          <a:spcPct val="0"/>
        </a:spcAft>
        <a:defRPr sz="3900" b="1">
          <a:solidFill>
            <a:schemeClr val="tx2"/>
          </a:solidFill>
          <a:latin typeface="Arial" charset="0"/>
        </a:defRPr>
      </a:lvl4pPr>
      <a:lvl5pPr algn="l" rtl="0" eaLnBrk="1" fontAlgn="base" hangingPunct="1">
        <a:spcBef>
          <a:spcPct val="0"/>
        </a:spcBef>
        <a:spcAft>
          <a:spcPct val="0"/>
        </a:spcAft>
        <a:defRPr sz="3900" b="1">
          <a:solidFill>
            <a:schemeClr val="tx2"/>
          </a:solidFill>
          <a:latin typeface="Arial" charset="0"/>
        </a:defRPr>
      </a:lvl5pPr>
      <a:lvl6pPr marL="457200" algn="l" rtl="0" eaLnBrk="1" fontAlgn="base" hangingPunct="1">
        <a:spcBef>
          <a:spcPct val="0"/>
        </a:spcBef>
        <a:spcAft>
          <a:spcPct val="0"/>
        </a:spcAft>
        <a:defRPr sz="3900" b="1">
          <a:solidFill>
            <a:schemeClr val="tx2"/>
          </a:solidFill>
          <a:latin typeface="Arial" charset="0"/>
        </a:defRPr>
      </a:lvl6pPr>
      <a:lvl7pPr marL="914400" algn="l" rtl="0" eaLnBrk="1" fontAlgn="base" hangingPunct="1">
        <a:spcBef>
          <a:spcPct val="0"/>
        </a:spcBef>
        <a:spcAft>
          <a:spcPct val="0"/>
        </a:spcAft>
        <a:defRPr sz="3900" b="1">
          <a:solidFill>
            <a:schemeClr val="tx2"/>
          </a:solidFill>
          <a:latin typeface="Arial" charset="0"/>
        </a:defRPr>
      </a:lvl7pPr>
      <a:lvl8pPr marL="1371600" algn="l" rtl="0" eaLnBrk="1" fontAlgn="base" hangingPunct="1">
        <a:spcBef>
          <a:spcPct val="0"/>
        </a:spcBef>
        <a:spcAft>
          <a:spcPct val="0"/>
        </a:spcAft>
        <a:defRPr sz="3900" b="1">
          <a:solidFill>
            <a:schemeClr val="tx2"/>
          </a:solidFill>
          <a:latin typeface="Arial" charset="0"/>
        </a:defRPr>
      </a:lvl8pPr>
      <a:lvl9pPr marL="1828800" algn="l" rtl="0" eaLnBrk="1" fontAlgn="base" hangingPunct="1">
        <a:spcBef>
          <a:spcPct val="0"/>
        </a:spcBef>
        <a:spcAft>
          <a:spcPct val="0"/>
        </a:spcAft>
        <a:defRPr sz="39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yandexdataschool.com/" TargetMode="External"/><Relationship Id="rId18" Type="http://schemas.openxmlformats.org/officeDocument/2006/relationships/image" Target="../media/image9.png"/><Relationship Id="rId3" Type="http://schemas.openxmlformats.org/officeDocument/2006/relationships/hyperlink" Target="http://home.web.cern.ch/" TargetMode="External"/><Relationship Id="rId21" Type="http://schemas.openxmlformats.org/officeDocument/2006/relationships/hyperlink" Target="http://www2.warwick.ac.uk/" TargetMode="External"/><Relationship Id="rId7" Type="http://schemas.openxmlformats.org/officeDocument/2006/relationships/hyperlink" Target="http://www.intel.com/" TargetMode="External"/><Relationship Id="rId12" Type="http://schemas.openxmlformats.org/officeDocument/2006/relationships/image" Target="../media/image6.png"/><Relationship Id="rId17" Type="http://schemas.openxmlformats.org/officeDocument/2006/relationships/hyperlink" Target="https://www.kaggle.com/" TargetMode="External"/><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hyperlink" Target="http://lhcb-public.web.cern.ch/lhcb-public/" TargetMode="External"/><Relationship Id="rId5" Type="http://schemas.openxmlformats.org/officeDocument/2006/relationships/hyperlink" Target="https://yandexdatafactory.com/" TargetMode="External"/><Relationship Id="rId15" Type="http://schemas.openxmlformats.org/officeDocument/2006/relationships/hyperlink" Target="http://www.ifj.edu.pl/" TargetMode="External"/><Relationship Id="rId10" Type="http://schemas.openxmlformats.org/officeDocument/2006/relationships/image" Target="../media/image5.png"/><Relationship Id="rId19" Type="http://schemas.openxmlformats.org/officeDocument/2006/relationships/hyperlink" Target="https://www.uzh.ch/index_en.html" TargetMode="External"/><Relationship Id="rId4" Type="http://schemas.openxmlformats.org/officeDocument/2006/relationships/image" Target="../media/image2.png"/><Relationship Id="rId9" Type="http://schemas.openxmlformats.org/officeDocument/2006/relationships/hyperlink" Target="http://www.hse.ru/en/" TargetMode="External"/><Relationship Id="rId14" Type="http://schemas.openxmlformats.org/officeDocument/2006/relationships/image" Target="../media/image7.png"/><Relationship Id="rId22"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diagramColors" Target="../diagrams/colors1.xml"/><Relationship Id="rId12" Type="http://schemas.openxmlformats.org/officeDocument/2006/relationships/diagramColors" Target="../diagrams/colors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png"/><Relationship Id="rId7" Type="http://schemas.openxmlformats.org/officeDocument/2006/relationships/diagramColors" Target="../diagrams/colors2.xml"/><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3.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25.xml"/><Relationship Id="rId4" Type="http://schemas.openxmlformats.org/officeDocument/2006/relationships/slide" Target="slide4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3" Type="http://schemas.openxmlformats.org/officeDocument/2006/relationships/image" Target="../media/image310.png"/><Relationship Id="rId3" Type="http://schemas.openxmlformats.org/officeDocument/2006/relationships/diagramLayout" Target="../diagrams/layout4.xml"/><Relationship Id="rId7" Type="http://schemas.openxmlformats.org/officeDocument/2006/relationships/diagramData" Target="../diagrams/data7.xml"/><Relationship Id="rId12" Type="http://schemas.openxmlformats.org/officeDocument/2006/relationships/image" Target="../media/image261.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4.xml"/><Relationship Id="rId11" Type="http://schemas.openxmlformats.org/officeDocument/2006/relationships/image" Target="../media/image290.png"/><Relationship Id="rId5" Type="http://schemas.openxmlformats.org/officeDocument/2006/relationships/diagramColors" Target="../diagrams/colors4.xml"/><Relationship Id="rId4" Type="http://schemas.openxmlformats.org/officeDocument/2006/relationships/diagramQuickStyle" Target="../diagrams/quickStyle4.xml"/><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0.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2.tmp"/><Relationship Id="rId4" Type="http://schemas.openxmlformats.org/officeDocument/2006/relationships/image" Target="../media/image3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6.xml"/><Relationship Id="rId2"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0.xml"/><Relationship Id="rId7" Type="http://schemas.microsoft.com/office/2007/relationships/diagramDrawing" Target="../diagrams/drawing7.xml"/><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c/flavours-of-physics/details/agreement-test" TargetMode="External"/><Relationship Id="rId2" Type="http://schemas.openxmlformats.org/officeDocument/2006/relationships/slide" Target="slide55.xml"/><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27.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5.tm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slide" Target="slide55.xml"/><Relationship Id="rId4" Type="http://schemas.openxmlformats.org/officeDocument/2006/relationships/hyperlink" Target="https://www.kaggle.com/c/flavours-of-physics/details/agreement-tes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6.tmp"/></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josefslavicek/flavours-of-physics/simplified-version-of-my-solution" TargetMode="External"/><Relationship Id="rId2" Type="http://schemas.openxmlformats.org/officeDocument/2006/relationships/hyperlink" Target="https://www.kaggle.com/rakhlin/flavours-of-physics/abcde"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arxiv.org/pdf/1508.06576v2.pdf" TargetMode="External"/><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2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slide" Target="slide1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slide" Target="slide54.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github.com/alexander-rakhlin/flavours-of-physics"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slide" Target="slide3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fchollet/kera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450.png"/><Relationship Id="rId3" Type="http://schemas.openxmlformats.org/officeDocument/2006/relationships/image" Target="../media/image330.png"/><Relationship Id="rId7" Type="http://schemas.openxmlformats.org/officeDocument/2006/relationships/image" Target="../media/image391.png"/><Relationship Id="rId12" Type="http://schemas.openxmlformats.org/officeDocument/2006/relationships/image" Target="../media/image440.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430.png"/><Relationship Id="rId5" Type="http://schemas.openxmlformats.org/officeDocument/2006/relationships/image" Target="../media/image350.png"/><Relationship Id="rId10" Type="http://schemas.openxmlformats.org/officeDocument/2006/relationships/image" Target="../media/image420.png"/><Relationship Id="rId4" Type="http://schemas.openxmlformats.org/officeDocument/2006/relationships/image" Target="../media/image340.png"/><Relationship Id="rId9" Type="http://schemas.openxmlformats.org/officeDocument/2006/relationships/image" Target="../media/image410.png"/></Relationships>
</file>

<file path=ppt/slides/_rels/slide48.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diagramData" Target="../diagrams/data11.xml"/><Relationship Id="rId7" Type="http://schemas.microsoft.com/office/2007/relationships/diagramDrawing" Target="../diagrams/drawing8.xml"/><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90.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5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flavours-of-physics" TargetMode="External"/><Relationship Id="rId2" Type="http://schemas.openxmlformats.org/officeDocument/2006/relationships/hyperlink" Target="https://www.kaggle.com/c/higgs-boson"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5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hyperlink" Target="http://cs229.stanford.edu/notes/cs229-notes4.pdf" TargetMode="External"/><Relationship Id="rId7" Type="http://schemas.openxmlformats.org/officeDocument/2006/relationships/image" Target="../media/image390.png"/><Relationship Id="rId2" Type="http://schemas.openxmlformats.org/officeDocument/2006/relationships/hyperlink" Target="https://kaggle2.blob.core.windows.net/competitions/kaggle/4488/media/lhcb_description_official.pdf" TargetMode="External"/><Relationship Id="rId1" Type="http://schemas.openxmlformats.org/officeDocument/2006/relationships/slideLayout" Target="../slideLayouts/slideLayout2.xml"/><Relationship Id="rId6" Type="http://schemas.openxmlformats.org/officeDocument/2006/relationships/hyperlink" Target="https://www.aaai.org/ocs/index.php/AAAI/AAAI15/paper/viewFile/9478/9875" TargetMode="External"/><Relationship Id="rId5" Type="http://schemas.openxmlformats.org/officeDocument/2006/relationships/hyperlink" Target="http://sifaka.cs.uiuc.edu/jiang4/domain_adaptation/survey/da_survey.html" TargetMode="External"/><Relationship Id="rId4" Type="http://schemas.openxmlformats.org/officeDocument/2006/relationships/hyperlink" Target="http://arxiv.org/pdf/1404.4175.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researchgate.net/publication/257015153_ROC_curve_equivalence_using_the_Kolmogorov-Smirnov_test" TargetMode="External"/><Relationship Id="rId2" Type="http://schemas.openxmlformats.org/officeDocument/2006/relationships/hyperlink" Target="https://en.wikipedia.org/wiki/Kolmogorov&#8211;Smirnov_test" TargetMode="External"/><Relationship Id="rId1" Type="http://schemas.openxmlformats.org/officeDocument/2006/relationships/slideLayout" Target="../slideLayouts/slideLayout2.xml"/><Relationship Id="rId4" Type="http://schemas.openxmlformats.org/officeDocument/2006/relationships/hyperlink" Target="https://en.wikipedia.org/wiki/One-class_classification"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hyperlink" Target="https://work.caltech.edu/index.html"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c/flavours-of-physics/details/agreement-test" TargetMode="External"/><Relationship Id="rId2" Type="http://schemas.openxmlformats.org/officeDocument/2006/relationships/slide" Target="slide5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slide" Target="slide5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18" name="Прямоугольник 17"/>
          <p:cNvSpPr/>
          <p:nvPr/>
        </p:nvSpPr>
        <p:spPr bwMode="auto">
          <a:xfrm>
            <a:off x="251519" y="0"/>
            <a:ext cx="7776865" cy="1627844"/>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 name="Заголовок 1"/>
          <p:cNvSpPr>
            <a:spLocks noGrp="1"/>
          </p:cNvSpPr>
          <p:nvPr>
            <p:ph type="title"/>
          </p:nvPr>
        </p:nvSpPr>
        <p:spPr>
          <a:xfrm>
            <a:off x="251519" y="548680"/>
            <a:ext cx="7956376" cy="792088"/>
          </a:xfrm>
        </p:spPr>
        <p:txBody>
          <a:bodyPr>
            <a:normAutofit fontScale="90000"/>
          </a:bodyPr>
          <a:lstStyle/>
          <a:p>
            <a:pPr algn="ctr"/>
            <a:r>
              <a:rPr lang="en-US" sz="2800" dirty="0" smtClean="0">
                <a:solidFill>
                  <a:schemeClr val="tx2">
                    <a:lumMod val="20000"/>
                    <a:lumOff val="80000"/>
                  </a:schemeClr>
                </a:solidFill>
              </a:rPr>
              <a:t>Flavours of Physics Challenge: Physics Prize</a:t>
            </a:r>
            <a:br>
              <a:rPr lang="en-US" sz="2800" dirty="0" smtClean="0">
                <a:solidFill>
                  <a:schemeClr val="tx2">
                    <a:lumMod val="20000"/>
                    <a:lumOff val="80000"/>
                  </a:schemeClr>
                </a:solidFill>
              </a:rPr>
            </a:br>
            <a:r>
              <a:rPr lang="en-US" sz="2800" dirty="0" smtClean="0">
                <a:solidFill>
                  <a:schemeClr val="tx2">
                    <a:lumMod val="20000"/>
                    <a:lumOff val="80000"/>
                  </a:schemeClr>
                </a:solidFill>
              </a:rPr>
              <a:t>Transfer Learning approach</a:t>
            </a:r>
            <a:endParaRPr lang="en-US" sz="1800" b="0" dirty="0">
              <a:solidFill>
                <a:schemeClr val="tx2">
                  <a:lumMod val="20000"/>
                  <a:lumOff val="80000"/>
                </a:schemeClr>
              </a:solidFill>
            </a:endParaRPr>
          </a:p>
        </p:txBody>
      </p:sp>
      <p:pic>
        <p:nvPicPr>
          <p:cNvPr id="4" name="Объект 3">
            <a:hlinkClick r:id="rId3"/>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530803" y="5929371"/>
            <a:ext cx="361621" cy="361621"/>
          </a:xfrm>
        </p:spPr>
      </p:pic>
      <p:sp>
        <p:nvSpPr>
          <p:cNvPr id="10" name="Номер слайда 9"/>
          <p:cNvSpPr>
            <a:spLocks noGrp="1"/>
          </p:cNvSpPr>
          <p:nvPr>
            <p:ph type="sldNum" sz="quarter" idx="12"/>
          </p:nvPr>
        </p:nvSpPr>
        <p:spPr/>
        <p:txBody>
          <a:bodyPr/>
          <a:lstStyle/>
          <a:p>
            <a:fld id="{8B2CB5D2-C2A0-4322-92F8-C5B3823B5059}" type="slidenum">
              <a:rPr lang="ru-RU" altLang="ru-RU" smtClean="0"/>
              <a:pPr/>
              <a:t>1</a:t>
            </a:fld>
            <a:endParaRPr lang="ru-RU" altLang="ru-RU" dirty="0"/>
          </a:p>
        </p:txBody>
      </p:sp>
      <p:pic>
        <p:nvPicPr>
          <p:cNvPr id="5" name="Рисунок 4">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373" y="6381000"/>
            <a:ext cx="935130" cy="360000"/>
          </a:xfrm>
          <a:prstGeom prst="rect">
            <a:avLst/>
          </a:prstGeom>
        </p:spPr>
      </p:pic>
      <p:pic>
        <p:nvPicPr>
          <p:cNvPr id="6" name="Рисунок 5">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6503" y="6381000"/>
            <a:ext cx="739260" cy="360000"/>
          </a:xfrm>
          <a:prstGeom prst="rect">
            <a:avLst/>
          </a:prstGeom>
        </p:spPr>
      </p:pic>
      <p:pic>
        <p:nvPicPr>
          <p:cNvPr id="7" name="Рисунок 6">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4737" y="6381000"/>
            <a:ext cx="360000" cy="360000"/>
          </a:xfrm>
          <a:prstGeom prst="rect">
            <a:avLst/>
          </a:prstGeom>
        </p:spPr>
      </p:pic>
      <p:pic>
        <p:nvPicPr>
          <p:cNvPr id="8" name="Рисунок 7">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82204" y="6381000"/>
            <a:ext cx="529410" cy="360000"/>
          </a:xfrm>
          <a:prstGeom prst="rect">
            <a:avLst/>
          </a:prstGeom>
        </p:spPr>
      </p:pic>
      <p:pic>
        <p:nvPicPr>
          <p:cNvPr id="9" name="Рисунок 8">
            <a:hlinkClick r:id="rId13"/>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36677" y="6381000"/>
            <a:ext cx="819310" cy="360000"/>
          </a:xfrm>
          <a:prstGeom prst="rect">
            <a:avLst/>
          </a:prstGeom>
        </p:spPr>
      </p:pic>
      <p:pic>
        <p:nvPicPr>
          <p:cNvPr id="12" name="Рисунок 11">
            <a:hlinkClick r:id="rId15"/>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26640" y="6381000"/>
            <a:ext cx="388800" cy="360000"/>
          </a:xfrm>
          <a:prstGeom prst="rect">
            <a:avLst/>
          </a:prstGeom>
        </p:spPr>
      </p:pic>
      <p:pic>
        <p:nvPicPr>
          <p:cNvPr id="13" name="Рисунок 12">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93976" y="5920615"/>
            <a:ext cx="1004650" cy="360000"/>
          </a:xfrm>
          <a:prstGeom prst="rect">
            <a:avLst/>
          </a:prstGeom>
        </p:spPr>
      </p:pic>
      <p:pic>
        <p:nvPicPr>
          <p:cNvPr id="15" name="Рисунок 14">
            <a:hlinkClick r:id="rId19"/>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05578" y="5920615"/>
            <a:ext cx="1051580" cy="360000"/>
          </a:xfrm>
          <a:prstGeom prst="rect">
            <a:avLst/>
          </a:prstGeom>
        </p:spPr>
      </p:pic>
      <p:sp>
        <p:nvSpPr>
          <p:cNvPr id="11" name="TextBox 10"/>
          <p:cNvSpPr txBox="1"/>
          <p:nvPr/>
        </p:nvSpPr>
        <p:spPr>
          <a:xfrm>
            <a:off x="2755285" y="5229200"/>
            <a:ext cx="3591047" cy="584775"/>
          </a:xfrm>
          <a:prstGeom prst="rect">
            <a:avLst/>
          </a:prstGeom>
          <a:noFill/>
        </p:spPr>
        <p:txBody>
          <a:bodyPr wrap="none" rtlCol="0">
            <a:spAutoFit/>
          </a:bodyPr>
          <a:lstStyle/>
          <a:p>
            <a:pPr algn="ctr"/>
            <a:r>
              <a:rPr lang="en-US" sz="1600" dirty="0">
                <a:solidFill>
                  <a:schemeClr val="bg1">
                    <a:lumMod val="85000"/>
                  </a:schemeClr>
                </a:solidFill>
              </a:rPr>
              <a:t>Heavy Flavour Data Mining workshop</a:t>
            </a:r>
            <a:br>
              <a:rPr lang="en-US" sz="1600" dirty="0">
                <a:solidFill>
                  <a:schemeClr val="bg1">
                    <a:lumMod val="85000"/>
                  </a:schemeClr>
                </a:solidFill>
              </a:rPr>
            </a:br>
            <a:r>
              <a:rPr lang="en-US" sz="1600" dirty="0">
                <a:solidFill>
                  <a:schemeClr val="bg1">
                    <a:lumMod val="85000"/>
                  </a:schemeClr>
                </a:solidFill>
              </a:rPr>
              <a:t>18 February 2016, Zurich</a:t>
            </a:r>
            <a:endParaRPr lang="ru-RU" sz="1600" dirty="0">
              <a:solidFill>
                <a:schemeClr val="bg1">
                  <a:lumMod val="85000"/>
                </a:schemeClr>
              </a:solidFill>
            </a:endParaRPr>
          </a:p>
        </p:txBody>
      </p:sp>
      <p:pic>
        <p:nvPicPr>
          <p:cNvPr id="1026" name="Picture 2" descr="E:\Program Files\OctaveSandbox\Physics\presentation\pics\univwarwick_logo.png">
            <a:hlinkClick r:id="rId2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69416" y="6363779"/>
            <a:ext cx="1244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1" name="Прямоугольник 20"/>
          <p:cNvSpPr/>
          <p:nvPr/>
        </p:nvSpPr>
        <p:spPr>
          <a:xfrm>
            <a:off x="395536" y="1683288"/>
            <a:ext cx="7632848" cy="338554"/>
          </a:xfrm>
          <a:prstGeom prst="rect">
            <a:avLst/>
          </a:prstGeom>
        </p:spPr>
        <p:txBody>
          <a:bodyPr wrap="square">
            <a:spAutoFit/>
          </a:bodyPr>
          <a:lstStyle/>
          <a:p>
            <a:pPr algn="ctr"/>
            <a:r>
              <a:rPr lang="en-US" sz="1600" kern="0" dirty="0">
                <a:solidFill>
                  <a:srgbClr val="FFFFFF">
                    <a:lumMod val="85000"/>
                  </a:srgbClr>
                </a:solidFill>
                <a:latin typeface="Arial"/>
              </a:rPr>
              <a:t>Alexander </a:t>
            </a:r>
            <a:r>
              <a:rPr lang="en-US" sz="1600" kern="0" dirty="0" smtClean="0">
                <a:solidFill>
                  <a:srgbClr val="FFFFFF">
                    <a:lumMod val="85000"/>
                  </a:srgbClr>
                </a:solidFill>
                <a:latin typeface="Arial"/>
              </a:rPr>
              <a:t>Rakhlin			rakhlin@gmx.net</a:t>
            </a:r>
            <a:endParaRPr lang="ru-RU" sz="1600" dirty="0"/>
          </a:p>
        </p:txBody>
      </p:sp>
    </p:spTree>
    <p:extLst>
      <p:ext uri="{BB962C8B-B14F-4D97-AF65-F5344CB8AC3E}">
        <p14:creationId xmlns:p14="http://schemas.microsoft.com/office/powerpoint/2010/main" val="5219986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395536" y="260648"/>
                <a:ext cx="7200800" cy="1152128"/>
              </a:xfrm>
            </p:spPr>
            <p:txBody>
              <a:bodyPr>
                <a:noAutofit/>
              </a:bodyPr>
              <a:lstStyle/>
              <a:p>
                <a:r>
                  <a:rPr lang="en-US" sz="3600" dirty="0" smtClean="0"/>
                  <a:t>No training on </a:t>
                </a:r>
                <a14:m>
                  <m:oMath xmlns:m="http://schemas.openxmlformats.org/officeDocument/2006/math">
                    <m:r>
                      <a:rPr lang="en-US" sz="3600" b="1" i="1" dirty="0">
                        <a:latin typeface="Cambria Math"/>
                      </a:rPr>
                      <m:t>𝑫𝒔</m:t>
                    </m:r>
                  </m:oMath>
                </a14:m>
                <a:r>
                  <a:rPr lang="en-US" sz="3600" dirty="0" smtClean="0"/>
                  <a:t> channel</a:t>
                </a:r>
                <a:r>
                  <a:rPr lang="en-US" sz="3600" dirty="0"/>
                  <a:t/>
                </a:r>
                <a:br>
                  <a:rPr lang="en-US" sz="3600" dirty="0"/>
                </a:br>
                <a:r>
                  <a:rPr lang="en-US" sz="3600" dirty="0" smtClean="0"/>
                  <a:t>allowed</a:t>
                </a:r>
                <a:endParaRPr lang="ru-RU" sz="3600" dirty="0"/>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395536" y="260648"/>
                <a:ext cx="7200800" cy="1152128"/>
              </a:xfrm>
              <a:blipFill rotWithShape="1">
                <a:blip r:embed="rId2"/>
                <a:stretch>
                  <a:fillRect l="-2625" t="-11111" b="-2010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p:cNvSpPr>
                <a:spLocks noGrp="1"/>
              </p:cNvSpPr>
              <p:nvPr>
                <p:ph idx="1"/>
              </p:nvPr>
            </p:nvSpPr>
            <p:spPr>
              <a:xfrm>
                <a:off x="611560" y="2420888"/>
                <a:ext cx="7560840" cy="792087"/>
              </a:xfrm>
            </p:spPr>
            <p:txBody>
              <a:bodyPr/>
              <a:lstStyle/>
              <a:p>
                <a:pPr marL="0" indent="0">
                  <a:buNone/>
                </a:pPr>
                <a14:m>
                  <m:oMath xmlns:m="http://schemas.openxmlformats.org/officeDocument/2006/math">
                    <m:r>
                      <a:rPr lang="en-US" sz="1800" i="1" dirty="0" smtClean="0">
                        <a:solidFill>
                          <a:schemeClr val="tx1"/>
                        </a:solidFill>
                        <a:latin typeface="Cambria Math"/>
                      </a:rPr>
                      <m:t>𝐷𝑠</m:t>
                    </m:r>
                  </m:oMath>
                </a14:m>
                <a:r>
                  <a:rPr lang="en-US" sz="1800" dirty="0"/>
                  <a:t> </a:t>
                </a:r>
                <a:r>
                  <a:rPr lang="en-US" sz="1800" dirty="0" smtClean="0"/>
                  <a:t>channel</a:t>
                </a:r>
                <a:r>
                  <a:rPr lang="ru-RU" sz="1800" dirty="0" smtClean="0"/>
                  <a:t> </a:t>
                </a:r>
                <a:r>
                  <a:rPr lang="en-US" sz="1800" dirty="0" smtClean="0"/>
                  <a:t>was </a:t>
                </a:r>
                <a:r>
                  <a:rPr lang="en-US" sz="1800" dirty="0"/>
                  <a:t>not intended for training, its purpose was </a:t>
                </a:r>
                <a:r>
                  <a:rPr lang="en-US" sz="1800" i="1" dirty="0" smtClean="0"/>
                  <a:t>validation</a:t>
                </a:r>
                <a:r>
                  <a:rPr lang="en-US" sz="1800" dirty="0" smtClean="0"/>
                  <a:t> of already trained classifier in KS-test.</a:t>
                </a:r>
                <a:endParaRPr lang="en-US"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611560" y="2420888"/>
                <a:ext cx="7560840" cy="792087"/>
              </a:xfrm>
              <a:blipFill rotWithShape="1">
                <a:blip r:embed="rId3"/>
                <a:stretch>
                  <a:fillRect l="-645" t="-3846"/>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10</a:t>
            </a:fld>
            <a:endParaRPr lang="ru-RU" altLang="ru-RU" dirty="0"/>
          </a:p>
        </p:txBody>
      </p:sp>
      <p:grpSp>
        <p:nvGrpSpPr>
          <p:cNvPr id="6" name="Группа 5"/>
          <p:cNvGrpSpPr/>
          <p:nvPr/>
        </p:nvGrpSpPr>
        <p:grpSpPr>
          <a:xfrm>
            <a:off x="618058" y="3645024"/>
            <a:ext cx="7800142" cy="1784358"/>
            <a:chOff x="611559" y="3789040"/>
            <a:chExt cx="7800142" cy="1784358"/>
          </a:xfrm>
        </p:grpSpPr>
        <mc:AlternateContent xmlns:mc="http://schemas.openxmlformats.org/markup-compatibility/2006" xmlns:a14="http://schemas.microsoft.com/office/drawing/2010/main">
          <mc:Choice Requires="a14">
            <p:graphicFrame>
              <p:nvGraphicFramePr>
                <p:cNvPr id="12" name="Схема 11"/>
                <p:cNvGraphicFramePr/>
                <p:nvPr>
                  <p:extLst>
                    <p:ext uri="{D42A27DB-BD31-4B8C-83A1-F6EECF244321}">
                      <p14:modId xmlns:p14="http://schemas.microsoft.com/office/powerpoint/2010/main" val="3302261150"/>
                    </p:ext>
                  </p:extLst>
                </p:nvPr>
              </p:nvGraphicFramePr>
              <p:xfrm>
                <a:off x="611559" y="3789040"/>
                <a:ext cx="7344817" cy="1224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2" name="Схема 11"/>
                <p:cNvGraphicFramePr/>
                <p:nvPr>
                  <p:extLst>
                    <p:ext uri="{D42A27DB-BD31-4B8C-83A1-F6EECF244321}">
                      <p14:modId xmlns:p14="http://schemas.microsoft.com/office/powerpoint/2010/main" val="3158524962"/>
                    </p:ext>
                  </p:extLst>
                </p:nvPr>
              </p:nvGraphicFramePr>
              <p:xfrm>
                <a:off x="611559" y="3789040"/>
                <a:ext cx="7344817" cy="12241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pic>
          <p:nvPicPr>
            <p:cNvPr id="3074" name="Picture 2" descr="C:\Users\torch\AppData\Local\Microsoft\Windows\Temporary Internet Files\Content.IE5\ILYNMCYV\large-Thumbtack-note-Important-0-15235[1].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15557" y="4653136"/>
              <a:ext cx="1296144" cy="920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4060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467544" y="122238"/>
                <a:ext cx="7533456" cy="1295400"/>
              </a:xfrm>
            </p:spPr>
            <p:txBody>
              <a:bodyPr>
                <a:normAutofit/>
              </a:bodyPr>
              <a:lstStyle/>
              <a:p>
                <a:r>
                  <a:rPr lang="en-US" sz="3600" dirty="0" smtClean="0"/>
                  <a:t>The problem: validation on </a:t>
                </a:r>
                <a14:m>
                  <m:oMath xmlns:m="http://schemas.openxmlformats.org/officeDocument/2006/math">
                    <m:r>
                      <a:rPr lang="en-US" sz="3600" i="1" dirty="0">
                        <a:latin typeface="Cambria Math"/>
                      </a:rPr>
                      <m:t>𝑫𝒔</m:t>
                    </m:r>
                  </m:oMath>
                </a14:m>
                <a:r>
                  <a:rPr lang="en-US" sz="3600" dirty="0" smtClean="0"/>
                  <a:t> channel is questionable</a:t>
                </a:r>
                <a:endParaRPr lang="ru-RU" sz="3600" dirty="0"/>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467544" y="122238"/>
                <a:ext cx="7533456" cy="1295400"/>
              </a:xfrm>
              <a:blipFill rotWithShape="1">
                <a:blip r:embed="rId2"/>
                <a:stretch>
                  <a:fillRect l="-2508" b="-1784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Объект 2"/>
              <p:cNvSpPr>
                <a:spLocks noGrp="1"/>
              </p:cNvSpPr>
              <p:nvPr>
                <p:ph idx="1"/>
              </p:nvPr>
            </p:nvSpPr>
            <p:spPr>
              <a:xfrm>
                <a:off x="467544" y="1628800"/>
                <a:ext cx="7560840" cy="1944216"/>
              </a:xfrm>
            </p:spPr>
            <p:txBody>
              <a:bodyPr>
                <a:noAutofit/>
              </a:bodyPr>
              <a:lstStyle/>
              <a:p>
                <a:pPr marL="0" indent="0">
                  <a:buNone/>
                </a:pPr>
                <a:r>
                  <a:rPr lang="en-US" sz="1800" dirty="0" smtClean="0"/>
                  <a:t>In the following we demonstrate that</a:t>
                </a:r>
                <a:r>
                  <a:rPr lang="en-US" sz="1800" dirty="0">
                    <a:solidFill>
                      <a:schemeClr val="tx2"/>
                    </a:solidFill>
                  </a:rPr>
                  <a:t> </a:t>
                </a:r>
                <a14:m>
                  <m:oMath xmlns:m="http://schemas.openxmlformats.org/officeDocument/2006/math">
                    <m:r>
                      <a:rPr lang="en-US" sz="1800" i="1" dirty="0" smtClean="0">
                        <a:solidFill>
                          <a:schemeClr val="tx1"/>
                        </a:solidFill>
                        <a:latin typeface="Cambria Math"/>
                      </a:rPr>
                      <m:t>𝜏</m:t>
                    </m:r>
                  </m:oMath>
                </a14:m>
                <a:r>
                  <a:rPr lang="en-US" sz="1800" dirty="0" smtClean="0"/>
                  <a:t> and </a:t>
                </a:r>
                <a14:m>
                  <m:oMath xmlns:m="http://schemas.openxmlformats.org/officeDocument/2006/math">
                    <m:r>
                      <a:rPr lang="en-US" sz="1800" b="0" i="1" dirty="0">
                        <a:latin typeface="Cambria Math"/>
                      </a:rPr>
                      <m:t>𝐷𝑠</m:t>
                    </m:r>
                  </m:oMath>
                </a14:m>
                <a:r>
                  <a:rPr lang="en-US" sz="1800" dirty="0" smtClean="0"/>
                  <a:t> channels have </a:t>
                </a:r>
                <a:r>
                  <a:rPr lang="en-US" sz="1800" u="sng" dirty="0" smtClean="0"/>
                  <a:t>significantly different probability distributions</a:t>
                </a:r>
                <a:r>
                  <a:rPr lang="en-US" sz="1800" dirty="0" smtClean="0"/>
                  <a:t>.</a:t>
                </a:r>
              </a:p>
              <a:p>
                <a:pPr marL="0" indent="0">
                  <a:buNone/>
                </a:pPr>
                <a:endParaRPr lang="en-US" sz="1800" dirty="0"/>
              </a:p>
              <a:p>
                <a:pPr marL="0" indent="0">
                  <a:buNone/>
                </a:pPr>
                <a:r>
                  <a:rPr lang="en-US" sz="1800" dirty="0" smtClean="0"/>
                  <a:t>On the other hand, Machine </a:t>
                </a:r>
                <a:r>
                  <a:rPr lang="en-US" sz="1800" dirty="0"/>
                  <a:t>Learning theory </a:t>
                </a:r>
                <a:r>
                  <a:rPr lang="en-US" sz="1800" dirty="0" smtClean="0"/>
                  <a:t>shall </a:t>
                </a:r>
                <a:r>
                  <a:rPr lang="en-US" sz="1800" dirty="0"/>
                  <a:t>remind us why testing on data that </a:t>
                </a:r>
                <a:r>
                  <a:rPr lang="en-US" sz="1800" dirty="0" smtClean="0"/>
                  <a:t>has </a:t>
                </a:r>
                <a:r>
                  <a:rPr lang="en-US" sz="1800" dirty="0" smtClean="0">
                    <a:solidFill>
                      <a:schemeClr val="tx2"/>
                    </a:solidFill>
                  </a:rPr>
                  <a:t>different probability distribution</a:t>
                </a:r>
                <a:r>
                  <a:rPr lang="en-US" sz="1800" dirty="0" smtClean="0"/>
                  <a:t> than </a:t>
                </a:r>
                <a:r>
                  <a:rPr lang="en-US" sz="1800" dirty="0"/>
                  <a:t>data where the model was </a:t>
                </a:r>
                <a:r>
                  <a:rPr lang="en-US" sz="1800" dirty="0" smtClean="0"/>
                  <a:t>created violates …</a:t>
                </a:r>
                <a:endParaRPr lang="en-US"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67544" y="1628800"/>
                <a:ext cx="7560840" cy="1944216"/>
              </a:xfrm>
              <a:blipFill rotWithShape="1">
                <a:blip r:embed="rId3"/>
                <a:stretch>
                  <a:fillRect l="-726" t="-1567" r="-323"/>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11</a:t>
            </a:fld>
            <a:endParaRPr lang="ru-RU" altLang="ru-RU" dirty="0"/>
          </a:p>
        </p:txBody>
      </p:sp>
      <p:sp>
        <p:nvSpPr>
          <p:cNvPr id="6" name="Прямоугольник 5"/>
          <p:cNvSpPr/>
          <p:nvPr/>
        </p:nvSpPr>
        <p:spPr>
          <a:xfrm>
            <a:off x="707951" y="5245348"/>
            <a:ext cx="7416824" cy="646331"/>
          </a:xfrm>
          <a:prstGeom prst="rect">
            <a:avLst/>
          </a:prstGeom>
        </p:spPr>
        <p:txBody>
          <a:bodyPr wrap="square">
            <a:spAutoFit/>
          </a:bodyPr>
          <a:lstStyle/>
          <a:p>
            <a:pPr lvl="0" eaLnBrk="1" hangingPunct="1">
              <a:spcBef>
                <a:spcPct val="20000"/>
              </a:spcBef>
              <a:buClr>
                <a:srgbClr val="330066"/>
              </a:buClr>
              <a:buSzPct val="70000"/>
            </a:pPr>
            <a:r>
              <a:rPr lang="en-US" kern="0" dirty="0">
                <a:latin typeface="Arial"/>
              </a:rPr>
              <a:t>This assumption is the cornerstone </a:t>
            </a:r>
            <a:r>
              <a:rPr lang="en-US" kern="0" dirty="0" smtClean="0">
                <a:latin typeface="Arial"/>
              </a:rPr>
              <a:t>of statistical </a:t>
            </a:r>
            <a:r>
              <a:rPr lang="en-US" kern="0" dirty="0">
                <a:latin typeface="Arial"/>
              </a:rPr>
              <a:t>learning and, in general, of inference.</a:t>
            </a:r>
          </a:p>
        </p:txBody>
      </p:sp>
      <p:graphicFrame>
        <p:nvGraphicFramePr>
          <p:cNvPr id="8" name="Схема 7"/>
          <p:cNvGraphicFramePr/>
          <p:nvPr>
            <p:extLst>
              <p:ext uri="{D42A27DB-BD31-4B8C-83A1-F6EECF244321}">
                <p14:modId xmlns:p14="http://schemas.microsoft.com/office/powerpoint/2010/main" val="817234013"/>
              </p:ext>
            </p:extLst>
          </p:nvPr>
        </p:nvGraphicFramePr>
        <p:xfrm>
          <a:off x="611560" y="3645024"/>
          <a:ext cx="7416824" cy="1272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1" name="Picture 3" descr="C:\Users\torch\AppData\Local\Microsoft\Windows\Temporary Internet Files\Content.IE5\WGADNU31\Question-Guy[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4279" y="5157192"/>
            <a:ext cx="1292226" cy="1425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530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22238"/>
            <a:ext cx="7533456" cy="1295400"/>
          </a:xfrm>
        </p:spPr>
        <p:txBody>
          <a:bodyPr/>
          <a:lstStyle/>
          <a:p>
            <a:r>
              <a:rPr lang="en-US" sz="3600" dirty="0" smtClean="0"/>
              <a:t>Our plan</a:t>
            </a:r>
            <a:endParaRPr lang="ru-RU" sz="3600" dirty="0">
              <a:solidFill>
                <a:srgbClr val="C00000"/>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67544" y="1676677"/>
                <a:ext cx="8136904" cy="4776659"/>
              </a:xfrm>
            </p:spPr>
            <p:txBody>
              <a:bodyPr>
                <a:normAutofit/>
              </a:bodyPr>
              <a:lstStyle/>
              <a:p>
                <a:pPr>
                  <a:buFont typeface="Courier New" panose="02070309020205020404" pitchFamily="49" charset="0"/>
                  <a:buChar char="o"/>
                </a:pPr>
                <a:r>
                  <a:rPr lang="en-US" sz="1800" dirty="0" smtClean="0"/>
                  <a:t>The following </a:t>
                </a:r>
                <a:r>
                  <a:rPr lang="en-US" sz="1800" dirty="0" smtClean="0">
                    <a:hlinkClick r:id="rId2" action="ppaction://hlinksldjump"/>
                  </a:rPr>
                  <a:t>section</a:t>
                </a:r>
                <a:r>
                  <a:rPr lang="en-US" sz="1800" dirty="0" smtClean="0"/>
                  <a:t> is </a:t>
                </a:r>
                <a:r>
                  <a:rPr lang="en-US" sz="1800" dirty="0"/>
                  <a:t>dedicated to foundations of Machine Learning </a:t>
                </a:r>
                <a:r>
                  <a:rPr lang="en-US" sz="1800" dirty="0" smtClean="0"/>
                  <a:t>theory. We demonstrate there that </a:t>
                </a:r>
                <a14:m>
                  <m:oMath xmlns:m="http://schemas.openxmlformats.org/officeDocument/2006/math">
                    <m:r>
                      <a:rPr lang="en-US" sz="1800" i="1" dirty="0">
                        <a:latin typeface="Cambria Math"/>
                      </a:rPr>
                      <m:t>𝜏</m:t>
                    </m:r>
                  </m:oMath>
                </a14:m>
                <a:r>
                  <a:rPr lang="en-US" sz="1800" dirty="0"/>
                  <a:t> and </a:t>
                </a:r>
                <a14:m>
                  <m:oMath xmlns:m="http://schemas.openxmlformats.org/officeDocument/2006/math">
                    <m:r>
                      <a:rPr lang="en-US" sz="1800" i="1" dirty="0">
                        <a:latin typeface="Cambria Math"/>
                      </a:rPr>
                      <m:t>𝐷𝑠</m:t>
                    </m:r>
                  </m:oMath>
                </a14:m>
                <a:r>
                  <a:rPr lang="en-US" sz="1800" dirty="0" smtClean="0"/>
                  <a:t> channels</a:t>
                </a:r>
                <a:r>
                  <a:rPr lang="ru-RU" sz="1800" dirty="0" smtClean="0"/>
                  <a:t> </a:t>
                </a:r>
                <a:r>
                  <a:rPr lang="en-US" sz="1800" dirty="0" smtClean="0"/>
                  <a:t>have </a:t>
                </a:r>
                <a:r>
                  <a:rPr lang="en-US" sz="1800" dirty="0"/>
                  <a:t>different underlying probability </a:t>
                </a:r>
                <a:r>
                  <a:rPr lang="en-US" sz="1800" dirty="0" smtClean="0"/>
                  <a:t>distributions and argue why it is bad.</a:t>
                </a:r>
              </a:p>
              <a:p>
                <a:pPr>
                  <a:buFont typeface="Courier New" panose="02070309020205020404" pitchFamily="49" charset="0"/>
                  <a:buChar char="o"/>
                </a:pPr>
                <a:r>
                  <a:rPr lang="en-US" sz="1800" dirty="0" smtClean="0"/>
                  <a:t>In </a:t>
                </a:r>
                <a:r>
                  <a:rPr lang="en-US" sz="1800" dirty="0" smtClean="0">
                    <a:hlinkClick r:id="rId3" action="ppaction://hlinksldjump"/>
                  </a:rPr>
                  <a:t>“Transfer learning”</a:t>
                </a:r>
                <a:r>
                  <a:rPr lang="en-US" sz="1800" dirty="0" smtClean="0"/>
                  <a:t> </a:t>
                </a:r>
                <a:r>
                  <a:rPr lang="en-US" sz="1800" dirty="0"/>
                  <a:t>section we propose </a:t>
                </a:r>
                <a:r>
                  <a:rPr lang="en-US" sz="1800" dirty="0" smtClean="0"/>
                  <a:t>a framework </a:t>
                </a:r>
                <a:r>
                  <a:rPr lang="en-US" sz="1800" dirty="0"/>
                  <a:t>for learning from different distributions</a:t>
                </a:r>
                <a:r>
                  <a:rPr lang="en-US" sz="1800" dirty="0" smtClean="0"/>
                  <a:t>.</a:t>
                </a:r>
                <a:endParaRPr lang="en-US" sz="1800" dirty="0"/>
              </a:p>
              <a:p>
                <a:pPr>
                  <a:buFont typeface="Courier New" panose="02070309020205020404" pitchFamily="49" charset="0"/>
                  <a:buChar char="o"/>
                </a:pPr>
                <a:r>
                  <a:rPr lang="en-US" sz="1800" dirty="0" smtClean="0">
                    <a:hlinkClick r:id="rId4" action="ppaction://hlinksldjump"/>
                  </a:rPr>
                  <a:t>“</a:t>
                </a:r>
                <a:r>
                  <a:rPr lang="en-US" sz="1800" dirty="0">
                    <a:hlinkClick r:id="rId4" action="ppaction://hlinksldjump"/>
                  </a:rPr>
                  <a:t>Implementation”</a:t>
                </a:r>
                <a:r>
                  <a:rPr lang="en-US" sz="1800" dirty="0"/>
                  <a:t> section discusses solution presented for this competition and sets some guidelines for further development</a:t>
                </a:r>
                <a:r>
                  <a:rPr lang="en-US" sz="1800" dirty="0" smtClean="0"/>
                  <a:t>.</a:t>
                </a:r>
              </a:p>
              <a:p>
                <a:pPr>
                  <a:buFont typeface="Courier New" panose="02070309020205020404" pitchFamily="49" charset="0"/>
                  <a:buChar char="o"/>
                </a:pPr>
                <a:r>
                  <a:rPr lang="en-US" sz="1800" dirty="0" smtClean="0">
                    <a:hlinkClick r:id="rId5" action="ppaction://hlinksldjump"/>
                  </a:rPr>
                  <a:t>“Kolmogorov–Smirnov test”</a:t>
                </a:r>
                <a:r>
                  <a:rPr lang="en-US" sz="1800" dirty="0" smtClean="0"/>
                  <a:t> section is optional but provides some interesting insight.</a:t>
                </a:r>
                <a:endParaRPr lang="ru-RU" sz="1800" dirty="0"/>
              </a:p>
              <a:p>
                <a:pPr marL="0" indent="0">
                  <a:buNone/>
                </a:pPr>
                <a:endParaRPr lang="en-US" sz="2800" dirty="0" smtClean="0"/>
              </a:p>
              <a:p>
                <a:pPr marL="0" indent="0">
                  <a:buNone/>
                </a:pPr>
                <a:r>
                  <a:rPr lang="en-US" sz="2800" dirty="0" smtClean="0"/>
                  <a:t>		</a:t>
                </a:r>
                <a:endParaRPr lang="en-US" sz="2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67544" y="1676677"/>
                <a:ext cx="8136904" cy="4776659"/>
              </a:xfrm>
              <a:blipFill rotWithShape="1">
                <a:blip r:embed="rId6"/>
                <a:stretch>
                  <a:fillRect l="-75" t="-638"/>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12</a:t>
            </a:fld>
            <a:endParaRPr lang="ru-RU" altLang="ru-RU" dirty="0"/>
          </a:p>
        </p:txBody>
      </p:sp>
    </p:spTree>
    <p:extLst>
      <p:ext uri="{BB962C8B-B14F-4D97-AF65-F5344CB8AC3E}">
        <p14:creationId xmlns:p14="http://schemas.microsoft.com/office/powerpoint/2010/main" val="24199041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470372"/>
          </a:xfrm>
        </p:spPr>
        <p:txBody>
          <a:bodyPr/>
          <a:lstStyle/>
          <a:p>
            <a:r>
              <a:rPr lang="en-US" dirty="0" smtClean="0">
                <a:solidFill>
                  <a:schemeClr val="tx2">
                    <a:lumMod val="50000"/>
                  </a:schemeClr>
                </a:solidFill>
              </a:rPr>
              <a:t>2. Brief review </a:t>
            </a:r>
            <a:r>
              <a:rPr lang="en-US" dirty="0">
                <a:solidFill>
                  <a:schemeClr val="tx2">
                    <a:lumMod val="50000"/>
                  </a:schemeClr>
                </a:solidFill>
              </a:rPr>
              <a:t>of Machine </a:t>
            </a:r>
            <a:r>
              <a:rPr lang="en-US" dirty="0" smtClean="0">
                <a:solidFill>
                  <a:schemeClr val="tx2">
                    <a:lumMod val="50000"/>
                  </a:schemeClr>
                </a:solidFill>
              </a:rPr>
              <a:t>Learning foundations</a:t>
            </a:r>
            <a:endParaRPr lang="ru-RU" dirty="0">
              <a:solidFill>
                <a:schemeClr val="tx2">
                  <a:lumMod val="50000"/>
                </a:schemeClr>
              </a:solidFill>
            </a:endParaRPr>
          </a:p>
        </p:txBody>
      </p:sp>
      <p:sp>
        <p:nvSpPr>
          <p:cNvPr id="3" name="Текст 2"/>
          <p:cNvSpPr>
            <a:spLocks noGrp="1"/>
          </p:cNvSpPr>
          <p:nvPr>
            <p:ph type="body" idx="1"/>
          </p:nvPr>
        </p:nvSpPr>
        <p:spPr/>
        <p:txBody>
          <a:bodyPr>
            <a:normAutofit/>
          </a:bodyPr>
          <a:lstStyle/>
          <a:p>
            <a:r>
              <a:rPr lang="en-US" dirty="0"/>
              <a:t>Let us briefly recall the </a:t>
            </a:r>
            <a:r>
              <a:rPr lang="en-US" dirty="0" smtClean="0"/>
              <a:t>fundamentals of </a:t>
            </a:r>
            <a:r>
              <a:rPr lang="en-US" dirty="0"/>
              <a:t>Machine </a:t>
            </a:r>
            <a:r>
              <a:rPr lang="en-US" dirty="0" smtClean="0"/>
              <a:t>Learning theory.</a:t>
            </a:r>
            <a:endParaRPr lang="ru-RU" dirty="0"/>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13</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528616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Empirical </a:t>
            </a:r>
            <a:r>
              <a:rPr lang="en-US" sz="3600" dirty="0">
                <a:solidFill>
                  <a:schemeClr val="tx2">
                    <a:lumMod val="50000"/>
                  </a:schemeClr>
                </a:solidFill>
              </a:rPr>
              <a:t>risk minimization</a:t>
            </a:r>
            <a:endParaRPr lang="ru-RU" dirty="0">
              <a:solidFill>
                <a:schemeClr val="tx2">
                  <a:lumMod val="50000"/>
                </a:schemeClr>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lstStyle/>
              <a:p>
                <a:pPr marL="0" indent="0">
                  <a:buNone/>
                </a:pPr>
                <a:r>
                  <a:rPr lang="en-US" sz="1800" dirty="0" smtClean="0"/>
                  <a:t>Standard Machine Learning </a:t>
                </a:r>
                <a:r>
                  <a:rPr lang="en-US" sz="1800" dirty="0"/>
                  <a:t>approach is to try to minimize the </a:t>
                </a:r>
                <a:r>
                  <a:rPr lang="en-US" sz="1800" dirty="0">
                    <a:solidFill>
                      <a:schemeClr val="tx2"/>
                    </a:solidFill>
                  </a:rPr>
                  <a:t>training error. </a:t>
                </a:r>
                <a:r>
                  <a:rPr lang="en-US" sz="1800" dirty="0"/>
                  <a:t>This algorithm picks hypothesis such </a:t>
                </a:r>
                <a:r>
                  <a:rPr lang="en-US" sz="1800" dirty="0" smtClean="0"/>
                  <a:t>that:</a:t>
                </a:r>
              </a:p>
              <a:p>
                <a:pPr marL="0" indent="0">
                  <a:buNone/>
                </a:pPr>
                <a:endParaRPr lang="en-US" sz="2400"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sz="3200" i="1" smtClean="0">
                              <a:solidFill>
                                <a:schemeClr val="tx2"/>
                              </a:solidFill>
                              <a:latin typeface="Cambria Math"/>
                            </a:rPr>
                          </m:ctrlPr>
                        </m:accPr>
                        <m:e>
                          <m:r>
                            <a:rPr lang="en-US" sz="3200" b="0" i="1" smtClean="0">
                              <a:solidFill>
                                <a:schemeClr val="tx2"/>
                              </a:solidFill>
                              <a:latin typeface="Cambria Math"/>
                            </a:rPr>
                            <m:t>h</m:t>
                          </m:r>
                        </m:e>
                      </m:acc>
                      <m:r>
                        <a:rPr lang="en-US" sz="3200" b="0" i="1" smtClean="0">
                          <a:solidFill>
                            <a:schemeClr val="tx2"/>
                          </a:solidFill>
                          <a:latin typeface="Cambria Math"/>
                        </a:rPr>
                        <m:t>= </m:t>
                      </m:r>
                      <m:func>
                        <m:funcPr>
                          <m:ctrlPr>
                            <a:rPr lang="en-US" sz="3200" i="1" smtClean="0">
                              <a:solidFill>
                                <a:schemeClr val="tx2"/>
                              </a:solidFill>
                              <a:latin typeface="Cambria Math"/>
                            </a:rPr>
                          </m:ctrlPr>
                        </m:funcPr>
                        <m:fName>
                          <m:limLow>
                            <m:limLowPr>
                              <m:ctrlPr>
                                <a:rPr lang="en-US" sz="3200" i="1" smtClean="0">
                                  <a:solidFill>
                                    <a:schemeClr val="tx2"/>
                                  </a:solidFill>
                                  <a:latin typeface="Cambria Math"/>
                                </a:rPr>
                              </m:ctrlPr>
                            </m:limLowPr>
                            <m:e>
                              <m:r>
                                <m:rPr>
                                  <m:sty m:val="p"/>
                                </m:rPr>
                                <a:rPr lang="en-US" sz="3200" b="0" i="0" smtClean="0">
                                  <a:solidFill>
                                    <a:schemeClr val="tx2"/>
                                  </a:solidFill>
                                  <a:latin typeface="Cambria Math"/>
                                </a:rPr>
                                <m:t>arg</m:t>
                              </m:r>
                              <m:r>
                                <a:rPr lang="en-US" sz="3200" b="0" i="0" smtClean="0">
                                  <a:solidFill>
                                    <a:schemeClr val="tx2"/>
                                  </a:solidFill>
                                  <a:latin typeface="Cambria Math"/>
                                </a:rPr>
                                <m:t> </m:t>
                              </m:r>
                              <m:r>
                                <m:rPr>
                                  <m:sty m:val="p"/>
                                </m:rPr>
                                <a:rPr lang="en-US" sz="3200" i="0" smtClean="0">
                                  <a:solidFill>
                                    <a:schemeClr val="tx2"/>
                                  </a:solidFill>
                                  <a:latin typeface="Cambria Math"/>
                                </a:rPr>
                                <m:t>min</m:t>
                              </m:r>
                            </m:e>
                            <m:lim>
                              <m:r>
                                <a:rPr lang="en-US" sz="3200" b="0" i="1" smtClean="0">
                                  <a:solidFill>
                                    <a:schemeClr val="tx2"/>
                                  </a:solidFill>
                                  <a:latin typeface="Cambria Math"/>
                                </a:rPr>
                                <m:t>h</m:t>
                              </m:r>
                              <m:r>
                                <a:rPr lang="en-US" sz="3200" b="0" i="1" smtClean="0">
                                  <a:solidFill>
                                    <a:schemeClr val="tx2"/>
                                  </a:solidFill>
                                  <a:latin typeface="Cambria Math"/>
                                </a:rPr>
                                <m:t> ∈ </m:t>
                              </m:r>
                              <m:r>
                                <a:rPr lang="en-US" sz="3200" b="0" i="1" smtClean="0">
                                  <a:solidFill>
                                    <a:schemeClr val="tx2"/>
                                  </a:solidFill>
                                  <a:latin typeface="Cambria Math"/>
                                  <a:ea typeface="Cambria Math"/>
                                </a:rPr>
                                <m:t>𝐻</m:t>
                              </m:r>
                            </m:lim>
                          </m:limLow>
                        </m:fName>
                        <m:e>
                          <m:acc>
                            <m:accPr>
                              <m:chr m:val="̂"/>
                              <m:ctrlPr>
                                <a:rPr lang="en-US" sz="3200" i="1" smtClean="0">
                                  <a:solidFill>
                                    <a:schemeClr val="tx2"/>
                                  </a:solidFill>
                                  <a:latin typeface="Cambria Math"/>
                                </a:rPr>
                              </m:ctrlPr>
                            </m:accPr>
                            <m:e>
                              <m:r>
                                <a:rPr lang="en-US" sz="3200" i="1">
                                  <a:solidFill>
                                    <a:schemeClr val="tx2"/>
                                  </a:solidFill>
                                  <a:latin typeface="Cambria Math"/>
                                  <a:ea typeface="Cambria Math"/>
                                </a:rPr>
                                <m:t>𝜀</m:t>
                              </m:r>
                            </m:e>
                          </m:acc>
                          <m:r>
                            <a:rPr lang="en-US" sz="3200" b="0" i="1" smtClean="0">
                              <a:solidFill>
                                <a:schemeClr val="tx2"/>
                              </a:solidFill>
                              <a:latin typeface="Cambria Math"/>
                              <a:ea typeface="Cambria Math"/>
                            </a:rPr>
                            <m:t>(</m:t>
                          </m:r>
                          <m:r>
                            <a:rPr lang="en-US" sz="3200" b="0" i="1" smtClean="0">
                              <a:solidFill>
                                <a:schemeClr val="tx2"/>
                              </a:solidFill>
                              <a:latin typeface="Cambria Math"/>
                              <a:ea typeface="Cambria Math"/>
                            </a:rPr>
                            <m:t>h</m:t>
                          </m:r>
                          <m:r>
                            <a:rPr lang="en-US" sz="3200" b="0" i="1" smtClean="0">
                              <a:solidFill>
                                <a:schemeClr val="tx2"/>
                              </a:solidFill>
                              <a:latin typeface="Cambria Math"/>
                              <a:ea typeface="Cambria Math"/>
                            </a:rPr>
                            <m:t>)</m:t>
                          </m:r>
                        </m:e>
                      </m:func>
                    </m:oMath>
                  </m:oMathPara>
                </a14:m>
                <a:endParaRPr lang="en-US" sz="3200" dirty="0"/>
              </a:p>
              <a:p>
                <a:pPr marL="0" indent="0">
                  <a:buNone/>
                </a:pPr>
                <a:endParaRPr lang="en-US" sz="2400" dirty="0" smtClean="0"/>
              </a:p>
              <a:p>
                <a:pPr marL="0" indent="0">
                  <a:buNone/>
                </a:pPr>
                <a:r>
                  <a:rPr lang="en-US" sz="1800" dirty="0" smtClean="0"/>
                  <a:t>This </a:t>
                </a:r>
                <a:r>
                  <a:rPr lang="en-US" sz="1800" dirty="0"/>
                  <a:t>process is called </a:t>
                </a:r>
                <a:r>
                  <a:rPr lang="en-US" sz="1800" dirty="0">
                    <a:solidFill>
                      <a:schemeClr val="tx2"/>
                    </a:solidFill>
                  </a:rPr>
                  <a:t>empirical risk minimization </a:t>
                </a:r>
                <a:r>
                  <a:rPr lang="en-US" sz="1800" dirty="0"/>
                  <a:t>(ERM</a:t>
                </a:r>
                <a:r>
                  <a:rPr lang="en-US" sz="1800" dirty="0" smtClean="0"/>
                  <a:t>). Let us recall how it works and WHY it works</a:t>
                </a:r>
                <a:endParaRPr 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593" t="-691"/>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14</a:t>
            </a:fld>
            <a:endParaRPr lang="ru-RU" altLang="ru-RU" dirty="0"/>
          </a:p>
        </p:txBody>
      </p:sp>
    </p:spTree>
    <p:extLst>
      <p:ext uri="{BB962C8B-B14F-4D97-AF65-F5344CB8AC3E}">
        <p14:creationId xmlns:p14="http://schemas.microsoft.com/office/powerpoint/2010/main" val="3824469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22238"/>
            <a:ext cx="7533456" cy="1290538"/>
          </a:xfrm>
        </p:spPr>
        <p:txBody>
          <a:bodyPr>
            <a:normAutofit/>
          </a:bodyPr>
          <a:lstStyle/>
          <a:p>
            <a:pPr marL="0" indent="0"/>
            <a:r>
              <a:rPr lang="en-US" sz="2800" dirty="0">
                <a:solidFill>
                  <a:schemeClr val="tx2">
                    <a:lumMod val="50000"/>
                  </a:schemeClr>
                </a:solidFill>
              </a:rPr>
              <a:t>Building blocks of the general (supervised) statistical learning process</a:t>
            </a:r>
            <a:endParaRPr lang="ru-RU" sz="2800" dirty="0">
              <a:solidFill>
                <a:schemeClr val="tx2">
                  <a:lumMod val="50000"/>
                </a:schemeClr>
              </a:solidFill>
            </a:endParaRPr>
          </a:p>
        </p:txBody>
      </p:sp>
      <p:sp>
        <p:nvSpPr>
          <p:cNvPr id="3" name="Объект 2"/>
          <p:cNvSpPr>
            <a:spLocks noGrp="1"/>
          </p:cNvSpPr>
          <p:nvPr>
            <p:ph idx="1"/>
          </p:nvPr>
        </p:nvSpPr>
        <p:spPr>
          <a:xfrm>
            <a:off x="467544" y="2276872"/>
            <a:ext cx="8136904" cy="4176464"/>
          </a:xfrm>
        </p:spPr>
        <p:txBody>
          <a:bodyPr/>
          <a:lstStyle/>
          <a:p>
            <a:pPr marL="0" indent="0">
              <a:buNone/>
            </a:pPr>
            <a:endParaRPr lang="en-US" sz="2800" dirty="0" smtClean="0"/>
          </a:p>
          <a:p>
            <a:pPr marL="0" indent="0">
              <a:buNone/>
            </a:pPr>
            <a:r>
              <a:rPr lang="en-US" sz="2800" dirty="0" smtClean="0"/>
              <a:t>		</a:t>
            </a:r>
            <a:endParaRPr lang="en-US" sz="2800" dirty="0"/>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6" name="Номер слайда 5"/>
          <p:cNvSpPr>
            <a:spLocks noGrp="1"/>
          </p:cNvSpPr>
          <p:nvPr>
            <p:ph type="sldNum" sz="quarter" idx="12"/>
          </p:nvPr>
        </p:nvSpPr>
        <p:spPr/>
        <p:txBody>
          <a:bodyPr/>
          <a:lstStyle/>
          <a:p>
            <a:fld id="{8B2CB5D2-C2A0-4322-92F8-C5B3823B5059}" type="slidenum">
              <a:rPr lang="ru-RU" altLang="ru-RU" smtClean="0"/>
              <a:pPr/>
              <a:t>15</a:t>
            </a:fld>
            <a:endParaRPr lang="ru-RU" altLang="ru-RU" dirty="0"/>
          </a:p>
        </p:txBody>
      </p:sp>
      <mc:AlternateContent xmlns:mc="http://schemas.openxmlformats.org/markup-compatibility/2006">
        <mc:Choice xmlns:a14="http://schemas.microsoft.com/office/drawing/2010/main" Requires="a14">
          <p:graphicFrame>
            <p:nvGraphicFramePr>
              <p:cNvPr id="5" name="Схема 4"/>
              <p:cNvGraphicFramePr/>
              <p:nvPr>
                <p:extLst>
                  <p:ext uri="{D42A27DB-BD31-4B8C-83A1-F6EECF244321}">
                    <p14:modId xmlns:p14="http://schemas.microsoft.com/office/powerpoint/2010/main" val="4292783219"/>
                  </p:ext>
                </p:extLst>
              </p:nvPr>
            </p:nvGraphicFramePr>
            <p:xfrm>
              <a:off x="539552" y="1844824"/>
              <a:ext cx="8064896" cy="4640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5" name="Схема 4"/>
              <p:cNvGraphicFramePr/>
              <p:nvPr>
                <p:extLst>
                  <p:ext uri="{D42A27DB-BD31-4B8C-83A1-F6EECF244321}">
                    <p14:modId xmlns:p14="http://schemas.microsoft.com/office/powerpoint/2010/main" val="4292783219"/>
                  </p:ext>
                </p:extLst>
              </p:nvPr>
            </p:nvGraphicFramePr>
            <p:xfrm>
              <a:off x="539552" y="1844824"/>
              <a:ext cx="8064896" cy="4640064"/>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Tree>
    <p:extLst>
      <p:ext uri="{BB962C8B-B14F-4D97-AF65-F5344CB8AC3E}">
        <p14:creationId xmlns:p14="http://schemas.microsoft.com/office/powerpoint/2010/main" val="26218642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The learning diagram</a:t>
            </a:r>
            <a:endParaRPr lang="ru-RU" sz="3600" dirty="0">
              <a:solidFill>
                <a:schemeClr val="tx2">
                  <a:lumMod val="50000"/>
                </a:schemeClr>
              </a:solidFill>
            </a:endParaRPr>
          </a:p>
        </p:txBody>
      </p:sp>
      <mc:AlternateContent xmlns:mc="http://schemas.openxmlformats.org/markup-compatibility/2006">
        <mc:Choice xmlns:a14="http://schemas.microsoft.com/office/drawing/2010/main" Requires="a14">
          <p:graphicFrame>
            <p:nvGraphicFramePr>
              <p:cNvPr id="13" name="Схема 12"/>
              <p:cNvGraphicFramePr/>
              <p:nvPr>
                <p:extLst>
                  <p:ext uri="{D42A27DB-BD31-4B8C-83A1-F6EECF244321}">
                    <p14:modId xmlns:p14="http://schemas.microsoft.com/office/powerpoint/2010/main" val="1763135677"/>
                  </p:ext>
                </p:extLst>
              </p:nvPr>
            </p:nvGraphicFramePr>
            <p:xfrm>
              <a:off x="107504" y="1700808"/>
              <a:ext cx="8928992"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13" name="Схема 12"/>
              <p:cNvGraphicFramePr/>
              <p:nvPr>
                <p:extLst>
                  <p:ext uri="{D42A27DB-BD31-4B8C-83A1-F6EECF244321}">
                    <p14:modId xmlns:p14="http://schemas.microsoft.com/office/powerpoint/2010/main" val="1763135677"/>
                  </p:ext>
                </p:extLst>
              </p:nvPr>
            </p:nvGraphicFramePr>
            <p:xfrm>
              <a:off x="107504" y="1700808"/>
              <a:ext cx="8928992" cy="5040560"/>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14" name="Круговая стрелка 13"/>
          <p:cNvSpPr/>
          <p:nvPr/>
        </p:nvSpPr>
        <p:spPr bwMode="auto">
          <a:xfrm rot="951523">
            <a:off x="2961752" y="1853941"/>
            <a:ext cx="1161497" cy="1297027"/>
          </a:xfrm>
          <a:prstGeom prst="circular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6" name="Круговая стрелка 15"/>
          <p:cNvSpPr/>
          <p:nvPr/>
        </p:nvSpPr>
        <p:spPr bwMode="auto">
          <a:xfrm rot="20382963" flipH="1">
            <a:off x="4941121" y="1886682"/>
            <a:ext cx="1169463" cy="1159537"/>
          </a:xfrm>
          <a:prstGeom prst="circular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7" name="Стрелка вниз 16"/>
          <p:cNvSpPr/>
          <p:nvPr/>
        </p:nvSpPr>
        <p:spPr bwMode="auto">
          <a:xfrm>
            <a:off x="4424505" y="3933056"/>
            <a:ext cx="294990" cy="5760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8" name="Круговая стрелка 17"/>
          <p:cNvSpPr/>
          <p:nvPr/>
        </p:nvSpPr>
        <p:spPr bwMode="auto">
          <a:xfrm rot="20833667">
            <a:off x="2319943" y="4529057"/>
            <a:ext cx="1357429" cy="1079570"/>
          </a:xfrm>
          <a:prstGeom prst="circular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9" name="Стрелка вправо 18"/>
          <p:cNvSpPr/>
          <p:nvPr/>
        </p:nvSpPr>
        <p:spPr bwMode="auto">
          <a:xfrm>
            <a:off x="5882098" y="5301208"/>
            <a:ext cx="936104" cy="28803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0" name="Стрелка вниз 19"/>
          <p:cNvSpPr/>
          <p:nvPr/>
        </p:nvSpPr>
        <p:spPr bwMode="auto">
          <a:xfrm>
            <a:off x="7711782" y="3376071"/>
            <a:ext cx="263531" cy="97769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p:cNvSpPr txBox="1"/>
              <p:nvPr/>
            </p:nvSpPr>
            <p:spPr>
              <a:xfrm>
                <a:off x="7924538" y="3789620"/>
                <a:ext cx="3276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2060"/>
                          </a:solidFill>
                          <a:latin typeface="Cambria Math"/>
                        </a:rPr>
                        <m:t>𝑥</m:t>
                      </m:r>
                    </m:oMath>
                  </m:oMathPara>
                </a14:m>
                <a:endParaRPr lang="ru-RU" dirty="0">
                  <a:solidFill>
                    <a:srgbClr val="00206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924538" y="3789620"/>
                <a:ext cx="327654" cy="369332"/>
              </a:xfrm>
              <a:prstGeom prst="rect">
                <a:avLst/>
              </a:prstGeom>
              <a:blipFill rotWithShape="1">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007537" y="1628800"/>
                <a:ext cx="1063688"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2060"/>
                          </a:solidFill>
                          <a:latin typeface="Cambria Math"/>
                        </a:rPr>
                        <m:t>𝑥</m:t>
                      </m:r>
                      <m:r>
                        <a:rPr lang="en-US" i="1" baseline="-25000" dirty="0" smtClean="0">
                          <a:solidFill>
                            <a:srgbClr val="002060"/>
                          </a:solidFill>
                          <a:latin typeface="Cambria Math"/>
                        </a:rPr>
                        <m:t>1</m:t>
                      </m:r>
                      <m:r>
                        <a:rPr lang="en-US" i="1" dirty="0" smtClean="0">
                          <a:solidFill>
                            <a:srgbClr val="002060"/>
                          </a:solidFill>
                          <a:latin typeface="Cambria Math"/>
                        </a:rPr>
                        <m:t>,…,</m:t>
                      </m:r>
                      <m:sSub>
                        <m:sSubPr>
                          <m:ctrlPr>
                            <a:rPr lang="en-US" i="1" dirty="0" smtClean="0">
                              <a:solidFill>
                                <a:srgbClr val="002060"/>
                              </a:solidFill>
                              <a:latin typeface="Cambria Math"/>
                            </a:rPr>
                          </m:ctrlPr>
                        </m:sSubPr>
                        <m:e>
                          <m:r>
                            <a:rPr lang="en-US" b="0" i="1" dirty="0" smtClean="0">
                              <a:solidFill>
                                <a:srgbClr val="002060"/>
                              </a:solidFill>
                              <a:latin typeface="Cambria Math"/>
                            </a:rPr>
                            <m:t>𝑥</m:t>
                          </m:r>
                        </m:e>
                        <m:sub>
                          <m:r>
                            <a:rPr lang="en-US" b="0" i="1" dirty="0" smtClean="0">
                              <a:solidFill>
                                <a:srgbClr val="002060"/>
                              </a:solidFill>
                              <a:latin typeface="Cambria Math"/>
                            </a:rPr>
                            <m:t>𝑛</m:t>
                          </m:r>
                        </m:sub>
                      </m:sSub>
                    </m:oMath>
                  </m:oMathPara>
                </a14:m>
                <a:endParaRPr lang="ru-RU" baseline="-25000" dirty="0">
                  <a:solidFill>
                    <a:srgbClr val="00206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007537" y="1628800"/>
                <a:ext cx="1063688" cy="362984"/>
              </a:xfrm>
              <a:prstGeom prst="rect">
                <a:avLst/>
              </a:prstGeom>
              <a:blipFill rotWithShape="1">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796136" y="4005064"/>
                <a:ext cx="1612236" cy="307777"/>
              </a:xfrm>
              <a:prstGeom prst="rect">
                <a:avLst/>
              </a:prstGeom>
              <a:noFill/>
            </p:spPr>
            <p:txBody>
              <a:bodyPr wrap="none" rtlCol="0">
                <a:spAutoFit/>
              </a:bodyPr>
              <a:lstStyle/>
              <a:p>
                <a:r>
                  <a:rPr lang="en-US" sz="1400" dirty="0" smtClean="0">
                    <a:solidFill>
                      <a:srgbClr val="FF0000"/>
                    </a:solidFill>
                  </a:rPr>
                  <a:t>Error measure </a:t>
                </a:r>
                <a14:m>
                  <m:oMath xmlns:m="http://schemas.openxmlformats.org/officeDocument/2006/math">
                    <m:r>
                      <a:rPr lang="en-US" sz="1400" i="1" dirty="0" smtClean="0">
                        <a:solidFill>
                          <a:srgbClr val="FF0000"/>
                        </a:solidFill>
                        <a:latin typeface="Cambria Math"/>
                        <a:ea typeface="Cambria Math"/>
                      </a:rPr>
                      <m:t>𝜀</m:t>
                    </m:r>
                    <m:r>
                      <a:rPr lang="en-US" sz="1400" i="1" dirty="0" smtClean="0">
                        <a:solidFill>
                          <a:srgbClr val="FF0000"/>
                        </a:solidFill>
                        <a:latin typeface="Cambria Math"/>
                      </a:rPr>
                      <m:t>()</m:t>
                    </m:r>
                  </m:oMath>
                </a14:m>
                <a:endParaRPr lang="ru-RU" sz="1400" dirty="0">
                  <a:solidFill>
                    <a:srgbClr val="FF000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796136" y="4005064"/>
                <a:ext cx="1612236" cy="307777"/>
              </a:xfrm>
              <a:prstGeom prst="rect">
                <a:avLst/>
              </a:prstGeom>
              <a:blipFill rotWithShape="1">
                <a:blip r:embed="rId13"/>
                <a:stretch>
                  <a:fillRect l="-1136" t="-2000" b="-20000"/>
                </a:stretch>
              </a:blipFill>
            </p:spPr>
            <p:txBody>
              <a:bodyPr/>
              <a:lstStyle/>
              <a:p>
                <a:r>
                  <a:rPr lang="ru-RU">
                    <a:noFill/>
                  </a:rPr>
                  <a:t> </a:t>
                </a:r>
              </a:p>
            </p:txBody>
          </p:sp>
        </mc:Fallback>
      </mc:AlternateContent>
      <p:cxnSp>
        <p:nvCxnSpPr>
          <p:cNvPr id="45" name="Скругленная соединительная линия 44"/>
          <p:cNvCxnSpPr>
            <a:stCxn id="23" idx="1"/>
          </p:cNvCxnSpPr>
          <p:nvPr/>
        </p:nvCxnSpPr>
        <p:spPr bwMode="auto">
          <a:xfrm rot="10800000" flipV="1">
            <a:off x="5364088" y="4158953"/>
            <a:ext cx="432048" cy="566260"/>
          </a:xfrm>
          <a:prstGeom prst="curvedConnector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Скругленная соединительная линия 50"/>
          <p:cNvCxnSpPr>
            <a:stCxn id="23" idx="3"/>
          </p:cNvCxnSpPr>
          <p:nvPr/>
        </p:nvCxnSpPr>
        <p:spPr bwMode="auto">
          <a:xfrm>
            <a:off x="7408372" y="4158953"/>
            <a:ext cx="115956" cy="196929"/>
          </a:xfrm>
          <a:prstGeom prst="curvedConnector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53" name="TextBox 52"/>
              <p:cNvSpPr txBox="1"/>
              <p:nvPr/>
            </p:nvSpPr>
            <p:spPr>
              <a:xfrm>
                <a:off x="7082441" y="4274483"/>
                <a:ext cx="15800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srgbClr val="002060"/>
                              </a:solidFill>
                              <a:latin typeface="Cambria Math"/>
                            </a:rPr>
                          </m:ctrlPr>
                        </m:sSubPr>
                        <m:e>
                          <m:r>
                            <a:rPr lang="en-US" b="0" i="1" dirty="0" smtClean="0">
                              <a:solidFill>
                                <a:srgbClr val="002060"/>
                              </a:solidFill>
                              <a:latin typeface="Cambria Math"/>
                            </a:rPr>
                            <m:t>h</m:t>
                          </m:r>
                        </m:e>
                        <m:sub>
                          <m:r>
                            <a:rPr lang="en-US" b="0" i="1" dirty="0" smtClean="0">
                              <a:solidFill>
                                <a:srgbClr val="002060"/>
                              </a:solidFill>
                              <a:latin typeface="Cambria Math"/>
                            </a:rPr>
                            <m:t>𝑖</m:t>
                          </m:r>
                        </m:sub>
                      </m:sSub>
                      <m:r>
                        <a:rPr lang="en-US" i="1" dirty="0" smtClean="0">
                          <a:solidFill>
                            <a:srgbClr val="002060"/>
                          </a:solidFill>
                          <a:latin typeface="Cambria Math"/>
                        </a:rPr>
                        <m:t>(</m:t>
                      </m:r>
                      <m:r>
                        <a:rPr lang="en-US" i="1" dirty="0" smtClean="0">
                          <a:solidFill>
                            <a:srgbClr val="002060"/>
                          </a:solidFill>
                          <a:latin typeface="Cambria Math"/>
                        </a:rPr>
                        <m:t>𝑥</m:t>
                      </m:r>
                      <m:r>
                        <a:rPr lang="en-US" i="1" dirty="0" smtClean="0">
                          <a:solidFill>
                            <a:srgbClr val="002060"/>
                          </a:solidFill>
                          <a:latin typeface="Cambria Math"/>
                        </a:rPr>
                        <m:t>)≈ </m:t>
                      </m:r>
                      <m:r>
                        <a:rPr lang="en-US" i="1" dirty="0" smtClean="0">
                          <a:solidFill>
                            <a:srgbClr val="002060"/>
                          </a:solidFill>
                          <a:latin typeface="Cambria Math"/>
                        </a:rPr>
                        <m:t>𝑓</m:t>
                      </m:r>
                      <m:r>
                        <a:rPr lang="en-US" i="1" dirty="0" smtClean="0">
                          <a:solidFill>
                            <a:srgbClr val="002060"/>
                          </a:solidFill>
                          <a:latin typeface="Cambria Math"/>
                        </a:rPr>
                        <m:t>(</m:t>
                      </m:r>
                      <m:r>
                        <a:rPr lang="en-US" i="1" dirty="0" smtClean="0">
                          <a:solidFill>
                            <a:srgbClr val="002060"/>
                          </a:solidFill>
                          <a:latin typeface="Cambria Math"/>
                        </a:rPr>
                        <m:t>𝑥</m:t>
                      </m:r>
                      <m:r>
                        <a:rPr lang="en-US" i="1" dirty="0" smtClean="0">
                          <a:solidFill>
                            <a:srgbClr val="002060"/>
                          </a:solidFill>
                          <a:latin typeface="Cambria Math"/>
                        </a:rPr>
                        <m:t>)</m:t>
                      </m:r>
                    </m:oMath>
                  </m:oMathPara>
                </a14:m>
                <a:endParaRPr lang="ru-RU" dirty="0">
                  <a:solidFill>
                    <a:srgbClr val="002060"/>
                  </a:solidFill>
                </a:endParaRPr>
              </a:p>
            </p:txBody>
          </p:sp>
        </mc:Choice>
        <mc:Fallback>
          <p:sp>
            <p:nvSpPr>
              <p:cNvPr id="53" name="TextBox 52"/>
              <p:cNvSpPr txBox="1">
                <a:spLocks noRot="1" noChangeAspect="1" noMove="1" noResize="1" noEditPoints="1" noAdjustHandles="1" noChangeArrowheads="1" noChangeShapeType="1" noTextEdit="1"/>
              </p:cNvSpPr>
              <p:nvPr/>
            </p:nvSpPr>
            <p:spPr>
              <a:xfrm>
                <a:off x="7082441" y="4274483"/>
                <a:ext cx="1580048" cy="369332"/>
              </a:xfrm>
              <a:prstGeom prst="rect">
                <a:avLst/>
              </a:prstGeom>
              <a:blipFill rotWithShape="1">
                <a:blip r:embed="rId14"/>
                <a:stretch>
                  <a:fillRect b="-13115"/>
                </a:stretch>
              </a:blipFill>
            </p:spPr>
            <p:txBody>
              <a:bodyPr/>
              <a:lstStyle/>
              <a:p>
                <a:r>
                  <a:rPr lang="ru-RU">
                    <a:noFill/>
                  </a:rPr>
                  <a:t> </a:t>
                </a:r>
              </a:p>
            </p:txBody>
          </p:sp>
        </mc:Fallback>
      </mc:AlternateContent>
      <p:sp>
        <p:nvSpPr>
          <p:cNvPr id="81" name="Текст 2"/>
          <p:cNvSpPr txBox="1">
            <a:spLocks/>
          </p:cNvSpPr>
          <p:nvPr/>
        </p:nvSpPr>
        <p:spPr>
          <a:xfrm>
            <a:off x="96316" y="6561039"/>
            <a:ext cx="6048672" cy="296961"/>
          </a:xfrm>
          <a:prstGeom prst="rect">
            <a:avLst/>
          </a:prstGeom>
        </p:spPr>
        <p:txBody>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Font typeface="Wingdings" pitchFamily="2" charset="2"/>
              <a:buNone/>
            </a:pPr>
            <a:r>
              <a:rPr lang="en-US" sz="1200" kern="0" dirty="0" smtClean="0"/>
              <a:t>Based on Y. S. Abu-Mostafa, H.-T. Lin, M. Magdon-Ismail, “Learning From Data”, p.30</a:t>
            </a:r>
            <a:endParaRPr lang="ru-RU" sz="1200" kern="0" dirty="0"/>
          </a:p>
        </p:txBody>
      </p:sp>
    </p:spTree>
    <p:extLst>
      <p:ext uri="{BB962C8B-B14F-4D97-AF65-F5344CB8AC3E}">
        <p14:creationId xmlns:p14="http://schemas.microsoft.com/office/powerpoint/2010/main" val="2733293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Generalization</a:t>
            </a:r>
            <a:endParaRPr lang="ru-RU" sz="3600" dirty="0">
              <a:solidFill>
                <a:schemeClr val="tx2">
                  <a:lumMod val="50000"/>
                </a:schemeClr>
              </a:solidFill>
            </a:endParaRPr>
          </a:p>
        </p:txBody>
      </p:sp>
      <p:sp>
        <p:nvSpPr>
          <p:cNvPr id="3" name="Объект 2"/>
          <p:cNvSpPr>
            <a:spLocks noGrp="1"/>
          </p:cNvSpPr>
          <p:nvPr>
            <p:ph idx="1"/>
          </p:nvPr>
        </p:nvSpPr>
        <p:spPr>
          <a:xfrm>
            <a:off x="1338486" y="3204100"/>
            <a:ext cx="7337970" cy="1881084"/>
          </a:xfrm>
        </p:spPr>
        <p:txBody>
          <a:bodyPr/>
          <a:lstStyle/>
          <a:p>
            <a:pPr marL="0" indent="0">
              <a:buNone/>
            </a:pPr>
            <a:r>
              <a:rPr lang="en-US" sz="1800" dirty="0"/>
              <a:t>Generalization is ability to perform well on unseen </a:t>
            </a:r>
            <a:r>
              <a:rPr lang="en-US" sz="1800" dirty="0" smtClean="0"/>
              <a:t>data, </a:t>
            </a:r>
            <a:r>
              <a:rPr lang="en-US" sz="1800" dirty="0"/>
              <a:t>is what Machine Learning is ultimately about.</a:t>
            </a:r>
            <a:endParaRPr lang="ru-RU" sz="1800" dirty="0"/>
          </a:p>
          <a:p>
            <a:pPr marL="0" indent="0">
              <a:buNone/>
            </a:pPr>
            <a:endParaRPr lang="en-US" sz="1800" dirty="0" smtClean="0"/>
          </a:p>
          <a:p>
            <a:pPr marL="0" indent="0">
              <a:buNone/>
            </a:pPr>
            <a:r>
              <a:rPr lang="en-US" sz="1800" dirty="0" smtClean="0"/>
              <a:t>Why </a:t>
            </a:r>
            <a:r>
              <a:rPr lang="en-US" sz="1800" dirty="0"/>
              <a:t>should doing well on the training set tell </a:t>
            </a:r>
            <a:r>
              <a:rPr lang="en-US" sz="1800" dirty="0" smtClean="0"/>
              <a:t>us anything </a:t>
            </a:r>
            <a:r>
              <a:rPr lang="en-US" sz="1800" dirty="0"/>
              <a:t>about generalization error</a:t>
            </a:r>
            <a:r>
              <a:rPr lang="en-US" sz="1800" dirty="0" smtClean="0"/>
              <a:t>? Can </a:t>
            </a:r>
            <a:r>
              <a:rPr lang="en-US" sz="1800" dirty="0"/>
              <a:t>we </a:t>
            </a:r>
            <a:r>
              <a:rPr lang="en-US" sz="1800" dirty="0" smtClean="0"/>
              <a:t>prove </a:t>
            </a:r>
            <a:r>
              <a:rPr lang="en-US" sz="1800" dirty="0"/>
              <a:t>that learning algorithms will work well?</a:t>
            </a:r>
            <a:endParaRPr lang="ru-RU" sz="1800" dirty="0"/>
          </a:p>
          <a:p>
            <a:pPr marL="0" indent="0">
              <a:buNone/>
            </a:pPr>
            <a:endParaRPr lang="ru-RU" dirty="0"/>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17</a:t>
            </a:fld>
            <a:endParaRPr lang="ru-RU" altLang="ru-RU" dirty="0"/>
          </a:p>
        </p:txBody>
      </p:sp>
      <p:sp>
        <p:nvSpPr>
          <p:cNvPr id="9" name="Объект 2"/>
          <p:cNvSpPr txBox="1">
            <a:spLocks/>
          </p:cNvSpPr>
          <p:nvPr/>
        </p:nvSpPr>
        <p:spPr bwMode="auto">
          <a:xfrm>
            <a:off x="609600" y="1871663"/>
            <a:ext cx="8229600" cy="119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Font typeface="Wingdings" pitchFamily="2" charset="2"/>
              <a:buNone/>
            </a:pPr>
            <a:r>
              <a:rPr lang="en-US" sz="1800" kern="0" dirty="0" smtClean="0"/>
              <a:t>Most learning algorithms fit their models to the training set, but what we really care about is </a:t>
            </a:r>
            <a:r>
              <a:rPr lang="en-US" sz="1800" b="1" kern="0" dirty="0" smtClean="0"/>
              <a:t>generalization error,</a:t>
            </a:r>
            <a:r>
              <a:rPr lang="en-US" sz="1800" kern="0" dirty="0" smtClean="0"/>
              <a:t> or expected error on </a:t>
            </a:r>
            <a:r>
              <a:rPr lang="en-US" sz="1800" kern="0" dirty="0" smtClean="0">
                <a:solidFill>
                  <a:srgbClr val="C00000"/>
                </a:solidFill>
              </a:rPr>
              <a:t>unseen</a:t>
            </a:r>
            <a:r>
              <a:rPr lang="en-US" sz="1800" kern="0" dirty="0" smtClean="0"/>
              <a:t> examples</a:t>
            </a:r>
            <a:r>
              <a:rPr lang="en-US" sz="2400" kern="0" dirty="0" smtClean="0"/>
              <a:t>.       </a:t>
            </a:r>
            <a:endParaRPr lang="ru-RU" kern="0" dirty="0"/>
          </a:p>
        </p:txBody>
      </p:sp>
      <p:pic>
        <p:nvPicPr>
          <p:cNvPr id="1028" name="Picture 4" descr="C:\Users\torch\AppData\Local\Microsoft\Windows\Temporary Internet Files\Content.IE5\JO1NG4MT\qOXqp[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26382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torch\AppData\Local\Microsoft\Windows\Temporary Internet Files\Content.IE5\ILYNMCYV\Blue_question_mark_ico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68" y="4221088"/>
            <a:ext cx="46800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874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solidFill>
                  <a:schemeClr val="tx2">
                    <a:lumMod val="50000"/>
                  </a:schemeClr>
                </a:solidFill>
              </a:rPr>
              <a:t>Hoeffding’s inequality</a:t>
            </a:r>
            <a:endParaRPr lang="ru-RU" sz="3600" dirty="0">
              <a:solidFill>
                <a:schemeClr val="tx2">
                  <a:lumMod val="50000"/>
                </a:schemeClr>
              </a:solidFill>
            </a:endParaRPr>
          </a:p>
        </p:txBody>
      </p:sp>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18</a:t>
            </a:fld>
            <a:endParaRPr lang="ru-RU" altLang="ru-RU" dirty="0"/>
          </a:p>
        </p:txBody>
      </p:sp>
      <mc:AlternateContent xmlns:mc="http://schemas.openxmlformats.org/markup-compatibility/2006">
        <mc:Choice xmlns:a14="http://schemas.microsoft.com/office/drawing/2010/main" Requires="a14">
          <p:sp>
            <p:nvSpPr>
              <p:cNvPr id="9" name="Объект 2"/>
              <p:cNvSpPr txBox="1">
                <a:spLocks/>
              </p:cNvSpPr>
              <p:nvPr/>
            </p:nvSpPr>
            <p:spPr bwMode="auto">
              <a:xfrm>
                <a:off x="593204" y="1556792"/>
                <a:ext cx="8229600" cy="46805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It </a:t>
                </a:r>
                <a:r>
                  <a:rPr lang="en-US" sz="1800" dirty="0"/>
                  <a:t>is possible to prove </a:t>
                </a:r>
                <a:r>
                  <a:rPr lang="en-US" sz="1800" dirty="0" smtClean="0"/>
                  <a:t>this most </a:t>
                </a:r>
                <a:r>
                  <a:rPr lang="en-US" sz="1800" dirty="0"/>
                  <a:t>important result in learning </a:t>
                </a:r>
                <a:r>
                  <a:rPr lang="en-US" sz="1800" dirty="0" smtClean="0"/>
                  <a:t>theory using </a:t>
                </a:r>
                <a:r>
                  <a:rPr lang="en-US" sz="1800" dirty="0"/>
                  <a:t>just two </a:t>
                </a:r>
                <a:r>
                  <a:rPr lang="en-US" sz="1800" dirty="0" smtClean="0"/>
                  <a:t>lemmas</a:t>
                </a:r>
                <a:r>
                  <a:rPr lang="en-US" sz="1800" dirty="0"/>
                  <a:t> </a:t>
                </a:r>
                <a:r>
                  <a:rPr lang="en-US" sz="1800" dirty="0" smtClean="0"/>
                  <a:t>[</a:t>
                </a:r>
                <a:r>
                  <a:rPr lang="en-US" sz="1800" u="sng" dirty="0">
                    <a:hlinkClick r:id="rId2" action="ppaction://hlinksldjump"/>
                  </a:rPr>
                  <a:t>2</a:t>
                </a:r>
                <a:r>
                  <a:rPr lang="en-US" sz="1800" dirty="0"/>
                  <a:t>], [</a:t>
                </a:r>
                <a:r>
                  <a:rPr lang="en-US" sz="1800" u="sng" dirty="0">
                    <a:hlinkClick r:id="rId2" action="ppaction://hlinksldjump"/>
                  </a:rPr>
                  <a:t>3</a:t>
                </a:r>
                <a:r>
                  <a:rPr lang="en-US" sz="1800" dirty="0" smtClean="0"/>
                  <a:t>] </a:t>
                </a:r>
                <a:r>
                  <a:rPr lang="en-US" sz="1800" baseline="30000" dirty="0"/>
                  <a:t>(*) </a:t>
                </a:r>
                <a:r>
                  <a:rPr lang="en-US" sz="1800" dirty="0" smtClean="0"/>
                  <a:t>:</a:t>
                </a:r>
                <a:endParaRPr lang="ru-RU" sz="1800" dirty="0"/>
              </a:p>
              <a:p>
                <a:r>
                  <a:rPr lang="en-US" sz="1800" dirty="0" smtClean="0"/>
                  <a:t>the </a:t>
                </a:r>
                <a:r>
                  <a:rPr lang="en-US" sz="1800" dirty="0"/>
                  <a:t>union </a:t>
                </a:r>
                <a:r>
                  <a:rPr lang="en-US" sz="1800" dirty="0" smtClean="0"/>
                  <a:t>bound</a:t>
                </a:r>
              </a:p>
              <a:p>
                <a:r>
                  <a:rPr lang="en-US" sz="1800" dirty="0" smtClean="0"/>
                  <a:t>Hoeffding’s inequality (</a:t>
                </a:r>
                <a:r>
                  <a:rPr lang="en-US" sz="1800" dirty="0"/>
                  <a:t>Chernoff </a:t>
                </a:r>
                <a:r>
                  <a:rPr lang="en-US" sz="1800" dirty="0" smtClean="0"/>
                  <a:t>bound) which provides </a:t>
                </a:r>
                <a:r>
                  <a:rPr lang="en-US" sz="1800" dirty="0"/>
                  <a:t>an upper bound on the probability that the sum of independent and </a:t>
                </a:r>
                <a:r>
                  <a:rPr lang="en-US" sz="1800" dirty="0" smtClean="0"/>
                  <a:t>identically </a:t>
                </a:r>
                <a:r>
                  <a:rPr lang="en-US" sz="1800" dirty="0"/>
                  <a:t>distributed (iid) </a:t>
                </a:r>
                <a:r>
                  <a:rPr lang="en-US" sz="1800" dirty="0" smtClean="0"/>
                  <a:t>random </a:t>
                </a:r>
                <a:r>
                  <a:rPr lang="en-US" sz="1800" dirty="0"/>
                  <a:t>variables deviates from its expected value.</a:t>
                </a:r>
                <a:endParaRPr lang="en-US" sz="1800" dirty="0" smtClean="0"/>
              </a:p>
              <a:p>
                <a:pPr marL="0" indent="0" algn="ctr">
                  <a:buNone/>
                </a:pPr>
                <a14:m>
                  <m:oMathPara xmlns:m="http://schemas.openxmlformats.org/officeDocument/2006/math">
                    <m:oMathParaPr>
                      <m:jc m:val="centerGroup"/>
                    </m:oMathParaPr>
                    <m:oMath xmlns:m="http://schemas.openxmlformats.org/officeDocument/2006/math">
                      <m:r>
                        <a:rPr lang="en-US" sz="2800" i="1" kern="0" smtClean="0">
                          <a:solidFill>
                            <a:schemeClr val="tx2"/>
                          </a:solidFill>
                          <a:latin typeface="Cambria Math"/>
                        </a:rPr>
                        <m:t>𝑃</m:t>
                      </m:r>
                      <m:r>
                        <a:rPr lang="en-US" sz="2800" i="1" kern="0" smtClean="0">
                          <a:solidFill>
                            <a:schemeClr val="tx2"/>
                          </a:solidFill>
                          <a:latin typeface="Cambria Math"/>
                        </a:rPr>
                        <m:t>(|</m:t>
                      </m:r>
                      <m:r>
                        <a:rPr lang="en-US" sz="2800" i="1" kern="0">
                          <a:solidFill>
                            <a:schemeClr val="tx2"/>
                          </a:solidFill>
                          <a:latin typeface="Cambria Math"/>
                          <a:ea typeface="Cambria Math"/>
                        </a:rPr>
                        <m:t>𝜀</m:t>
                      </m:r>
                      <m:d>
                        <m:dPr>
                          <m:ctrlPr>
                            <a:rPr lang="en-US" sz="2800" i="1" kern="0">
                              <a:solidFill>
                                <a:schemeClr val="tx2"/>
                              </a:solidFill>
                              <a:latin typeface="Cambria Math"/>
                              <a:ea typeface="Cambria Math"/>
                            </a:rPr>
                          </m:ctrlPr>
                        </m:dPr>
                        <m:e>
                          <m:r>
                            <a:rPr lang="en-US" sz="2800" i="1" kern="0">
                              <a:solidFill>
                                <a:schemeClr val="tx2"/>
                              </a:solidFill>
                              <a:latin typeface="Cambria Math"/>
                              <a:ea typeface="Cambria Math"/>
                            </a:rPr>
                            <m:t>h</m:t>
                          </m:r>
                          <m:r>
                            <a:rPr lang="en-US" sz="2800" i="1" kern="0" baseline="-25000">
                              <a:solidFill>
                                <a:schemeClr val="tx2"/>
                              </a:solidFill>
                              <a:latin typeface="Cambria Math"/>
                              <a:ea typeface="Cambria Math"/>
                            </a:rPr>
                            <m:t>𝑖</m:t>
                          </m:r>
                        </m:e>
                      </m:d>
                      <m:r>
                        <a:rPr lang="en-US" sz="2800" i="1" kern="0">
                          <a:solidFill>
                            <a:schemeClr val="tx2"/>
                          </a:solidFill>
                          <a:latin typeface="Cambria Math"/>
                          <a:ea typeface="Cambria Math"/>
                        </a:rPr>
                        <m:t>−</m:t>
                      </m:r>
                      <m:acc>
                        <m:accPr>
                          <m:chr m:val="̂"/>
                          <m:ctrlPr>
                            <a:rPr lang="en-US" sz="2800" i="1" kern="0" smtClean="0">
                              <a:solidFill>
                                <a:schemeClr val="tx2"/>
                              </a:solidFill>
                              <a:latin typeface="Cambria Math"/>
                            </a:rPr>
                          </m:ctrlPr>
                        </m:accPr>
                        <m:e>
                          <m:r>
                            <a:rPr lang="en-US" sz="2800" i="1" kern="0">
                              <a:solidFill>
                                <a:schemeClr val="tx2"/>
                              </a:solidFill>
                              <a:latin typeface="Cambria Math"/>
                              <a:ea typeface="Cambria Math"/>
                            </a:rPr>
                            <m:t>𝜀</m:t>
                          </m:r>
                        </m:e>
                      </m:acc>
                      <m:d>
                        <m:dPr>
                          <m:ctrlPr>
                            <a:rPr lang="en-US" sz="2800" i="1" kern="0">
                              <a:solidFill>
                                <a:schemeClr val="tx2"/>
                              </a:solidFill>
                              <a:latin typeface="Cambria Math"/>
                              <a:ea typeface="Cambria Math"/>
                            </a:rPr>
                          </m:ctrlPr>
                        </m:dPr>
                        <m:e>
                          <m:r>
                            <a:rPr lang="en-US" sz="2800" i="1" kern="0">
                              <a:solidFill>
                                <a:schemeClr val="tx2"/>
                              </a:solidFill>
                              <a:latin typeface="Cambria Math"/>
                              <a:ea typeface="Cambria Math"/>
                            </a:rPr>
                            <m:t>h</m:t>
                          </m:r>
                          <m:r>
                            <a:rPr lang="en-US" sz="2800" i="1" kern="0" baseline="-25000">
                              <a:solidFill>
                                <a:schemeClr val="tx2"/>
                              </a:solidFill>
                              <a:latin typeface="Cambria Math"/>
                              <a:ea typeface="Cambria Math"/>
                            </a:rPr>
                            <m:t>𝑖</m:t>
                          </m:r>
                        </m:e>
                      </m:d>
                      <m:r>
                        <a:rPr lang="en-US" sz="2800" i="1" kern="0">
                          <a:solidFill>
                            <a:schemeClr val="tx2"/>
                          </a:solidFill>
                          <a:latin typeface="Cambria Math"/>
                        </a:rPr>
                        <m:t>|</m:t>
                      </m:r>
                      <m:r>
                        <a:rPr lang="en-US" sz="2800" i="1" kern="0">
                          <a:solidFill>
                            <a:schemeClr val="tx2"/>
                          </a:solidFill>
                          <a:latin typeface="Cambria Math"/>
                          <a:ea typeface="Cambria Math"/>
                        </a:rPr>
                        <m:t>&gt;</m:t>
                      </m:r>
                      <m:r>
                        <a:rPr lang="en-US" sz="2800" i="1" kern="0">
                          <a:solidFill>
                            <a:schemeClr val="tx2"/>
                          </a:solidFill>
                          <a:latin typeface="Cambria Math"/>
                          <a:ea typeface="Cambria Math"/>
                        </a:rPr>
                        <m:t>𝛾</m:t>
                      </m:r>
                      <m:r>
                        <a:rPr lang="en-US" sz="2800" i="1" kern="0">
                          <a:solidFill>
                            <a:schemeClr val="tx2"/>
                          </a:solidFill>
                          <a:latin typeface="Cambria Math"/>
                          <a:ea typeface="Cambria Math"/>
                        </a:rPr>
                        <m:t>)≤2</m:t>
                      </m:r>
                      <m:r>
                        <a:rPr lang="en-US" sz="2800" i="1" kern="0">
                          <a:solidFill>
                            <a:schemeClr val="tx2"/>
                          </a:solidFill>
                          <a:latin typeface="Cambria Math"/>
                          <a:ea typeface="Cambria Math"/>
                        </a:rPr>
                        <m:t>𝑘</m:t>
                      </m:r>
                      <m:sSup>
                        <m:sSupPr>
                          <m:ctrlPr>
                            <a:rPr lang="en-US" sz="2800" i="1" kern="0">
                              <a:solidFill>
                                <a:schemeClr val="tx2"/>
                              </a:solidFill>
                              <a:latin typeface="Cambria Math"/>
                              <a:ea typeface="Cambria Math"/>
                            </a:rPr>
                          </m:ctrlPr>
                        </m:sSupPr>
                        <m:e>
                          <m:r>
                            <a:rPr lang="en-US" sz="2800" i="1" kern="0">
                              <a:solidFill>
                                <a:schemeClr val="tx2"/>
                              </a:solidFill>
                              <a:latin typeface="Cambria Math"/>
                              <a:ea typeface="Cambria Math"/>
                            </a:rPr>
                            <m:t>𝑒</m:t>
                          </m:r>
                        </m:e>
                        <m:sup>
                          <m:r>
                            <a:rPr lang="en-US" sz="2800" i="1" kern="0">
                              <a:solidFill>
                                <a:schemeClr val="tx2"/>
                              </a:solidFill>
                              <a:latin typeface="Cambria Math"/>
                              <a:ea typeface="Cambria Math"/>
                            </a:rPr>
                            <m:t>−2</m:t>
                          </m:r>
                          <m:sSup>
                            <m:sSupPr>
                              <m:ctrlPr>
                                <a:rPr lang="en-US" sz="2800" i="1" kern="0">
                                  <a:solidFill>
                                    <a:schemeClr val="tx2"/>
                                  </a:solidFill>
                                  <a:latin typeface="Cambria Math"/>
                                  <a:ea typeface="Cambria Math"/>
                                </a:rPr>
                              </m:ctrlPr>
                            </m:sSupPr>
                            <m:e>
                              <m:r>
                                <a:rPr lang="en-US" sz="2800" i="1" kern="0">
                                  <a:solidFill>
                                    <a:schemeClr val="tx2"/>
                                  </a:solidFill>
                                  <a:latin typeface="Cambria Math"/>
                                  <a:ea typeface="Cambria Math"/>
                                </a:rPr>
                                <m:t>𝛾</m:t>
                              </m:r>
                            </m:e>
                            <m:sup>
                              <m:r>
                                <a:rPr lang="en-US" sz="2800" i="1" kern="0">
                                  <a:solidFill>
                                    <a:schemeClr val="tx2"/>
                                  </a:solidFill>
                                  <a:latin typeface="Cambria Math"/>
                                  <a:ea typeface="Cambria Math"/>
                                </a:rPr>
                                <m:t>2</m:t>
                              </m:r>
                            </m:sup>
                          </m:sSup>
                          <m:r>
                            <a:rPr lang="en-US" sz="2800" i="1" kern="0">
                              <a:solidFill>
                                <a:schemeClr val="tx2"/>
                              </a:solidFill>
                              <a:latin typeface="Cambria Math"/>
                              <a:ea typeface="Cambria Math"/>
                            </a:rPr>
                            <m:t>𝑚</m:t>
                          </m:r>
                        </m:sup>
                      </m:sSup>
                    </m:oMath>
                  </m:oMathPara>
                </a14:m>
                <a:endParaRPr lang="en-US" sz="2800" kern="0" dirty="0" smtClean="0">
                  <a:solidFill>
                    <a:schemeClr val="tx2"/>
                  </a:solidFill>
                </a:endParaRPr>
              </a:p>
              <a:p>
                <a:pPr marL="0" indent="0">
                  <a:buNone/>
                </a:pPr>
                <a:r>
                  <a:rPr lang="en-US" sz="1800" dirty="0" smtClean="0"/>
                  <a:t>This </a:t>
                </a:r>
                <a:r>
                  <a:rPr lang="en-US" sz="1800" dirty="0"/>
                  <a:t>means that for all</a:t>
                </a:r>
                <a:r>
                  <a:rPr lang="en-US" sz="1800" dirty="0" smtClean="0"/>
                  <a:t> </a:t>
                </a:r>
                <a14:m>
                  <m:oMath xmlns:m="http://schemas.openxmlformats.org/officeDocument/2006/math">
                    <m:sSub>
                      <m:sSubPr>
                        <m:ctrlPr>
                          <a:rPr lang="en-US" sz="1800" b="0" i="1" dirty="0" smtClean="0">
                            <a:latin typeface="Cambria Math"/>
                            <a:ea typeface="Cambria Math"/>
                          </a:rPr>
                        </m:ctrlPr>
                      </m:sSubPr>
                      <m:e>
                        <m:r>
                          <a:rPr lang="en-US" sz="1800" i="1" dirty="0" smtClean="0">
                            <a:latin typeface="Cambria Math"/>
                            <a:ea typeface="Cambria Math"/>
                          </a:rPr>
                          <m:t>h</m:t>
                        </m:r>
                      </m:e>
                      <m:sub>
                        <m:r>
                          <a:rPr lang="en-US" sz="1800" b="0" i="1" dirty="0" err="1" smtClean="0">
                            <a:latin typeface="Cambria Math"/>
                            <a:ea typeface="Cambria Math"/>
                          </a:rPr>
                          <m:t>𝑖</m:t>
                        </m:r>
                      </m:sub>
                    </m:sSub>
                    <m:r>
                      <a:rPr lang="en-US" sz="1800" i="1" dirty="0" smtClean="0">
                        <a:latin typeface="Cambria Math"/>
                        <a:ea typeface="Cambria Math"/>
                      </a:rPr>
                      <m:t>∈</m:t>
                    </m:r>
                    <m:r>
                      <a:rPr lang="en-US" sz="1800" i="1" dirty="0" smtClean="0">
                        <a:latin typeface="Cambria Math"/>
                      </a:rPr>
                      <m:t>𝐻</m:t>
                    </m:r>
                  </m:oMath>
                </a14:m>
                <a:r>
                  <a:rPr lang="en-US" sz="1800" dirty="0" smtClean="0"/>
                  <a:t> </a:t>
                </a:r>
                <a:r>
                  <a:rPr lang="en-US" sz="1800" baseline="30000" dirty="0" smtClean="0"/>
                  <a:t>(**)</a:t>
                </a:r>
                <a:r>
                  <a:rPr lang="en-US" sz="1800" dirty="0" smtClean="0"/>
                  <a:t> </a:t>
                </a:r>
                <a:r>
                  <a:rPr lang="en-US" sz="1800" dirty="0"/>
                  <a:t>generalization error </a:t>
                </a:r>
                <a14:m>
                  <m:oMath xmlns:m="http://schemas.openxmlformats.org/officeDocument/2006/math">
                    <m:r>
                      <a:rPr lang="en-US" sz="1800" i="1" kern="0">
                        <a:latin typeface="Cambria Math"/>
                        <a:ea typeface="Cambria Math"/>
                      </a:rPr>
                      <m:t>𝜀</m:t>
                    </m:r>
                    <m:r>
                      <a:rPr lang="en-US" sz="1800" i="1" kern="0">
                        <a:latin typeface="Cambria Math"/>
                        <a:ea typeface="Cambria Math"/>
                      </a:rPr>
                      <m:t> </m:t>
                    </m:r>
                  </m:oMath>
                </a14:m>
                <a:r>
                  <a:rPr lang="en-US" sz="1800" dirty="0" smtClean="0"/>
                  <a:t>will </a:t>
                </a:r>
                <a:r>
                  <a:rPr lang="en-US" sz="1800" dirty="0"/>
                  <a:t>be close to training error </a:t>
                </a:r>
                <a14:m>
                  <m:oMath xmlns:m="http://schemas.openxmlformats.org/officeDocument/2006/math">
                    <m:acc>
                      <m:accPr>
                        <m:chr m:val="̂"/>
                        <m:ctrlPr>
                          <a:rPr lang="en-US" sz="1800" i="1" kern="0">
                            <a:latin typeface="Cambria Math"/>
                          </a:rPr>
                        </m:ctrlPr>
                      </m:accPr>
                      <m:e>
                        <m:r>
                          <a:rPr lang="en-US" sz="1800" i="1" kern="0">
                            <a:latin typeface="Cambria Math"/>
                            <a:ea typeface="Cambria Math"/>
                          </a:rPr>
                          <m:t>𝜀</m:t>
                        </m:r>
                      </m:e>
                    </m:acc>
                  </m:oMath>
                </a14:m>
                <a:r>
                  <a:rPr lang="en-US" sz="1800" dirty="0"/>
                  <a:t> </a:t>
                </a:r>
                <a:r>
                  <a:rPr lang="en-US" sz="1800" dirty="0" smtClean="0"/>
                  <a:t>with “high” </a:t>
                </a:r>
                <a:r>
                  <a:rPr lang="en-US" sz="1800" dirty="0"/>
                  <a:t>probability, assuming </a:t>
                </a:r>
                <a14:m>
                  <m:oMath xmlns:m="http://schemas.openxmlformats.org/officeDocument/2006/math">
                    <m:r>
                      <a:rPr lang="en-US" sz="1800" b="0" i="1" dirty="0" smtClean="0">
                        <a:latin typeface="Cambria Math"/>
                        <a:ea typeface="Cambria Math"/>
                      </a:rPr>
                      <m:t>𝑚</m:t>
                    </m:r>
                    <m:r>
                      <a:rPr lang="en-US" sz="1800" i="1" dirty="0">
                        <a:latin typeface="Cambria Math"/>
                        <a:ea typeface="Cambria Math"/>
                      </a:rPr>
                      <m:t> </m:t>
                    </m:r>
                  </m:oMath>
                </a14:m>
                <a:r>
                  <a:rPr lang="en-US" sz="1800" dirty="0"/>
                  <a:t>- the number of training examples - is </a:t>
                </a:r>
                <a:r>
                  <a:rPr lang="en-US" sz="1800" dirty="0" smtClean="0"/>
                  <a:t>“large”.</a:t>
                </a:r>
              </a:p>
              <a:p>
                <a:pPr marL="0" indent="0">
                  <a:buNone/>
                </a:pPr>
                <a:endParaRPr lang="en-US" sz="1800" dirty="0" smtClean="0"/>
              </a:p>
              <a:p>
                <a:pPr marL="0" indent="0">
                  <a:buNone/>
                </a:pPr>
                <a:r>
                  <a:rPr lang="en-US" sz="1200" baseline="30000" dirty="0"/>
                  <a:t>(*)</a:t>
                </a:r>
                <a:r>
                  <a:rPr lang="en-US" sz="1200" dirty="0" smtClean="0"/>
                  <a:t> </a:t>
                </a:r>
                <a:r>
                  <a:rPr lang="en-US" sz="1200" dirty="0"/>
                  <a:t>Y. S. Abu-Mostafa, H.-T. Lin, M. Magdon-Ismail, “Learning From Data”. </a:t>
                </a:r>
                <a:r>
                  <a:rPr lang="en-US" sz="1200" dirty="0" err="1"/>
                  <a:t>AMLBook</a:t>
                </a:r>
                <a:r>
                  <a:rPr lang="ru-RU" sz="1200" dirty="0"/>
                  <a:t> (</a:t>
                </a:r>
                <a:r>
                  <a:rPr lang="en-US" sz="1200" dirty="0"/>
                  <a:t>March 27, 2012), ISBN-10: 1600490069 </a:t>
                </a:r>
                <a:endParaRPr lang="ru-RU" sz="1200" dirty="0"/>
              </a:p>
              <a:p>
                <a:pPr marL="0" indent="0">
                  <a:buNone/>
                </a:pPr>
                <a:r>
                  <a:rPr lang="en-US" sz="1200" dirty="0" smtClean="0"/>
                  <a:t>Andrew </a:t>
                </a:r>
                <a:r>
                  <a:rPr lang="en-US" sz="1200" dirty="0"/>
                  <a:t>Ng, “Part VI Learning Theory”. Stanford University CS229 </a:t>
                </a:r>
                <a:r>
                  <a:rPr lang="en-US" sz="1200" dirty="0" smtClean="0"/>
                  <a:t>Lecture</a:t>
                </a:r>
                <a:endParaRPr lang="en-US" sz="1800" dirty="0" smtClean="0"/>
              </a:p>
              <a:p>
                <a:pPr marL="0" indent="0">
                  <a:buNone/>
                </a:pPr>
                <a:r>
                  <a:rPr lang="en-US" sz="1400" baseline="30000" dirty="0" smtClean="0"/>
                  <a:t>(**)</a:t>
                </a:r>
                <a:r>
                  <a:rPr lang="en-US" sz="1400" dirty="0" smtClean="0"/>
                  <a:t> </a:t>
                </a:r>
                <a:r>
                  <a:rPr lang="en-US" sz="1200" dirty="0" smtClean="0"/>
                  <a:t>for </a:t>
                </a:r>
                <a:r>
                  <a:rPr lang="en-US" sz="1200" dirty="0"/>
                  <a:t>simplicity</a:t>
                </a:r>
                <a:r>
                  <a:rPr lang="en-US" sz="1200" dirty="0" smtClean="0"/>
                  <a:t> we assume </a:t>
                </a:r>
                <a14:m>
                  <m:oMath xmlns:m="http://schemas.openxmlformats.org/officeDocument/2006/math">
                    <m:r>
                      <a:rPr lang="en-US" sz="1200" i="1" dirty="0">
                        <a:latin typeface="Cambria Math"/>
                      </a:rPr>
                      <m:t>𝐻</m:t>
                    </m:r>
                  </m:oMath>
                </a14:m>
                <a:r>
                  <a:rPr lang="en-US" sz="1200" dirty="0"/>
                  <a:t> </a:t>
                </a:r>
                <a:r>
                  <a:rPr lang="en-US" sz="1200" dirty="0" smtClean="0"/>
                  <a:t>is discrete hypothesis set consisting </a:t>
                </a:r>
                <a:r>
                  <a:rPr lang="en-US" sz="1200" dirty="0"/>
                  <a:t>of </a:t>
                </a:r>
                <a14:m>
                  <m:oMath xmlns:m="http://schemas.openxmlformats.org/officeDocument/2006/math">
                    <m:r>
                      <a:rPr lang="en-US" sz="1200" i="1" dirty="0" smtClean="0">
                        <a:latin typeface="Cambria Math"/>
                      </a:rPr>
                      <m:t>𝑘</m:t>
                    </m:r>
                    <m:r>
                      <a:rPr lang="en-US" sz="1200" i="1" dirty="0" smtClean="0">
                        <a:latin typeface="Cambria Math"/>
                      </a:rPr>
                      <m:t> </m:t>
                    </m:r>
                  </m:oMath>
                </a14:m>
                <a:r>
                  <a:rPr lang="en-US" sz="1200" dirty="0" smtClean="0"/>
                  <a:t>hypotheses, but in learning theory this result extrapolates to infinite </a:t>
                </a:r>
                <a14:m>
                  <m:oMath xmlns:m="http://schemas.openxmlformats.org/officeDocument/2006/math">
                    <m:r>
                      <a:rPr lang="en-US" sz="1200" i="1" dirty="0">
                        <a:latin typeface="Cambria Math"/>
                      </a:rPr>
                      <m:t>𝐻</m:t>
                    </m:r>
                  </m:oMath>
                </a14:m>
                <a:r>
                  <a:rPr lang="en-US" sz="1200" dirty="0"/>
                  <a:t> </a:t>
                </a:r>
                <a:r>
                  <a:rPr lang="en-US" sz="1200" dirty="0" smtClean="0"/>
                  <a:t>[</a:t>
                </a:r>
                <a:r>
                  <a:rPr lang="en-US" sz="1200" u="sng" dirty="0">
                    <a:hlinkClick r:id="rId2" action="ppaction://hlinksldjump"/>
                  </a:rPr>
                  <a:t>2</a:t>
                </a:r>
                <a:r>
                  <a:rPr lang="en-US" sz="1200" dirty="0"/>
                  <a:t>], [</a:t>
                </a:r>
                <a:r>
                  <a:rPr lang="en-US" sz="1200" u="sng" dirty="0">
                    <a:hlinkClick r:id="rId2" action="ppaction://hlinksldjump"/>
                  </a:rPr>
                  <a:t>3</a:t>
                </a:r>
                <a:r>
                  <a:rPr lang="en-US" sz="1200" dirty="0" smtClean="0"/>
                  <a:t>]</a:t>
                </a:r>
              </a:p>
              <a:p>
                <a:pPr marL="0" indent="0">
                  <a:buNone/>
                </a:pPr>
                <a:endParaRPr lang="ru-RU" sz="1400" dirty="0"/>
              </a:p>
              <a:p>
                <a:pPr marL="0" indent="0" algn="ctr">
                  <a:buNone/>
                </a:pPr>
                <a:endParaRPr lang="ru-RU" sz="2800" kern="0" dirty="0"/>
              </a:p>
            </p:txBody>
          </p:sp>
        </mc:Choice>
        <mc:Fallback>
          <p:sp>
            <p:nvSpPr>
              <p:cNvPr id="9" name="Объект 2"/>
              <p:cNvSpPr txBox="1">
                <a:spLocks noRot="1" noChangeAspect="1" noMove="1" noResize="1" noEditPoints="1" noAdjustHandles="1" noChangeArrowheads="1" noChangeShapeType="1" noTextEdit="1"/>
              </p:cNvSpPr>
              <p:nvPr/>
            </p:nvSpPr>
            <p:spPr bwMode="auto">
              <a:xfrm>
                <a:off x="593204" y="1556792"/>
                <a:ext cx="8229600" cy="4680520"/>
              </a:xfrm>
              <a:prstGeom prst="rect">
                <a:avLst/>
              </a:prstGeom>
              <a:blipFill rotWithShape="1">
                <a:blip r:embed="rId3"/>
                <a:stretch>
                  <a:fillRect l="-593" t="-651" r="-118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131674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solidFill>
                  <a:schemeClr val="tx2">
                    <a:lumMod val="50000"/>
                  </a:schemeClr>
                </a:solidFill>
              </a:rPr>
              <a:t>iid assumption</a:t>
            </a:r>
            <a:endParaRPr lang="ru-RU" sz="3600" dirty="0">
              <a:solidFill>
                <a:schemeClr val="tx2">
                  <a:lumMod val="50000"/>
                </a:schemeClr>
              </a:solidFill>
            </a:endParaRPr>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19</a:t>
            </a:fld>
            <a:endParaRPr lang="ru-RU" altLang="ru-RU" dirty="0"/>
          </a:p>
        </p:txBody>
      </p:sp>
      <p:sp>
        <p:nvSpPr>
          <p:cNvPr id="9" name="Объект 2"/>
          <p:cNvSpPr txBox="1">
            <a:spLocks/>
          </p:cNvSpPr>
          <p:nvPr/>
        </p:nvSpPr>
        <p:spPr bwMode="auto">
          <a:xfrm>
            <a:off x="609600" y="1871663"/>
            <a:ext cx="8229600" cy="141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Note </a:t>
            </a:r>
            <a:r>
              <a:rPr lang="en-US" sz="1800" dirty="0" smtClean="0"/>
              <a:t>that Hoeffding’s </a:t>
            </a:r>
            <a:r>
              <a:rPr lang="en-US" sz="1800" dirty="0"/>
              <a:t>inequality </a:t>
            </a:r>
            <a:r>
              <a:rPr lang="en-US" sz="1800" dirty="0" smtClean="0"/>
              <a:t>does not make any </a:t>
            </a:r>
            <a:r>
              <a:rPr lang="en-US" sz="1800" dirty="0"/>
              <a:t>prior assumption about the data </a:t>
            </a:r>
            <a:r>
              <a:rPr lang="en-US" sz="1800" dirty="0" smtClean="0"/>
              <a:t>distribution. Its only assumption is that the training </a:t>
            </a:r>
            <a:r>
              <a:rPr lang="en-US" sz="1800" dirty="0"/>
              <a:t>and testing </a:t>
            </a:r>
            <a:r>
              <a:rPr lang="en-US" sz="1800" dirty="0" smtClean="0"/>
              <a:t>data are </a:t>
            </a:r>
            <a:r>
              <a:rPr lang="en-US" sz="1800" dirty="0">
                <a:solidFill>
                  <a:srgbClr val="C00000"/>
                </a:solidFill>
              </a:rPr>
              <a:t>independent and identically distributed (iid) </a:t>
            </a:r>
            <a:r>
              <a:rPr lang="en-US" sz="1800" dirty="0"/>
              <a:t>random variables drawn from the </a:t>
            </a:r>
            <a:r>
              <a:rPr lang="en-US" sz="1800" i="1" dirty="0"/>
              <a:t>same</a:t>
            </a:r>
            <a:r>
              <a:rPr lang="en-US" sz="1800" dirty="0"/>
              <a:t> distribution </a:t>
            </a:r>
            <a:r>
              <a:rPr lang="en-US" sz="1800" dirty="0" smtClean="0">
                <a:latin typeface="Monotype Corsiva" panose="03010101010201010101" pitchFamily="66" charset="0"/>
              </a:rPr>
              <a:t>D</a:t>
            </a:r>
            <a:endParaRPr lang="en-US" sz="1800" b="1" dirty="0" smtClean="0"/>
          </a:p>
          <a:p>
            <a:pPr marL="0" indent="0" algn="ctr">
              <a:buNone/>
            </a:pPr>
            <a:endParaRPr lang="ru-RU" sz="1800" kern="0" dirty="0"/>
          </a:p>
        </p:txBody>
      </p:sp>
      <p:grpSp>
        <p:nvGrpSpPr>
          <p:cNvPr id="6" name="Группа 5"/>
          <p:cNvGrpSpPr/>
          <p:nvPr/>
        </p:nvGrpSpPr>
        <p:grpSpPr>
          <a:xfrm>
            <a:off x="609600" y="3573016"/>
            <a:ext cx="8229600" cy="1928374"/>
            <a:chOff x="609600" y="3501008"/>
            <a:chExt cx="8229600" cy="1928374"/>
          </a:xfrm>
        </p:grpSpPr>
        <p:graphicFrame>
          <p:nvGraphicFramePr>
            <p:cNvPr id="3" name="Схема 2"/>
            <p:cNvGraphicFramePr/>
            <p:nvPr>
              <p:extLst>
                <p:ext uri="{D42A27DB-BD31-4B8C-83A1-F6EECF244321}">
                  <p14:modId xmlns:p14="http://schemas.microsoft.com/office/powerpoint/2010/main" val="187753893"/>
                </p:ext>
              </p:extLst>
            </p:nvPr>
          </p:nvGraphicFramePr>
          <p:xfrm>
            <a:off x="609600" y="3501008"/>
            <a:ext cx="7994848" cy="1656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descr="C:\Users\torch\AppData\Local\Microsoft\Windows\Temporary Internet Files\Content.IE5\ILYNMCYV\large-Thumbtack-note-Important-0-15235[1].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3056" y="4509120"/>
              <a:ext cx="1296144" cy="920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1260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lvl="0"/>
            <a:r>
              <a:rPr lang="en-US" sz="3600" dirty="0" smtClean="0"/>
              <a:t>Abstract</a:t>
            </a:r>
            <a:endParaRPr lang="ru-RU" sz="3600" dirty="0"/>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67544" y="2060848"/>
                <a:ext cx="8280920" cy="4411662"/>
              </a:xfrm>
            </p:spPr>
            <p:txBody>
              <a:bodyPr/>
              <a:lstStyle/>
              <a:p>
                <a:pPr marL="0" indent="0">
                  <a:buNone/>
                </a:pPr>
                <a:r>
                  <a:rPr lang="en-US" sz="1800" dirty="0"/>
                  <a:t>When modeling a classifier on simulated data, it is possible to reach </a:t>
                </a:r>
                <a:r>
                  <a:rPr lang="en-US" sz="1800" dirty="0" smtClean="0"/>
                  <a:t>a high </a:t>
                </a:r>
                <a:r>
                  <a:rPr lang="en-US" sz="1800" dirty="0"/>
                  <a:t>performance by picking features that are not perfectly modeled in the simulation. To avoid this problem in Kaggle’s "Flavours of Physics: Finding </a:t>
                </a:r>
                <a:r>
                  <a:rPr lang="en-US" sz="1800" dirty="0" smtClean="0">
                    <a:solidFill>
                      <a:schemeClr val="tx1"/>
                    </a:solidFill>
                  </a:rPr>
                  <a:t>𝜏</a:t>
                </a:r>
                <a:r>
                  <a:rPr lang="en-US" sz="1800" baseline="30000" dirty="0" smtClean="0"/>
                  <a:t>-</a:t>
                </a:r>
                <a14:m>
                  <m:oMath xmlns:m="http://schemas.openxmlformats.org/officeDocument/2006/math">
                    <m:r>
                      <a:rPr lang="en-US" sz="1800" i="1">
                        <a:solidFill>
                          <a:schemeClr val="tx1"/>
                        </a:solidFill>
                        <a:latin typeface="Cambria Math"/>
                        <a:ea typeface="Cambria Math"/>
                      </a:rPr>
                      <m:t>→</m:t>
                    </m:r>
                  </m:oMath>
                </a14:m>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 </a:t>
                </a:r>
                <a:r>
                  <a:rPr lang="en-US" sz="1800" dirty="0"/>
                  <a:t>" competition a </a:t>
                </a:r>
                <a:r>
                  <a:rPr lang="en-US" sz="1800" dirty="0">
                    <a:solidFill>
                      <a:schemeClr val="tx2"/>
                    </a:solidFill>
                  </a:rPr>
                  <a:t>proxy channel </a:t>
                </a:r>
                <a:r>
                  <a:rPr lang="en-US" sz="1800" dirty="0"/>
                  <a:t>with similar topology and well-studied characteristics was introduced</a:t>
                </a:r>
                <a:r>
                  <a:rPr lang="en-US" sz="1800" dirty="0" smtClean="0"/>
                  <a:t>.</a:t>
                </a:r>
              </a:p>
              <a:p>
                <a:pPr marL="0" indent="0">
                  <a:buNone/>
                </a:pPr>
                <a:endParaRPr lang="en-US" sz="1800" dirty="0" smtClean="0"/>
              </a:p>
              <a:p>
                <a:pPr marL="0" indent="0">
                  <a:buNone/>
                </a:pPr>
                <a:r>
                  <a:rPr lang="en-US" sz="1800" dirty="0"/>
                  <a:t>This proxy channel was intended for validation </a:t>
                </a:r>
                <a:r>
                  <a:rPr lang="en-US" sz="1800" dirty="0" smtClean="0"/>
                  <a:t>of </a:t>
                </a:r>
                <a:r>
                  <a:rPr lang="en-US" sz="1800" dirty="0"/>
                  <a:t>classifier trained on another channel of interest. We show that such validation scheme is questionable from a point of view of statistical inference as it violates fundamental assumption in </a:t>
                </a:r>
                <a:r>
                  <a:rPr lang="en-US" sz="1800" dirty="0" smtClean="0"/>
                  <a:t>Machine </a:t>
                </a:r>
                <a:r>
                  <a:rPr lang="en-US" sz="1800" dirty="0"/>
                  <a:t>L</a:t>
                </a:r>
                <a:r>
                  <a:rPr lang="en-US" sz="1800" dirty="0" smtClean="0"/>
                  <a:t>earning </a:t>
                </a:r>
                <a:r>
                  <a:rPr lang="en-US" sz="1800" dirty="0"/>
                  <a:t>that </a:t>
                </a:r>
                <a:r>
                  <a:rPr lang="en-US" sz="1800" dirty="0" smtClean="0"/>
                  <a:t>training </a:t>
                </a:r>
                <a:r>
                  <a:rPr lang="en-US" sz="1800" dirty="0"/>
                  <a:t>and test data follow the same probability distribution. </a:t>
                </a:r>
                <a:endParaRPr lang="ru-RU" sz="1800" dirty="0"/>
              </a:p>
              <a:p>
                <a:pPr marL="0" indent="0">
                  <a:buNone/>
                </a:pPr>
                <a:endParaRPr lang="en-US" sz="2400" dirty="0" smtClean="0"/>
              </a:p>
              <a:p>
                <a:pPr marL="0" indent="0">
                  <a:buNone/>
                </a:pPr>
                <a:endParaRPr lang="ru-RU" sz="2400" dirty="0"/>
              </a:p>
              <a:p>
                <a:pPr marL="0" indent="0">
                  <a:buNone/>
                </a:pPr>
                <a:endParaRPr lang="ru-RU" altLang="ru-RU"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67544" y="2060848"/>
                <a:ext cx="8280920" cy="4411662"/>
              </a:xfrm>
              <a:blipFill rotWithShape="1">
                <a:blip r:embed="rId3"/>
                <a:stretch>
                  <a:fillRect l="-663" t="-691" r="-221"/>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pPr algn="l"/>
            <a:r>
              <a:rPr lang="en-US" dirty="0" smtClean="0"/>
              <a:t>Abstract</a:t>
            </a:r>
            <a:endParaRPr lang="ru-RU" altLang="ru-RU" dirty="0"/>
          </a:p>
        </p:txBody>
      </p:sp>
      <p:sp>
        <p:nvSpPr>
          <p:cNvPr id="3" name="Номер слайда 2"/>
          <p:cNvSpPr>
            <a:spLocks noGrp="1"/>
          </p:cNvSpPr>
          <p:nvPr>
            <p:ph type="sldNum" sz="quarter" idx="12"/>
          </p:nvPr>
        </p:nvSpPr>
        <p:spPr/>
        <p:txBody>
          <a:bodyPr/>
          <a:lstStyle/>
          <a:p>
            <a:fld id="{8B2CB5D2-C2A0-4322-92F8-C5B3823B5059}" type="slidenum">
              <a:rPr lang="ru-RU" altLang="ru-RU" smtClean="0"/>
              <a:pPr/>
              <a:t>2</a:t>
            </a:fld>
            <a:endParaRPr lang="ru-RU" altLang="ru-R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Заголовок 1"/>
              <p:cNvSpPr>
                <a:spLocks noGrp="1"/>
              </p:cNvSpPr>
              <p:nvPr>
                <p:ph type="title"/>
              </p:nvPr>
            </p:nvSpPr>
            <p:spPr>
              <a:xfrm>
                <a:off x="457200" y="122238"/>
                <a:ext cx="7499176" cy="1295400"/>
              </a:xfrm>
            </p:spPr>
            <p:txBody>
              <a:bodyPr/>
              <a:lstStyle/>
              <a:p>
                <a:pPr marL="0" indent="0"/>
                <a:r>
                  <a:rPr lang="en-US" sz="3600" dirty="0" smtClean="0">
                    <a:solidFill>
                      <a:schemeClr val="tx1"/>
                    </a:solidFill>
                  </a:rPr>
                  <a:t>Comparison of </a:t>
                </a:r>
                <a14:m>
                  <m:oMath xmlns:m="http://schemas.openxmlformats.org/officeDocument/2006/math">
                    <m:r>
                      <a:rPr lang="en-US" sz="3600" b="1" i="1" dirty="0">
                        <a:solidFill>
                          <a:schemeClr val="tx1"/>
                        </a:solidFill>
                        <a:latin typeface="Cambria Math"/>
                      </a:rPr>
                      <m:t>𝝉</m:t>
                    </m:r>
                  </m:oMath>
                </a14:m>
                <a:r>
                  <a:rPr lang="en-US" sz="3600" dirty="0" smtClean="0">
                    <a:solidFill>
                      <a:schemeClr val="tx1"/>
                    </a:solidFill>
                  </a:rPr>
                  <a:t> </a:t>
                </a:r>
                <a:r>
                  <a:rPr lang="en-US" sz="3600" dirty="0">
                    <a:solidFill>
                      <a:schemeClr val="tx1"/>
                    </a:solidFill>
                  </a:rPr>
                  <a:t>and </a:t>
                </a:r>
                <a14:m>
                  <m:oMath xmlns:m="http://schemas.openxmlformats.org/officeDocument/2006/math">
                    <m:r>
                      <a:rPr lang="en-US" sz="3600" b="1" i="1" dirty="0">
                        <a:solidFill>
                          <a:schemeClr val="tx1"/>
                        </a:solidFill>
                        <a:latin typeface="Cambria Math"/>
                      </a:rPr>
                      <m:t>𝑫𝒔</m:t>
                    </m:r>
                  </m:oMath>
                </a14:m>
                <a:r>
                  <a:rPr lang="en-US" sz="3600" dirty="0" smtClean="0">
                    <a:solidFill>
                      <a:schemeClr val="tx1"/>
                    </a:solidFill>
                  </a:rPr>
                  <a:t> channel</a:t>
                </a:r>
                <a:r>
                  <a:rPr lang="ru-RU" sz="3600" dirty="0" smtClean="0">
                    <a:solidFill>
                      <a:schemeClr val="tx1"/>
                    </a:solidFill>
                  </a:rPr>
                  <a:t> </a:t>
                </a:r>
                <a:r>
                  <a:rPr lang="en-US" sz="3600" dirty="0" smtClean="0">
                    <a:solidFill>
                      <a:schemeClr val="tx1"/>
                    </a:solidFill>
                  </a:rPr>
                  <a:t>distributions</a:t>
                </a:r>
                <a:endParaRPr lang="en-US" sz="3600" dirty="0">
                  <a:solidFill>
                    <a:schemeClr val="tx1"/>
                  </a:solidFill>
                </a:endParaRPr>
              </a:p>
            </p:txBody>
          </p:sp>
        </mc:Choice>
        <mc:Fallback>
          <p:sp>
            <p:nvSpPr>
              <p:cNvPr id="2" name="Заголовок 1"/>
              <p:cNvSpPr>
                <a:spLocks noGrp="1" noRot="1" noChangeAspect="1" noMove="1" noResize="1" noEditPoints="1" noAdjustHandles="1" noChangeArrowheads="1" noChangeShapeType="1" noTextEdit="1"/>
              </p:cNvSpPr>
              <p:nvPr>
                <p:ph type="title"/>
              </p:nvPr>
            </p:nvSpPr>
            <p:spPr>
              <a:xfrm>
                <a:off x="457200" y="122238"/>
                <a:ext cx="7499176" cy="1295400"/>
              </a:xfrm>
              <a:blipFill rotWithShape="1">
                <a:blip r:embed="rId3"/>
                <a:stretch>
                  <a:fillRect l="-2439" b="-17840"/>
                </a:stretch>
              </a:blipFill>
            </p:spPr>
            <p:txBody>
              <a:bodyPr/>
              <a:lstStyle/>
              <a:p>
                <a:r>
                  <a:rPr lang="ru-RU">
                    <a:noFill/>
                  </a:rPr>
                  <a:t> </a:t>
                </a:r>
              </a:p>
            </p:txBody>
          </p:sp>
        </mc:Fallback>
      </mc:AlternateContent>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20</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596675" y="1772816"/>
                <a:ext cx="8229600" cy="693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Let us return to our problem and </a:t>
                </a:r>
                <a:r>
                  <a:rPr lang="en-US" sz="1800" dirty="0" smtClean="0"/>
                  <a:t>look at (some of) input distributions of</a:t>
                </a:r>
              </a:p>
              <a:p>
                <a:pPr marL="0" indent="0">
                  <a:buNone/>
                </a:pPr>
                <a14:m>
                  <m:oMath xmlns:m="http://schemas.openxmlformats.org/officeDocument/2006/math">
                    <m:r>
                      <a:rPr lang="en-US" sz="1800" i="1" dirty="0" smtClean="0">
                        <a:solidFill>
                          <a:schemeClr val="tx2"/>
                        </a:solidFill>
                        <a:latin typeface="Cambria Math"/>
                      </a:rPr>
                      <m:t>𝜏</m:t>
                    </m:r>
                  </m:oMath>
                </a14:m>
                <a:r>
                  <a:rPr lang="en-US" sz="1800" dirty="0" smtClean="0"/>
                  <a:t> and </a:t>
                </a:r>
                <a14:m>
                  <m:oMath xmlns:m="http://schemas.openxmlformats.org/officeDocument/2006/math">
                    <m:r>
                      <a:rPr lang="en-US" sz="1800" i="1" dirty="0" smtClean="0">
                        <a:solidFill>
                          <a:schemeClr val="tx2"/>
                        </a:solidFill>
                        <a:latin typeface="Cambria Math"/>
                      </a:rPr>
                      <m:t>𝐷𝑠</m:t>
                    </m:r>
                  </m:oMath>
                </a14:m>
                <a:r>
                  <a:rPr lang="en-US" sz="1800" dirty="0" smtClean="0"/>
                  <a:t> channel</a:t>
                </a:r>
              </a:p>
              <a:p>
                <a:pPr marL="0" indent="0" algn="ctr">
                  <a:buNone/>
                </a:pPr>
                <a:endParaRPr lang="ru-RU" sz="1800" kern="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596675" y="1772816"/>
                <a:ext cx="8229600" cy="693240"/>
              </a:xfrm>
              <a:prstGeom prst="rect">
                <a:avLst/>
              </a:prstGeom>
              <a:blipFill rotWithShape="1">
                <a:blip r:embed="rId4"/>
                <a:stretch>
                  <a:fillRect l="-667" t="-4386" b="-140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8" name="Рисунок 7" descr="Вырезка экрана"/>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64" y="2780928"/>
            <a:ext cx="7582959" cy="2972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01711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Прямоугольник 7"/>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pic>
        <p:nvPicPr>
          <p:cNvPr id="3" name="Рисунок 2" descr="Вырезка экрана"/>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404664"/>
            <a:ext cx="7554380" cy="5906325"/>
          </a:xfrm>
          <a:prstGeom prst="rect">
            <a:avLst/>
          </a:prstGeom>
          <a:ln>
            <a:noFill/>
          </a:ln>
          <a:effectLst>
            <a:outerShdw blurRad="292100" dist="139700" dir="2700000" algn="tl" rotWithShape="0">
              <a:srgbClr val="333333">
                <a:alpha val="65000"/>
              </a:srgbClr>
            </a:outerShdw>
          </a:effectLst>
        </p:spPr>
      </p:pic>
      <p:sp>
        <p:nvSpPr>
          <p:cNvPr id="7" name="Номер слайда 3"/>
          <p:cNvSpPr>
            <a:spLocks noGrp="1"/>
          </p:cNvSpPr>
          <p:nvPr>
            <p:ph type="sldNum" sz="quarter" idx="12"/>
          </p:nvPr>
        </p:nvSpPr>
        <p:spPr>
          <a:xfrm>
            <a:off x="6553200" y="6248400"/>
            <a:ext cx="2133600" cy="457200"/>
          </a:xfrm>
        </p:spPr>
        <p:txBody>
          <a:bodyPr/>
          <a:lstStyle/>
          <a:p>
            <a:fld id="{8B2CB5D2-C2A0-4322-92F8-C5B3823B5059}" type="slidenum">
              <a:rPr lang="ru-RU" altLang="ru-RU" sz="1400" smtClean="0"/>
              <a:pPr/>
              <a:t>21</a:t>
            </a:fld>
            <a:endParaRPr lang="ru-RU" altLang="ru-RU" sz="1400" dirty="0"/>
          </a:p>
        </p:txBody>
      </p:sp>
      <p:sp>
        <p:nvSpPr>
          <p:cNvPr id="9" name="Нижний колонтитул 2"/>
          <p:cNvSpPr>
            <a:spLocks noGrp="1"/>
          </p:cNvSpPr>
          <p:nvPr>
            <p:ph type="ftr" sz="quarter" idx="11"/>
          </p:nvPr>
        </p:nvSpPr>
        <p:spPr>
          <a:xfrm>
            <a:off x="457200" y="6237312"/>
            <a:ext cx="4834880" cy="457200"/>
          </a:xfrm>
        </p:spPr>
        <p:txBody>
          <a:bodyPr/>
          <a:lstStyle/>
          <a:p>
            <a:r>
              <a:rPr lang="en-US" sz="1400" dirty="0"/>
              <a:t>2. Brief review of Machine Learning foundations</a:t>
            </a:r>
            <a:endParaRPr lang="ru-RU" altLang="ru-RU" sz="1400" dirty="0"/>
          </a:p>
        </p:txBody>
      </p:sp>
    </p:spTree>
    <p:extLst>
      <p:ext uri="{BB962C8B-B14F-4D97-AF65-F5344CB8AC3E}">
        <p14:creationId xmlns:p14="http://schemas.microsoft.com/office/powerpoint/2010/main" val="604823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tx2">
                    <a:lumMod val="50000"/>
                  </a:schemeClr>
                </a:solidFill>
              </a:rPr>
              <a:t>The</a:t>
            </a:r>
            <a:r>
              <a:rPr lang="en-US" sz="3600" dirty="0">
                <a:solidFill>
                  <a:schemeClr val="tx2">
                    <a:lumMod val="50000"/>
                  </a:schemeClr>
                </a:solidFill>
              </a:rPr>
              <a:t> distributions</a:t>
            </a:r>
            <a:r>
              <a:rPr lang="en-US" sz="3600" dirty="0" smtClean="0">
                <a:solidFill>
                  <a:schemeClr val="tx2">
                    <a:lumMod val="50000"/>
                  </a:schemeClr>
                </a:solidFill>
              </a:rPr>
              <a:t> are different…</a:t>
            </a:r>
            <a:endParaRPr lang="en-US" sz="3600" dirty="0">
              <a:solidFill>
                <a:schemeClr val="tx2">
                  <a:lumMod val="50000"/>
                </a:schemeClr>
              </a:solidFill>
            </a:endParaRPr>
          </a:p>
        </p:txBody>
      </p:sp>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22</a:t>
            </a:fld>
            <a:endParaRPr lang="ru-RU" altLang="ru-RU" dirty="0"/>
          </a:p>
        </p:txBody>
      </p:sp>
      <p:sp>
        <p:nvSpPr>
          <p:cNvPr id="9" name="Объект 2"/>
          <p:cNvSpPr txBox="1">
            <a:spLocks/>
          </p:cNvSpPr>
          <p:nvPr/>
        </p:nvSpPr>
        <p:spPr bwMode="auto">
          <a:xfrm>
            <a:off x="507085" y="4941168"/>
            <a:ext cx="8229600" cy="155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It is evident that the underlying probability distributions significantly differ between the two channels, therefore violating the assumption of a single underlying generative process between the train set and the test set, which is the cornerstone of statistical learning and, in general, of inference.</a:t>
            </a:r>
            <a:endParaRPr lang="ru-RU" sz="1800" dirty="0"/>
          </a:p>
          <a:p>
            <a:pPr marL="0" indent="0">
              <a:buNone/>
            </a:pPr>
            <a:endParaRPr lang="en-US" sz="1800" b="1" dirty="0" smtClean="0"/>
          </a:p>
          <a:p>
            <a:pPr marL="0" indent="0" algn="ctr">
              <a:buNone/>
            </a:pPr>
            <a:endParaRPr lang="ru-RU" sz="1800" kern="0" dirty="0"/>
          </a:p>
        </p:txBody>
      </p:sp>
      <p:pic>
        <p:nvPicPr>
          <p:cNvPr id="8" name="Рисунок 7"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50" y="1628800"/>
            <a:ext cx="7487696" cy="3219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67666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tx2">
                    <a:lumMod val="50000"/>
                  </a:schemeClr>
                </a:solidFill>
              </a:rPr>
              <a:t>…but why should we care?</a:t>
            </a:r>
            <a:endParaRPr lang="en-US" sz="3600" dirty="0">
              <a:solidFill>
                <a:schemeClr val="tx2">
                  <a:lumMod val="50000"/>
                </a:schemeClr>
              </a:solidFill>
            </a:endParaRPr>
          </a:p>
        </p:txBody>
      </p:sp>
      <p:sp>
        <p:nvSpPr>
          <p:cNvPr id="3" name="Нижний колонтитул 2"/>
          <p:cNvSpPr>
            <a:spLocks noGrp="1"/>
          </p:cNvSpPr>
          <p:nvPr>
            <p:ph type="ftr" sz="quarter" idx="11"/>
          </p:nvPr>
        </p:nvSpPr>
        <p:spPr/>
        <p:txBody>
          <a:bodyPr/>
          <a:lstStyle/>
          <a:p>
            <a:r>
              <a:rPr lang="en-US" dirty="0"/>
              <a:t>2. Brief review of Machine Learning foundations</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23</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486497" y="1628800"/>
                <a:ext cx="8229600" cy="309634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Indeed, we train classifier on </a:t>
                </a:r>
                <a14:m>
                  <m:oMath xmlns:m="http://schemas.openxmlformats.org/officeDocument/2006/math">
                    <m:r>
                      <a:rPr lang="en-US" sz="1800" i="1" dirty="0">
                        <a:solidFill>
                          <a:schemeClr val="tx2"/>
                        </a:solidFill>
                        <a:latin typeface="Cambria Math"/>
                      </a:rPr>
                      <m:t>𝜏</m:t>
                    </m:r>
                  </m:oMath>
                </a14:m>
                <a:r>
                  <a:rPr lang="en-US" sz="1800" dirty="0" smtClean="0"/>
                  <a:t> channel, but we do not test it (as classifier) on </a:t>
                </a:r>
                <a14:m>
                  <m:oMath xmlns:m="http://schemas.openxmlformats.org/officeDocument/2006/math">
                    <m:r>
                      <a:rPr lang="en-US" sz="1800" b="0" i="1" dirty="0" smtClean="0">
                        <a:solidFill>
                          <a:schemeClr val="tx2"/>
                        </a:solidFill>
                        <a:latin typeface="Cambria Math"/>
                      </a:rPr>
                      <m:t>𝐷𝑠</m:t>
                    </m:r>
                  </m:oMath>
                </a14:m>
                <a:r>
                  <a:rPr lang="en-US" sz="1800" dirty="0" smtClean="0"/>
                  <a:t> channel. Or we do?</a:t>
                </a:r>
              </a:p>
              <a:p>
                <a:pPr marL="0" indent="0">
                  <a:buNone/>
                </a:pPr>
                <a:endParaRPr lang="en-US" sz="1800" dirty="0"/>
              </a:p>
              <a:p>
                <a:pPr marL="0" indent="0">
                  <a:buNone/>
                </a:pPr>
                <a:r>
                  <a:rPr lang="en-US" sz="1800" dirty="0" smtClean="0"/>
                  <a:t>Essentially, when we perform KS-test and require its value to be </a:t>
                </a:r>
                <a:r>
                  <a:rPr lang="en-US" sz="1800" i="1" dirty="0" smtClean="0"/>
                  <a:t>small </a:t>
                </a:r>
                <a:r>
                  <a:rPr lang="en-US" sz="1800" dirty="0" smtClean="0"/>
                  <a:t>we make sure that classifier </a:t>
                </a:r>
                <a:r>
                  <a:rPr lang="en-US" sz="1800" dirty="0"/>
                  <a:t>scores </a:t>
                </a:r>
                <a:r>
                  <a:rPr lang="en-US" sz="1800" dirty="0" smtClean="0"/>
                  <a:t>follow </a:t>
                </a:r>
                <a:r>
                  <a:rPr lang="en-US" sz="1800" b="1" i="1" dirty="0" smtClean="0"/>
                  <a:t>certain</a:t>
                </a:r>
                <a:r>
                  <a:rPr lang="en-US" sz="1800" dirty="0" smtClean="0"/>
                  <a:t> probability distribution </a:t>
                </a:r>
                <a:r>
                  <a:rPr lang="en-US" sz="1800" dirty="0"/>
                  <a:t>on </a:t>
                </a:r>
                <a14:m>
                  <m:oMath xmlns:m="http://schemas.openxmlformats.org/officeDocument/2006/math">
                    <m:r>
                      <a:rPr lang="en-US" sz="1800" i="1" dirty="0">
                        <a:solidFill>
                          <a:schemeClr val="tx2"/>
                        </a:solidFill>
                        <a:latin typeface="Cambria Math"/>
                      </a:rPr>
                      <m:t>𝐷𝑠</m:t>
                    </m:r>
                  </m:oMath>
                </a14:m>
                <a:r>
                  <a:rPr lang="en-US" sz="1800" dirty="0" smtClean="0"/>
                  <a:t> channel. Such distribution is </a:t>
                </a:r>
                <a:r>
                  <a:rPr lang="en-US" sz="1800" b="1" i="1" dirty="0" smtClean="0"/>
                  <a:t>derivative</a:t>
                </a:r>
                <a:r>
                  <a:rPr lang="en-US" sz="1800" i="1" dirty="0" smtClean="0"/>
                  <a:t> </a:t>
                </a:r>
                <a:r>
                  <a:rPr lang="en-US" sz="1800" dirty="0" smtClean="0"/>
                  <a:t>of classifier score function just like, for example</a:t>
                </a:r>
                <a:r>
                  <a:rPr lang="en-US" sz="1800" dirty="0"/>
                  <a:t>, area under ROC </a:t>
                </a:r>
                <a:r>
                  <a:rPr lang="en-US" sz="1800" dirty="0" smtClean="0"/>
                  <a:t>curve is.</a:t>
                </a:r>
              </a:p>
              <a:p>
                <a:pPr marL="0" indent="0">
                  <a:buNone/>
                </a:pPr>
                <a:endParaRPr lang="en-US" sz="1800" dirty="0"/>
              </a:p>
              <a:p>
                <a:pPr marL="0" indent="0">
                  <a:buNone/>
                </a:pPr>
                <a:r>
                  <a:rPr lang="en-US" sz="1800" dirty="0" smtClean="0"/>
                  <a:t>Hence, does KS-value inherit Hoeffding’s guarantee obtained for score function during training?</a:t>
                </a:r>
              </a:p>
              <a:p>
                <a:pPr marL="0" indent="0">
                  <a:buNone/>
                </a:pPr>
                <a:endParaRPr lang="en-US" sz="1800" kern="0" dirty="0"/>
              </a:p>
              <a:p>
                <a:pPr marL="0" indent="0">
                  <a:buNone/>
                </a:pPr>
                <a:endParaRPr lang="en-US" sz="1800" kern="0" dirty="0" smtClean="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486497" y="1628800"/>
                <a:ext cx="8229600" cy="3096344"/>
              </a:xfrm>
              <a:prstGeom prst="rect">
                <a:avLst/>
              </a:prstGeom>
              <a:blipFill rotWithShape="1">
                <a:blip r:embed="rId2"/>
                <a:stretch>
                  <a:fillRect l="-667" t="-984" r="-1185" b="-177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graphicFrame>
        <p:nvGraphicFramePr>
          <p:cNvPr id="7" name="Схема 6"/>
          <p:cNvGraphicFramePr/>
          <p:nvPr>
            <p:extLst>
              <p:ext uri="{D42A27DB-BD31-4B8C-83A1-F6EECF244321}">
                <p14:modId xmlns:p14="http://schemas.microsoft.com/office/powerpoint/2010/main" val="150441544"/>
              </p:ext>
            </p:extLst>
          </p:nvPr>
        </p:nvGraphicFramePr>
        <p:xfrm>
          <a:off x="507185" y="4797152"/>
          <a:ext cx="8208912" cy="1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23701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tx2">
                    <a:lumMod val="50000"/>
                  </a:schemeClr>
                </a:solidFill>
              </a:rPr>
              <a:t>What does it mean for us?</a:t>
            </a:r>
            <a:endParaRPr lang="en-US" sz="3600" dirty="0">
              <a:solidFill>
                <a:schemeClr val="tx2">
                  <a:lumMod val="50000"/>
                </a:schemeClr>
              </a:solidFill>
            </a:endParaRPr>
          </a:p>
        </p:txBody>
      </p:sp>
      <p:sp>
        <p:nvSpPr>
          <p:cNvPr id="4" name="Нижний колонтитул 3"/>
          <p:cNvSpPr>
            <a:spLocks noGrp="1"/>
          </p:cNvSpPr>
          <p:nvPr>
            <p:ph type="ftr" sz="quarter" idx="11"/>
          </p:nvPr>
        </p:nvSpPr>
        <p:spPr/>
        <p:txBody>
          <a:bodyPr/>
          <a:lstStyle/>
          <a:p>
            <a:r>
              <a:rPr lang="en-US" dirty="0"/>
              <a:t>2. Brief review of Machine Learning foundations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24</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13413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Practically this means that Kolmogorov–Smirnov test provides </a:t>
                </a:r>
                <a:r>
                  <a:rPr lang="en-US" sz="1800" dirty="0"/>
                  <a:t>no </a:t>
                </a:r>
                <a:r>
                  <a:rPr lang="en-US" sz="1800" dirty="0" smtClean="0"/>
                  <a:t>guarantee </a:t>
                </a:r>
                <a:r>
                  <a:rPr lang="en-US" sz="1800" dirty="0"/>
                  <a:t>[in statistical sense] for </a:t>
                </a:r>
                <a:r>
                  <a:rPr lang="en-US" sz="1800" dirty="0" smtClean="0"/>
                  <a:t>KS value on </a:t>
                </a:r>
                <a14:m>
                  <m:oMath xmlns:m="http://schemas.openxmlformats.org/officeDocument/2006/math">
                    <m:r>
                      <a:rPr lang="en-US" sz="1800" i="1" dirty="0">
                        <a:solidFill>
                          <a:schemeClr val="tx2"/>
                        </a:solidFill>
                        <a:latin typeface="Cambria Math"/>
                      </a:rPr>
                      <m:t>𝐷𝑠</m:t>
                    </m:r>
                  </m:oMath>
                </a14:m>
                <a:r>
                  <a:rPr lang="en-US" sz="1800" dirty="0" smtClean="0"/>
                  <a:t> </a:t>
                </a:r>
                <a:r>
                  <a:rPr lang="en-US" sz="1800" dirty="0"/>
                  <a:t>channel where a model was not </a:t>
                </a:r>
                <a:r>
                  <a:rPr lang="en-US" sz="1800" dirty="0" smtClean="0"/>
                  <a:t>trained. At the best, </a:t>
                </a:r>
                <a:r>
                  <a:rPr lang="en-US" sz="1800" dirty="0"/>
                  <a:t>low KS value </a:t>
                </a:r>
                <a:r>
                  <a:rPr lang="en-US" sz="1800" dirty="0" smtClean="0"/>
                  <a:t>can be achieved </a:t>
                </a:r>
                <a:r>
                  <a:rPr lang="en-US" sz="1800" u="sng" dirty="0" smtClean="0"/>
                  <a:t>by chance</a:t>
                </a:r>
                <a:r>
                  <a:rPr lang="en-US" sz="1800" dirty="0" smtClean="0"/>
                  <a:t>, and there is no guarantee it remains small with some other </a:t>
                </a:r>
                <a14:m>
                  <m:oMath xmlns:m="http://schemas.openxmlformats.org/officeDocument/2006/math">
                    <m:r>
                      <a:rPr lang="en-US" sz="1800" i="1" dirty="0">
                        <a:solidFill>
                          <a:schemeClr val="tx2"/>
                        </a:solidFill>
                        <a:latin typeface="Cambria Math"/>
                      </a:rPr>
                      <m:t>𝐷𝑠</m:t>
                    </m:r>
                    <m:r>
                      <a:rPr lang="en-US" sz="1800" i="1" dirty="0">
                        <a:solidFill>
                          <a:schemeClr val="tx2"/>
                        </a:solidFill>
                        <a:latin typeface="Cambria Math"/>
                      </a:rPr>
                      <m:t> </m:t>
                    </m:r>
                  </m:oMath>
                </a14:m>
                <a:r>
                  <a:rPr lang="en-US" sz="1800" dirty="0" smtClean="0"/>
                  <a:t>data.</a:t>
                </a:r>
                <a:endParaRPr lang="ru-RU" sz="1800" kern="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1341313"/>
              </a:xfrm>
              <a:prstGeom prst="rect">
                <a:avLst/>
              </a:prstGeom>
              <a:blipFill rotWithShape="1">
                <a:blip r:embed="rId2"/>
                <a:stretch>
                  <a:fillRect l="-593" t="-2273" r="-8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grpSp>
        <p:nvGrpSpPr>
          <p:cNvPr id="6" name="Группа 5"/>
          <p:cNvGrpSpPr/>
          <p:nvPr/>
        </p:nvGrpSpPr>
        <p:grpSpPr>
          <a:xfrm>
            <a:off x="609600" y="4077072"/>
            <a:ext cx="8354888" cy="1944216"/>
            <a:chOff x="609600" y="4077072"/>
            <a:chExt cx="8354888" cy="1944216"/>
          </a:xfrm>
        </p:grpSpPr>
        <p:graphicFrame>
          <p:nvGraphicFramePr>
            <p:cNvPr id="3" name="Схема 2"/>
            <p:cNvGraphicFramePr/>
            <p:nvPr>
              <p:extLst>
                <p:ext uri="{D42A27DB-BD31-4B8C-83A1-F6EECF244321}">
                  <p14:modId xmlns:p14="http://schemas.microsoft.com/office/powerpoint/2010/main" val="1786597190"/>
                </p:ext>
              </p:extLst>
            </p:nvPr>
          </p:nvGraphicFramePr>
          <p:xfrm>
            <a:off x="609600" y="4077072"/>
            <a:ext cx="8066856" cy="1944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2" descr="C:\Users\torch\AppData\Local\Microsoft\Windows\Temporary Internet Files\Content.IE5\ILYNMCYV\large-Thumbtack-note-Important-0-15235[1].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68344" y="5062843"/>
              <a:ext cx="1296144" cy="920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3812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rgbClr val="C00000"/>
                </a:solidFill>
              </a:rPr>
              <a:t>3. Kolmogorov–Smirnov </a:t>
            </a:r>
            <a:r>
              <a:rPr lang="en-US" dirty="0">
                <a:solidFill>
                  <a:srgbClr val="C00000"/>
                </a:solidFill>
              </a:rPr>
              <a:t>test</a:t>
            </a:r>
            <a:endParaRPr lang="ru-RU" dirty="0">
              <a:solidFill>
                <a:srgbClr val="C00000"/>
              </a:solidFill>
            </a:endParaRPr>
          </a:p>
        </p:txBody>
      </p:sp>
      <p:sp>
        <p:nvSpPr>
          <p:cNvPr id="3" name="Текст 2"/>
          <p:cNvSpPr>
            <a:spLocks noGrp="1"/>
          </p:cNvSpPr>
          <p:nvPr>
            <p:ph type="body" idx="1"/>
          </p:nvPr>
        </p:nvSpPr>
        <p:spPr/>
        <p:txBody>
          <a:bodyPr>
            <a:normAutofit/>
          </a:bodyPr>
          <a:lstStyle/>
          <a:p>
            <a:r>
              <a:rPr lang="en-US" dirty="0"/>
              <a:t>Before we propose a solution to </a:t>
            </a:r>
            <a:r>
              <a:rPr lang="en-US" dirty="0" smtClean="0"/>
              <a:t>the problem of different distributions </a:t>
            </a:r>
            <a:r>
              <a:rPr lang="en-US" dirty="0"/>
              <a:t>let us </a:t>
            </a:r>
            <a:r>
              <a:rPr lang="en-US" dirty="0" smtClean="0"/>
              <a:t>review nuances </a:t>
            </a:r>
            <a:r>
              <a:rPr lang="en-US" dirty="0"/>
              <a:t>of Kolmogorov–Smirnov test that played interesting role in this competition</a:t>
            </a:r>
            <a:r>
              <a:rPr lang="en-US" dirty="0" smtClean="0"/>
              <a:t>.</a:t>
            </a:r>
            <a:endParaRPr lang="ru-RU" dirty="0"/>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25</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866916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a:solidFill>
                  <a:srgbClr val="C00000"/>
                </a:solidFill>
              </a:rPr>
              <a:t>Kolmogorov–Smirnov test</a:t>
            </a:r>
          </a:p>
        </p:txBody>
      </p:sp>
      <p:sp>
        <p:nvSpPr>
          <p:cNvPr id="3" name="Нижний колонтитул 2"/>
          <p:cNvSpPr>
            <a:spLocks noGrp="1"/>
          </p:cNvSpPr>
          <p:nvPr>
            <p:ph type="ftr" sz="quarter" idx="11"/>
          </p:nvPr>
        </p:nvSpPr>
        <p:spPr/>
        <p:txBody>
          <a:bodyPr/>
          <a:lstStyle/>
          <a:p>
            <a:r>
              <a:rPr lang="en-US" dirty="0"/>
              <a:t>3. Kolmogorov–Smirnov </a:t>
            </a:r>
            <a:r>
              <a:rPr lang="en-US" dirty="0" smtClean="0"/>
              <a:t>test</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26</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0056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One of the competition requirements for the classifier is small discrepancy when applied to data and to simulation. Kolmogorov–Smirnov </a:t>
                </a:r>
                <a:r>
                  <a:rPr lang="en-US" sz="1800" dirty="0"/>
                  <a:t>test [</a:t>
                </a:r>
                <a:r>
                  <a:rPr lang="en-US" sz="1800" dirty="0" smtClean="0">
                    <a:hlinkClick r:id="rId2" action="ppaction://hlinksldjump"/>
                  </a:rPr>
                  <a:t>9,</a:t>
                </a:r>
                <a:r>
                  <a:rPr lang="en-US" sz="1800" dirty="0" smtClean="0"/>
                  <a:t> </a:t>
                </a:r>
                <a:r>
                  <a:rPr lang="en-US" sz="1800" u="sng" dirty="0" smtClean="0">
                    <a:hlinkClick r:id="rId3"/>
                  </a:rPr>
                  <a:t>Agreement </a:t>
                </a:r>
                <a:r>
                  <a:rPr lang="en-US" sz="1800" u="sng" dirty="0">
                    <a:hlinkClick r:id="rId3"/>
                  </a:rPr>
                  <a:t>test</a:t>
                </a:r>
                <a:r>
                  <a:rPr lang="en-US" sz="1800" dirty="0" smtClean="0"/>
                  <a:t>] evaluates </a:t>
                </a:r>
                <a:r>
                  <a:rPr lang="en-US" sz="1800" dirty="0"/>
                  <a:t>distance between the empirical distributions of the classifier scores on </a:t>
                </a:r>
                <a14:m>
                  <m:oMath xmlns:m="http://schemas.openxmlformats.org/officeDocument/2006/math">
                    <m:r>
                      <a:rPr lang="en-US" sz="1800" i="1" dirty="0" smtClean="0">
                        <a:latin typeface="Cambria Math"/>
                      </a:rPr>
                      <m:t>𝐷𝑠</m:t>
                    </m:r>
                  </m:oMath>
                </a14:m>
                <a:r>
                  <a:rPr lang="en-US" sz="1800" dirty="0" smtClean="0"/>
                  <a:t> channel:</a:t>
                </a:r>
              </a:p>
              <a:p>
                <a:pPr marL="0" indent="0">
                  <a:buNone/>
                </a:pPr>
                <a:endParaRPr lang="ru-RU" sz="1800" dirty="0"/>
              </a:p>
              <a:p>
                <a:pPr marL="0" indent="0" algn="ctr">
                  <a:buNone/>
                </a:pPr>
                <a14:m>
                  <m:oMathPara xmlns:m="http://schemas.openxmlformats.org/officeDocument/2006/math">
                    <m:oMathParaPr>
                      <m:jc m:val="centerGroup"/>
                    </m:oMathParaPr>
                    <m:oMath xmlns:m="http://schemas.openxmlformats.org/officeDocument/2006/math">
                      <m:r>
                        <a:rPr lang="en-US" sz="2000" i="1" dirty="0" smtClean="0">
                          <a:solidFill>
                            <a:schemeClr val="tx2"/>
                          </a:solidFill>
                          <a:latin typeface="Cambria Math"/>
                        </a:rPr>
                        <m:t>𝐾𝑆</m:t>
                      </m:r>
                      <m:r>
                        <a:rPr lang="en-US" sz="2000" i="1" dirty="0" smtClean="0">
                          <a:solidFill>
                            <a:schemeClr val="tx2"/>
                          </a:solidFill>
                          <a:latin typeface="Cambria Math"/>
                        </a:rPr>
                        <m:t> = </m:t>
                      </m:r>
                      <m:r>
                        <m:rPr>
                          <m:sty m:val="p"/>
                        </m:rPr>
                        <a:rPr lang="en-US" sz="2000" i="1" dirty="0" smtClean="0">
                          <a:solidFill>
                            <a:schemeClr val="tx2"/>
                          </a:solidFill>
                          <a:latin typeface="Cambria Math"/>
                        </a:rPr>
                        <m:t>sup</m:t>
                      </m:r>
                      <m:r>
                        <a:rPr lang="en-US" sz="2000" i="1" dirty="0" smtClean="0">
                          <a:solidFill>
                            <a:schemeClr val="tx2"/>
                          </a:solidFill>
                          <a:latin typeface="Cambria Math"/>
                        </a:rPr>
                        <m:t>⁡|</m:t>
                      </m:r>
                      <m:sSub>
                        <m:sSubPr>
                          <m:ctrlPr>
                            <a:rPr lang="en-US" sz="2000" i="1" dirty="0" smtClean="0">
                              <a:solidFill>
                                <a:schemeClr val="tx2"/>
                              </a:solidFill>
                              <a:latin typeface="Cambria Math"/>
                            </a:rPr>
                          </m:ctrlPr>
                        </m:sSubPr>
                        <m:e>
                          <m:r>
                            <a:rPr lang="en-US" sz="2000" b="0" i="1" dirty="0" smtClean="0">
                              <a:solidFill>
                                <a:schemeClr val="tx2"/>
                              </a:solidFill>
                              <a:latin typeface="Cambria Math"/>
                            </a:rPr>
                            <m:t>𝐹</m:t>
                          </m:r>
                        </m:e>
                        <m:sub>
                          <m:r>
                            <a:rPr lang="en-US" sz="2000" b="0" i="1" dirty="0" smtClean="0">
                              <a:solidFill>
                                <a:schemeClr val="tx2"/>
                              </a:solidFill>
                              <a:latin typeface="Cambria Math"/>
                            </a:rPr>
                            <m:t>𝑀𝐶</m:t>
                          </m:r>
                        </m:sub>
                      </m:sSub>
                      <m:r>
                        <a:rPr lang="en-US" sz="2000" b="0" i="1" dirty="0" smtClean="0">
                          <a:solidFill>
                            <a:schemeClr val="tx2"/>
                          </a:solidFill>
                          <a:latin typeface="Cambria Math"/>
                        </a:rPr>
                        <m:t>−</m:t>
                      </m:r>
                      <m:sSubSup>
                        <m:sSubSupPr>
                          <m:ctrlPr>
                            <a:rPr lang="en-US" sz="2000" b="0" i="1" dirty="0" smtClean="0">
                              <a:solidFill>
                                <a:schemeClr val="tx2"/>
                              </a:solidFill>
                              <a:latin typeface="Cambria Math"/>
                            </a:rPr>
                          </m:ctrlPr>
                        </m:sSubSupPr>
                        <m:e>
                          <m:r>
                            <a:rPr lang="en-US" sz="2000" b="0" i="1" dirty="0" smtClean="0">
                              <a:solidFill>
                                <a:schemeClr val="tx2"/>
                              </a:solidFill>
                              <a:latin typeface="Cambria Math"/>
                            </a:rPr>
                            <m:t>𝐹</m:t>
                          </m:r>
                        </m:e>
                        <m:sub>
                          <m:r>
                            <a:rPr lang="en-US" sz="2000" b="0" i="1" dirty="0" smtClean="0">
                              <a:solidFill>
                                <a:schemeClr val="tx2"/>
                              </a:solidFill>
                              <a:latin typeface="Cambria Math"/>
                            </a:rPr>
                            <m:t>𝑑𝑎𝑡𝑎</m:t>
                          </m:r>
                        </m:sub>
                        <m:sup>
                          <m:r>
                            <a:rPr lang="en-US" sz="2000" b="0" i="1" dirty="0" smtClean="0">
                              <a:solidFill>
                                <a:schemeClr val="tx2"/>
                              </a:solidFill>
                              <a:latin typeface="Cambria Math"/>
                            </a:rPr>
                            <m:t>∗</m:t>
                          </m:r>
                        </m:sup>
                      </m:sSubSup>
                      <m:r>
                        <a:rPr lang="en-US" sz="2000" i="1" dirty="0" smtClean="0">
                          <a:solidFill>
                            <a:schemeClr val="tx2"/>
                          </a:solidFill>
                          <a:latin typeface="Cambria Math"/>
                        </a:rPr>
                        <m:t>|</m:t>
                      </m:r>
                    </m:oMath>
                  </m:oMathPara>
                </a14:m>
                <a:endParaRPr lang="en-US" sz="2000" i="1" dirty="0" smtClean="0">
                  <a:solidFill>
                    <a:schemeClr val="tx2"/>
                  </a:solidFill>
                </a:endParaRPr>
              </a:p>
              <a:p>
                <a:pPr marL="0" indent="0" algn="ctr">
                  <a:buNone/>
                </a:pPr>
                <a:endParaRPr lang="ru-RU" sz="1800" dirty="0" smtClean="0">
                  <a:solidFill>
                    <a:schemeClr val="tx2"/>
                  </a:solidFill>
                </a:endParaRPr>
              </a:p>
              <a:p>
                <a:pPr marL="0" indent="0">
                  <a:buNone/>
                </a:pPr>
                <a:r>
                  <a:rPr lang="en-US" sz="1800" dirty="0" smtClean="0"/>
                  <a:t>where </a:t>
                </a:r>
                <a14:m>
                  <m:oMath xmlns:m="http://schemas.openxmlformats.org/officeDocument/2006/math">
                    <m:sSub>
                      <m:sSubPr>
                        <m:ctrlPr>
                          <a:rPr lang="en-US" sz="1800" i="1" dirty="0">
                            <a:solidFill>
                              <a:schemeClr val="tx2"/>
                            </a:solidFill>
                            <a:latin typeface="Cambria Math"/>
                          </a:rPr>
                        </m:ctrlPr>
                      </m:sSubPr>
                      <m:e>
                        <m:r>
                          <a:rPr lang="en-US" sz="1800" i="1" dirty="0">
                            <a:solidFill>
                              <a:schemeClr val="tx2"/>
                            </a:solidFill>
                            <a:latin typeface="Cambria Math"/>
                          </a:rPr>
                          <m:t>𝐹</m:t>
                        </m:r>
                      </m:e>
                      <m:sub>
                        <m:r>
                          <a:rPr lang="en-US" sz="1800" b="0" i="1" dirty="0" smtClean="0">
                            <a:solidFill>
                              <a:schemeClr val="tx2"/>
                            </a:solidFill>
                            <a:latin typeface="Cambria Math"/>
                          </a:rPr>
                          <m:t>𝑀𝐶</m:t>
                        </m:r>
                      </m:sub>
                    </m:sSub>
                  </m:oMath>
                </a14:m>
                <a:r>
                  <a:rPr lang="en-US" sz="1800" dirty="0" smtClean="0"/>
                  <a:t> </a:t>
                </a:r>
                <a:r>
                  <a:rPr lang="en-US" sz="1800" dirty="0"/>
                  <a:t>and</a:t>
                </a:r>
                <a14:m>
                  <m:oMath xmlns:m="http://schemas.openxmlformats.org/officeDocument/2006/math">
                    <m:r>
                      <a:rPr lang="en-US" sz="1800" b="0" i="0" dirty="0" smtClean="0">
                        <a:solidFill>
                          <a:schemeClr val="tx2"/>
                        </a:solidFill>
                        <a:latin typeface="Cambria Math"/>
                      </a:rPr>
                      <m:t> </m:t>
                    </m:r>
                    <m:sSub>
                      <m:sSubPr>
                        <m:ctrlPr>
                          <a:rPr lang="en-US" sz="1800" i="1" dirty="0">
                            <a:solidFill>
                              <a:schemeClr val="tx2"/>
                            </a:solidFill>
                            <a:latin typeface="Cambria Math"/>
                          </a:rPr>
                        </m:ctrlPr>
                      </m:sSubPr>
                      <m:e>
                        <m:r>
                          <a:rPr lang="en-US" sz="1800" i="1" dirty="0">
                            <a:solidFill>
                              <a:schemeClr val="tx2"/>
                            </a:solidFill>
                            <a:latin typeface="Cambria Math"/>
                          </a:rPr>
                          <m:t>𝐹</m:t>
                        </m:r>
                      </m:e>
                      <m:sub>
                        <m:r>
                          <a:rPr lang="en-US" sz="1800" b="0" i="1" dirty="0" smtClean="0">
                            <a:solidFill>
                              <a:schemeClr val="tx2"/>
                            </a:solidFill>
                            <a:latin typeface="Cambria Math"/>
                          </a:rPr>
                          <m:t>𝑑𝑎𝑡𝑎</m:t>
                        </m:r>
                      </m:sub>
                    </m:sSub>
                  </m:oMath>
                </a14:m>
                <a:r>
                  <a:rPr lang="en-US" sz="1800" dirty="0" smtClean="0"/>
                  <a:t> </a:t>
                </a:r>
                <a:r>
                  <a:rPr lang="en-US" sz="1800" dirty="0"/>
                  <a:t>are cumulative distribution functions (CDF) of the classifier scores </a:t>
                </a:r>
                <a14:m>
                  <m:oMath xmlns:m="http://schemas.openxmlformats.org/officeDocument/2006/math">
                    <m:r>
                      <a:rPr lang="en-US" sz="1800" i="1" dirty="0" smtClean="0">
                        <a:solidFill>
                          <a:schemeClr val="tx2"/>
                        </a:solidFill>
                        <a:latin typeface="Cambria Math"/>
                      </a:rPr>
                      <m:t>𝑠</m:t>
                    </m:r>
                    <m:r>
                      <a:rPr lang="en-US" sz="1800" i="1" dirty="0" smtClean="0">
                        <a:solidFill>
                          <a:schemeClr val="tx2"/>
                        </a:solidFill>
                        <a:latin typeface="Cambria Math"/>
                      </a:rPr>
                      <m:t>(</m:t>
                    </m:r>
                    <m:r>
                      <a:rPr lang="en-US" sz="1800" i="1" dirty="0" smtClean="0">
                        <a:solidFill>
                          <a:schemeClr val="tx2"/>
                        </a:solidFill>
                        <a:latin typeface="Cambria Math"/>
                      </a:rPr>
                      <m:t>𝑋</m:t>
                    </m:r>
                    <m:r>
                      <a:rPr lang="en-US" sz="1800" i="1" dirty="0" smtClean="0">
                        <a:solidFill>
                          <a:schemeClr val="tx2"/>
                        </a:solidFill>
                        <a:latin typeface="Cambria Math"/>
                      </a:rPr>
                      <m:t>)</m:t>
                    </m:r>
                  </m:oMath>
                </a14:m>
                <a:r>
                  <a:rPr lang="en-US" sz="1800" dirty="0" smtClean="0"/>
                  <a:t> for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i="1" dirty="0">
                            <a:solidFill>
                              <a:schemeClr val="tx2"/>
                            </a:solidFill>
                            <a:latin typeface="Cambria Math"/>
                          </a:rPr>
                          <m:t>𝑑𝑎𝑡𝑎</m:t>
                        </m:r>
                      </m:sub>
                      <m:sup>
                        <m:r>
                          <a:rPr lang="en-US" sz="1800" i="1" dirty="0">
                            <a:solidFill>
                              <a:schemeClr val="tx2"/>
                            </a:solidFill>
                            <a:latin typeface="Cambria Math"/>
                          </a:rPr>
                          <m:t>𝐷𝑠</m:t>
                        </m:r>
                      </m:sup>
                    </m:sSubSup>
                    <m:r>
                      <a:rPr lang="en-US" sz="1800" i="1" dirty="0">
                        <a:solidFill>
                          <a:schemeClr val="tx2"/>
                        </a:solidFill>
                        <a:latin typeface="Cambria Math"/>
                      </a:rPr>
                      <m:t> </m:t>
                    </m:r>
                  </m:oMath>
                </a14:m>
                <a:r>
                  <a:rPr lang="en-US" sz="1800" dirty="0" smtClean="0"/>
                  <a:t>(real, mainly background) and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b="0" i="1" dirty="0" smtClean="0">
                            <a:solidFill>
                              <a:schemeClr val="tx2"/>
                            </a:solidFill>
                            <a:latin typeface="Cambria Math"/>
                          </a:rPr>
                          <m:t>𝑀𝐶</m:t>
                        </m:r>
                      </m:sub>
                      <m:sup>
                        <m:r>
                          <a:rPr lang="en-US" sz="1800" i="1" dirty="0">
                            <a:solidFill>
                              <a:schemeClr val="tx2"/>
                            </a:solidFill>
                            <a:latin typeface="Cambria Math"/>
                          </a:rPr>
                          <m:t>𝐷𝑠</m:t>
                        </m:r>
                      </m:sup>
                    </m:sSubSup>
                    <m:r>
                      <a:rPr lang="en-US" sz="1800" i="1" dirty="0">
                        <a:solidFill>
                          <a:schemeClr val="tx2"/>
                        </a:solidFill>
                        <a:latin typeface="Cambria Math"/>
                      </a:rPr>
                      <m:t> </m:t>
                    </m:r>
                  </m:oMath>
                </a14:m>
                <a:r>
                  <a:rPr lang="en-US" sz="1800" dirty="0" smtClean="0"/>
                  <a:t>(simulated, signal). Asterisk in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𝐹</m:t>
                        </m:r>
                      </m:e>
                      <m:sub>
                        <m:r>
                          <a:rPr lang="en-US" sz="1800" i="1" dirty="0">
                            <a:solidFill>
                              <a:schemeClr val="tx2"/>
                            </a:solidFill>
                            <a:latin typeface="Cambria Math"/>
                          </a:rPr>
                          <m:t>𝑑𝑎𝑡𝑎</m:t>
                        </m:r>
                      </m:sub>
                      <m:sup>
                        <m:r>
                          <a:rPr lang="en-US" sz="1800" i="1" dirty="0">
                            <a:solidFill>
                              <a:schemeClr val="tx2"/>
                            </a:solidFill>
                            <a:latin typeface="Cambria Math"/>
                          </a:rPr>
                          <m:t>∗</m:t>
                        </m:r>
                      </m:sup>
                    </m:sSubSup>
                  </m:oMath>
                </a14:m>
                <a:r>
                  <a:rPr lang="en-US" sz="1800" dirty="0" smtClean="0"/>
                  <a:t> stands for sPlot</a:t>
                </a:r>
                <a:r>
                  <a:rPr lang="en-US" sz="1800" dirty="0" smtClean="0">
                    <a:solidFill>
                      <a:schemeClr val="tx2"/>
                    </a:solidFill>
                  </a:rPr>
                  <a:t> </a:t>
                </a:r>
                <a:r>
                  <a:rPr lang="en-US" sz="1800" dirty="0" smtClean="0"/>
                  <a:t>adjusted distribution </a:t>
                </a:r>
                <a14:m>
                  <m:oMath xmlns:m="http://schemas.openxmlformats.org/officeDocument/2006/math">
                    <m:sSub>
                      <m:sSubPr>
                        <m:ctrlPr>
                          <a:rPr lang="en-US" sz="1800" i="1" dirty="0">
                            <a:solidFill>
                              <a:schemeClr val="tx2"/>
                            </a:solidFill>
                            <a:latin typeface="Cambria Math"/>
                          </a:rPr>
                        </m:ctrlPr>
                      </m:sSubPr>
                      <m:e>
                        <m:r>
                          <a:rPr lang="en-US" sz="1800" i="1" dirty="0">
                            <a:solidFill>
                              <a:schemeClr val="tx2"/>
                            </a:solidFill>
                            <a:latin typeface="Cambria Math"/>
                          </a:rPr>
                          <m:t>𝐹</m:t>
                        </m:r>
                      </m:e>
                      <m:sub>
                        <m:r>
                          <a:rPr lang="en-US" sz="1800" i="1" dirty="0">
                            <a:solidFill>
                              <a:schemeClr val="tx2"/>
                            </a:solidFill>
                            <a:latin typeface="Cambria Math"/>
                          </a:rPr>
                          <m:t>𝑑𝑎𝑡𝑎</m:t>
                        </m:r>
                      </m:sub>
                    </m:sSub>
                  </m:oMath>
                </a14:m>
                <a:r>
                  <a:rPr lang="en-US" sz="1800" dirty="0">
                    <a:solidFill>
                      <a:schemeClr val="tx2"/>
                    </a:solidFill>
                  </a:rPr>
                  <a:t> </a:t>
                </a:r>
                <a:r>
                  <a:rPr lang="ru-RU" sz="1800" dirty="0" smtClean="0"/>
                  <a:t>(</a:t>
                </a:r>
                <a:r>
                  <a:rPr lang="en-US" sz="1800" dirty="0" smtClean="0"/>
                  <a:t>see next slide</a:t>
                </a:r>
                <a:r>
                  <a:rPr lang="ru-RU" sz="1800" dirty="0" smtClean="0"/>
                  <a:t>)</a:t>
                </a:r>
                <a:endParaRPr lang="ru-RU" sz="1800" dirty="0"/>
              </a:p>
              <a:p>
                <a:pPr marL="0" indent="0">
                  <a:buNone/>
                </a:pPr>
                <a:endParaRPr lang="ru-RU" sz="1800" kern="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005609"/>
              </a:xfrm>
              <a:prstGeom prst="rect">
                <a:avLst/>
              </a:prstGeom>
              <a:blipFill rotWithShape="1">
                <a:blip r:embed="rId4"/>
                <a:stretch>
                  <a:fillRect l="-593" t="-7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26209280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Score distribution agreement on </a:t>
                </a:r>
                <a14:m>
                  <m:oMath xmlns:m="http://schemas.openxmlformats.org/officeDocument/2006/math">
                    <m:r>
                      <a:rPr lang="en-US" sz="3600" b="1" i="1" dirty="0" smtClean="0">
                        <a:solidFill>
                          <a:srgbClr val="C00000"/>
                        </a:solidFill>
                        <a:latin typeface="Cambria Math"/>
                      </a:rPr>
                      <m:t>𝑫𝒔</m:t>
                    </m:r>
                    <m:r>
                      <a:rPr lang="en-US" sz="3600" i="1" dirty="0" smtClean="0">
                        <a:solidFill>
                          <a:srgbClr val="C00000"/>
                        </a:solidFill>
                        <a:latin typeface="Cambria Math"/>
                      </a:rPr>
                      <m:t> </m:t>
                    </m:r>
                  </m:oMath>
                </a14:m>
                <a:r>
                  <a:rPr lang="en-US" sz="3600" dirty="0" smtClean="0">
                    <a:solidFill>
                      <a:srgbClr val="C00000"/>
                    </a:solidFill>
                  </a:rPr>
                  <a:t>channel</a:t>
                </a:r>
                <a:endParaRPr lang="en-US" sz="3600" dirty="0">
                  <a:solidFill>
                    <a:srgbClr val="C00000"/>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blipFill rotWithShape="1">
                <a:blip r:embed="rId3"/>
                <a:stretch>
                  <a:fillRect l="-2423" b="-17840"/>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3. Kolmogorov–Smirnov test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27</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612657"/>
                <a:ext cx="8229600" cy="11682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Score densities </a:t>
                </a:r>
                <a:r>
                  <a:rPr lang="en-US" sz="1800" dirty="0"/>
                  <a:t>of </a:t>
                </a:r>
                <a:r>
                  <a:rPr lang="en-US" sz="1800" dirty="0" smtClean="0"/>
                  <a:t>real and simulated data on </a:t>
                </a:r>
                <a14:m>
                  <m:oMath xmlns:m="http://schemas.openxmlformats.org/officeDocument/2006/math">
                    <m:r>
                      <a:rPr lang="en-US" sz="1800" i="1" dirty="0" smtClean="0">
                        <a:latin typeface="Cambria Math"/>
                      </a:rPr>
                      <m:t>𝐷𝑠</m:t>
                    </m:r>
                  </m:oMath>
                </a14:m>
                <a:r>
                  <a:rPr lang="en-US" sz="1800" dirty="0" smtClean="0"/>
                  <a:t> channel are </a:t>
                </a:r>
                <a:r>
                  <a:rPr lang="en-US" sz="1800" dirty="0"/>
                  <a:t>naturally </a:t>
                </a:r>
                <a:r>
                  <a:rPr lang="en-US" sz="1800" dirty="0" smtClean="0"/>
                  <a:t>different – see PDFs below. In order to compare them </a:t>
                </a:r>
                <a:r>
                  <a:rPr lang="en-US" sz="1800" dirty="0"/>
                  <a:t>in </a:t>
                </a:r>
                <a:r>
                  <a:rPr lang="en-US" sz="1800" dirty="0" smtClean="0"/>
                  <a:t>KS-test, distribution of </a:t>
                </a:r>
                <a14:m>
                  <m:oMath xmlns:m="http://schemas.openxmlformats.org/officeDocument/2006/math">
                    <m:r>
                      <a:rPr lang="en-US" sz="1800" b="0" i="1" dirty="0" smtClean="0">
                        <a:solidFill>
                          <a:schemeClr val="tx2"/>
                        </a:solidFill>
                        <a:latin typeface="Cambria Math"/>
                      </a:rPr>
                      <m:t>𝑠</m:t>
                    </m:r>
                    <m:r>
                      <a:rPr lang="en-US" sz="1800" b="0" i="1" dirty="0" smtClean="0">
                        <a:solidFill>
                          <a:schemeClr val="tx2"/>
                        </a:solidFill>
                        <a:latin typeface="Cambria Math"/>
                      </a:rPr>
                      <m:t>(</m:t>
                    </m:r>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i="1" dirty="0">
                            <a:solidFill>
                              <a:schemeClr val="tx2"/>
                            </a:solidFill>
                            <a:latin typeface="Cambria Math"/>
                          </a:rPr>
                          <m:t>𝑑𝑎𝑡𝑎</m:t>
                        </m:r>
                      </m:sub>
                      <m:sup>
                        <m:r>
                          <a:rPr lang="en-US" sz="1800" i="1" dirty="0">
                            <a:solidFill>
                              <a:schemeClr val="tx2"/>
                            </a:solidFill>
                            <a:latin typeface="Cambria Math"/>
                          </a:rPr>
                          <m:t>𝐷𝑠</m:t>
                        </m:r>
                      </m:sup>
                    </m:sSubSup>
                    <m:r>
                      <a:rPr lang="en-US" sz="1800" b="0" i="1" dirty="0" smtClean="0">
                        <a:solidFill>
                          <a:schemeClr val="tx2"/>
                        </a:solidFill>
                        <a:latin typeface="Cambria Math"/>
                      </a:rPr>
                      <m:t>)</m:t>
                    </m:r>
                  </m:oMath>
                </a14:m>
                <a:r>
                  <a:rPr lang="en-US" sz="1800" dirty="0" smtClean="0"/>
                  <a:t> is scaled with </a:t>
                </a:r>
                <a:r>
                  <a:rPr lang="en-US" sz="1800" dirty="0"/>
                  <a:t>pre-computed weighs obtained from </a:t>
                </a:r>
                <a:r>
                  <a:rPr lang="en-US" sz="1800" dirty="0" smtClean="0"/>
                  <a:t>sPlot method [</a:t>
                </a:r>
                <a:r>
                  <a:rPr lang="en-US" sz="1800" u="sng" dirty="0" smtClean="0">
                    <a:hlinkClick r:id="rId4"/>
                  </a:rPr>
                  <a:t>Agreement </a:t>
                </a:r>
                <a:r>
                  <a:rPr lang="en-US" sz="1800" u="sng" dirty="0">
                    <a:hlinkClick r:id="rId4"/>
                  </a:rPr>
                  <a:t>test</a:t>
                </a:r>
                <a:r>
                  <a:rPr lang="en-US" sz="1800" dirty="0"/>
                  <a:t>, </a:t>
                </a:r>
                <a:r>
                  <a:rPr lang="en-US" sz="1800" u="sng" dirty="0" smtClean="0">
                    <a:hlinkClick r:id="rId5" action="ppaction://hlinksldjump"/>
                  </a:rPr>
                  <a:t>10</a:t>
                </a:r>
                <a:r>
                  <a:rPr lang="en-US" sz="1800" dirty="0" smtClean="0"/>
                  <a:t>]</a:t>
                </a:r>
                <a:endParaRPr lang="en-US"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612657"/>
                <a:ext cx="8229600" cy="1168272"/>
              </a:xfrm>
              <a:prstGeom prst="rect">
                <a:avLst/>
              </a:prstGeom>
              <a:blipFill rotWithShape="1">
                <a:blip r:embed="rId6"/>
                <a:stretch>
                  <a:fillRect l="-593" t="-2618" r="-444" b="-120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3" name="Рисунок 2" descr="Вырезка экрана"/>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 y="2801889"/>
            <a:ext cx="7373380" cy="3515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82975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p:txBody>
              <a:bodyPr>
                <a:normAutofit/>
              </a:bodyPr>
              <a:lstStyle/>
              <a:p>
                <a:pPr marL="0" indent="0"/>
                <a14:m>
                  <m:oMath xmlns:m="http://schemas.openxmlformats.org/officeDocument/2006/math">
                    <m:r>
                      <a:rPr lang="en-US" sz="3600" b="1" i="1" dirty="0" smtClean="0">
                        <a:solidFill>
                          <a:srgbClr val="C00000"/>
                        </a:solidFill>
                        <a:latin typeface="Cambria Math"/>
                      </a:rPr>
                      <m:t>𝑲𝑺</m:t>
                    </m:r>
                  </m:oMath>
                </a14:m>
                <a:r>
                  <a:rPr lang="en-US" sz="3600" dirty="0" smtClean="0">
                    <a:solidFill>
                      <a:srgbClr val="C00000"/>
                    </a:solidFill>
                  </a:rPr>
                  <a:t> statistic</a:t>
                </a:r>
                <a:endParaRPr lang="en-US" sz="3600" dirty="0">
                  <a:solidFill>
                    <a:srgbClr val="C00000"/>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blipFill rotWithShape="1">
                <a:blip r:embed="rId3"/>
                <a:stretch>
                  <a:fillRect b="-17840"/>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3. Kolmogorov–Smirnov test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28</a:t>
            </a:fld>
            <a:endParaRPr lang="ru-RU" altLang="ru-RU" dirty="0"/>
          </a:p>
        </p:txBody>
      </p:sp>
      <p:grpSp>
        <p:nvGrpSpPr>
          <p:cNvPr id="6" name="Группа 5"/>
          <p:cNvGrpSpPr/>
          <p:nvPr/>
        </p:nvGrpSpPr>
        <p:grpSpPr>
          <a:xfrm>
            <a:off x="539552" y="2090698"/>
            <a:ext cx="7678222" cy="3743848"/>
            <a:chOff x="564679" y="2124210"/>
            <a:chExt cx="7678222" cy="3743848"/>
          </a:xfrm>
        </p:grpSpPr>
        <p:pic>
          <p:nvPicPr>
            <p:cNvPr id="3" name="Рисунок 2" descr="Вырезка экрана"/>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679" y="2124210"/>
              <a:ext cx="7678222" cy="3743848"/>
            </a:xfrm>
            <a:prstGeom prst="rect">
              <a:avLst/>
            </a:prstGeom>
            <a:ln>
              <a:noFill/>
            </a:ln>
            <a:effectLst>
              <a:outerShdw blurRad="292100" dist="139700" dir="2700000" algn="tl" rotWithShape="0">
                <a:srgbClr val="333333">
                  <a:alpha val="65000"/>
                </a:srgbClr>
              </a:outerShdw>
            </a:effectLst>
          </p:spPr>
        </p:pic>
        <p:cxnSp>
          <p:nvCxnSpPr>
            <p:cNvPr id="13" name="Прямая со стрелкой 12"/>
            <p:cNvCxnSpPr/>
            <p:nvPr/>
          </p:nvCxnSpPr>
          <p:spPr bwMode="auto">
            <a:xfrm>
              <a:off x="7705400" y="3284863"/>
              <a:ext cx="0" cy="457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 стрелкой 13"/>
            <p:cNvCxnSpPr/>
            <p:nvPr/>
          </p:nvCxnSpPr>
          <p:spPr bwMode="auto">
            <a:xfrm flipV="1">
              <a:off x="7705400" y="4170465"/>
              <a:ext cx="0" cy="44476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p:cNvCxnSpPr/>
            <p:nvPr/>
          </p:nvCxnSpPr>
          <p:spPr bwMode="auto">
            <a:xfrm>
              <a:off x="7705400" y="3742063"/>
              <a:ext cx="0" cy="44111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Выноска 1 15"/>
            <p:cNvSpPr/>
            <p:nvPr/>
          </p:nvSpPr>
          <p:spPr bwMode="auto">
            <a:xfrm>
              <a:off x="6391597" y="2874321"/>
              <a:ext cx="986408" cy="296213"/>
            </a:xfrm>
            <a:prstGeom prst="borderCallout1">
              <a:avLst>
                <a:gd name="adj1" fmla="val 50808"/>
                <a:gd name="adj2" fmla="val 100959"/>
                <a:gd name="adj3" fmla="val 140466"/>
                <a:gd name="adj4" fmla="val 133124"/>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sz="1200" dirty="0"/>
                <a:t>KS </a:t>
              </a:r>
              <a:r>
                <a:rPr lang="en-US" sz="1200" dirty="0" smtClean="0"/>
                <a:t>statistic</a:t>
              </a:r>
              <a:endParaRPr lang="ru-RU" sz="1200" dirty="0"/>
            </a:p>
          </p:txBody>
        </p:sp>
      </p:grpSp>
    </p:spTree>
    <p:extLst>
      <p:ext uri="{BB962C8B-B14F-4D97-AF65-F5344CB8AC3E}">
        <p14:creationId xmlns:p14="http://schemas.microsoft.com/office/powerpoint/2010/main" val="38999072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What low KS-values result in?</a:t>
            </a:r>
            <a:endParaRPr lang="en-US" sz="3600" dirty="0">
              <a:solidFill>
                <a:srgbClr val="C00000"/>
              </a:solidFill>
            </a:endParaRPr>
          </a:p>
        </p:txBody>
      </p:sp>
      <p:sp>
        <p:nvSpPr>
          <p:cNvPr id="4" name="Нижний колонтитул 3"/>
          <p:cNvSpPr>
            <a:spLocks noGrp="1"/>
          </p:cNvSpPr>
          <p:nvPr>
            <p:ph type="ftr" sz="quarter" idx="11"/>
          </p:nvPr>
        </p:nvSpPr>
        <p:spPr/>
        <p:txBody>
          <a:bodyPr/>
          <a:lstStyle/>
          <a:p>
            <a:r>
              <a:rPr lang="en-US" dirty="0"/>
              <a:t>3. Kolmogorov–Smirnov test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29</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Under the competition terms, the KS-value of the classifier must not exceed 0.09. This strict requirement, combined with predefined scaling of </a:t>
                </a:r>
                <a14:m>
                  <m:oMath xmlns:m="http://schemas.openxmlformats.org/officeDocument/2006/math">
                    <m:sSub>
                      <m:sSubPr>
                        <m:ctrlPr>
                          <a:rPr lang="en-US" sz="1800" i="1" dirty="0" smtClean="0">
                            <a:latin typeface="Cambria Math"/>
                          </a:rPr>
                        </m:ctrlPr>
                      </m:sSubPr>
                      <m:e>
                        <m:r>
                          <a:rPr lang="en-US" sz="1800" b="0" i="1" dirty="0" smtClean="0">
                            <a:latin typeface="Cambria Math"/>
                          </a:rPr>
                          <m:t>𝐹</m:t>
                        </m:r>
                      </m:e>
                      <m:sub>
                        <m:r>
                          <a:rPr lang="en-US" sz="1800" b="0" i="1" dirty="0" smtClean="0">
                            <a:latin typeface="Cambria Math"/>
                          </a:rPr>
                          <m:t>𝑑𝑎𝑡𝑎</m:t>
                        </m:r>
                      </m:sub>
                    </m:sSub>
                  </m:oMath>
                </a14:m>
                <a:r>
                  <a:rPr lang="en-US" sz="1800" dirty="0" smtClean="0"/>
                  <a:t>, </a:t>
                </a:r>
                <a:r>
                  <a:rPr lang="en-US" sz="1800" dirty="0"/>
                  <a:t>has 2 </a:t>
                </a:r>
                <a:r>
                  <a:rPr lang="en-US" sz="1800" dirty="0" smtClean="0"/>
                  <a:t>implications</a:t>
                </a:r>
                <a:r>
                  <a:rPr lang="en-US" sz="1800" dirty="0"/>
                  <a:t>:</a:t>
                </a:r>
                <a:endParaRPr lang="ru-RU" sz="1800" dirty="0"/>
              </a:p>
              <a:p>
                <a:r>
                  <a:rPr lang="en-US" sz="1800" dirty="0" smtClean="0"/>
                  <a:t>Classifier </a:t>
                </a:r>
                <a:r>
                  <a:rPr lang="en-US" sz="1800" dirty="0"/>
                  <a:t>scores for signal and background (after scaling) come from approximately same </a:t>
                </a:r>
                <a:r>
                  <a:rPr lang="en-US" sz="1800" dirty="0" smtClean="0"/>
                  <a:t>distribution – as shown on previous slide.</a:t>
                </a:r>
                <a:endParaRPr lang="ru-RU" sz="1800" dirty="0"/>
              </a:p>
              <a:p>
                <a:pPr lvl="0"/>
                <a:r>
                  <a:rPr lang="en-US" sz="1800" dirty="0" smtClean="0"/>
                  <a:t>Let </a:t>
                </a:r>
                <a:r>
                  <a:rPr lang="en-US" sz="1800" dirty="0"/>
                  <a:t>us suppose we trained </a:t>
                </a:r>
                <a:r>
                  <a:rPr lang="en-US" sz="1800" dirty="0" smtClean="0"/>
                  <a:t>classifier </a:t>
                </a:r>
                <a:r>
                  <a:rPr lang="en-US" sz="1800" dirty="0"/>
                  <a:t>on </a:t>
                </a:r>
                <a:r>
                  <a:rPr lang="en-US" sz="1800" dirty="0" smtClean="0"/>
                  <a:t>𝜏 channel. If </a:t>
                </a:r>
                <a:r>
                  <a:rPr lang="en-US" sz="1800" dirty="0"/>
                  <a:t>in addition</a:t>
                </a:r>
                <a:r>
                  <a:rPr lang="en-US" sz="1800" dirty="0" smtClean="0"/>
                  <a:t> it has low KS-value </a:t>
                </a:r>
                <a:r>
                  <a:rPr lang="en-US" sz="1800" dirty="0"/>
                  <a:t>on </a:t>
                </a:r>
                <a:r>
                  <a:rPr lang="en-US" sz="1800" dirty="0" smtClean="0"/>
                  <a:t>another </a:t>
                </a:r>
                <a:r>
                  <a:rPr lang="en-US" sz="1800" dirty="0"/>
                  <a:t>channel, </a:t>
                </a:r>
                <a:r>
                  <a:rPr lang="en-US" sz="1800" dirty="0" smtClean="0"/>
                  <a:t>then its Area under ROC (AUC) will be </a:t>
                </a:r>
                <a:r>
                  <a:rPr lang="en-US" sz="1800" dirty="0"/>
                  <a:t>similar </a:t>
                </a:r>
                <a:r>
                  <a:rPr lang="en-US" sz="1800" dirty="0" smtClean="0"/>
                  <a:t>on both channels.</a:t>
                </a: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3"/>
                <a:stretch>
                  <a:fillRect l="-593" t="-710" r="-11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1178700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22238"/>
            <a:ext cx="7533456" cy="1295400"/>
          </a:xfrm>
        </p:spPr>
        <p:txBody>
          <a:bodyPr/>
          <a:lstStyle/>
          <a:p>
            <a:r>
              <a:rPr lang="en-US" sz="3600" dirty="0" smtClean="0"/>
              <a:t>Proposed solution:</a:t>
            </a:r>
            <a:br>
              <a:rPr lang="en-US" sz="3600" dirty="0" smtClean="0"/>
            </a:br>
            <a:r>
              <a:rPr lang="en-US" sz="3600" dirty="0" smtClean="0"/>
              <a:t>Transfer </a:t>
            </a:r>
            <a:r>
              <a:rPr lang="en-US" sz="3600" dirty="0"/>
              <a:t>Learning</a:t>
            </a:r>
            <a:endParaRPr lang="ru-RU" sz="3600" dirty="0"/>
          </a:p>
        </p:txBody>
      </p:sp>
      <p:sp>
        <p:nvSpPr>
          <p:cNvPr id="3" name="Объект 2"/>
          <p:cNvSpPr>
            <a:spLocks noGrp="1"/>
          </p:cNvSpPr>
          <p:nvPr>
            <p:ph idx="1"/>
          </p:nvPr>
        </p:nvSpPr>
        <p:spPr>
          <a:xfrm>
            <a:off x="467544" y="1916832"/>
            <a:ext cx="8435280" cy="3960440"/>
          </a:xfrm>
        </p:spPr>
        <p:txBody>
          <a:bodyPr/>
          <a:lstStyle/>
          <a:p>
            <a:pPr marL="0" indent="0">
              <a:buNone/>
            </a:pPr>
            <a:r>
              <a:rPr lang="en-US" sz="1800" dirty="0"/>
              <a:t>We relate the problem to known paradigm in Machine Learning – </a:t>
            </a:r>
            <a:r>
              <a:rPr lang="en-US" sz="1800" dirty="0" smtClean="0">
                <a:solidFill>
                  <a:schemeClr val="tx2"/>
                </a:solidFill>
              </a:rPr>
              <a:t>Transfer Learning </a:t>
            </a:r>
            <a:r>
              <a:rPr lang="en-US" sz="1800" dirty="0"/>
              <a:t>between different underlying </a:t>
            </a:r>
            <a:r>
              <a:rPr lang="en-US" sz="1800" dirty="0" smtClean="0"/>
              <a:t>distributions.</a:t>
            </a:r>
          </a:p>
          <a:p>
            <a:pPr marL="0" indent="0">
              <a:buNone/>
            </a:pPr>
            <a:endParaRPr lang="en-US" sz="1800" dirty="0" smtClean="0"/>
          </a:p>
          <a:p>
            <a:pPr marL="0" indent="0">
              <a:buNone/>
            </a:pPr>
            <a:r>
              <a:rPr lang="en-US" sz="1800" dirty="0" smtClean="0"/>
              <a:t>We </a:t>
            </a:r>
            <a:r>
              <a:rPr lang="en-US" sz="1800" dirty="0"/>
              <a:t>propose a solution that brings the problem to transductive transfer learning (TTL) and </a:t>
            </a:r>
            <a:r>
              <a:rPr lang="en-US" sz="1800" dirty="0">
                <a:solidFill>
                  <a:schemeClr val="tx2"/>
                </a:solidFill>
              </a:rPr>
              <a:t>simple covariate shift</a:t>
            </a:r>
            <a:r>
              <a:rPr lang="en-US" sz="1800" dirty="0"/>
              <a:t>, a primary assumption in domain adaptation </a:t>
            </a:r>
            <a:r>
              <a:rPr lang="en-US" sz="1800" dirty="0" smtClean="0"/>
              <a:t>framework.</a:t>
            </a:r>
          </a:p>
          <a:p>
            <a:pPr marL="0" indent="0">
              <a:buNone/>
            </a:pPr>
            <a:endParaRPr lang="en-US" sz="1800" dirty="0" smtClean="0"/>
          </a:p>
          <a:p>
            <a:pPr marL="0" indent="0">
              <a:buNone/>
            </a:pPr>
            <a:r>
              <a:rPr lang="en-US" sz="1800" dirty="0" smtClean="0"/>
              <a:t>Finally</a:t>
            </a:r>
            <a:r>
              <a:rPr lang="en-US" sz="1800" dirty="0"/>
              <a:t>, we present transfer learning model (one of a few) that finished the competition on the 5 place.</a:t>
            </a:r>
            <a:endParaRPr lang="ru-RU" sz="1800" dirty="0"/>
          </a:p>
          <a:p>
            <a:pPr marL="0" indent="0">
              <a:buNone/>
            </a:pPr>
            <a:endParaRPr lang="ru-RU" dirty="0"/>
          </a:p>
        </p:txBody>
      </p:sp>
      <p:sp>
        <p:nvSpPr>
          <p:cNvPr id="4" name="Нижний колонтитул 3"/>
          <p:cNvSpPr>
            <a:spLocks noGrp="1"/>
          </p:cNvSpPr>
          <p:nvPr>
            <p:ph type="ftr" sz="quarter" idx="11"/>
          </p:nvPr>
        </p:nvSpPr>
        <p:spPr/>
        <p:txBody>
          <a:bodyPr/>
          <a:lstStyle/>
          <a:p>
            <a:pPr algn="l"/>
            <a:r>
              <a:rPr lang="en-US" dirty="0" smtClean="0"/>
              <a:t>Abstract</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3</a:t>
            </a:fld>
            <a:endParaRPr lang="ru-RU" altLang="ru-RU" dirty="0"/>
          </a:p>
        </p:txBody>
      </p:sp>
    </p:spTree>
    <p:extLst>
      <p:ext uri="{BB962C8B-B14F-4D97-AF65-F5344CB8AC3E}">
        <p14:creationId xmlns:p14="http://schemas.microsoft.com/office/powerpoint/2010/main" val="38160830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A degenerate </a:t>
            </a:r>
            <a:r>
              <a:rPr lang="en-US" sz="3600" dirty="0">
                <a:solidFill>
                  <a:srgbClr val="C00000"/>
                </a:solidFill>
              </a:rPr>
              <a:t>case</a:t>
            </a:r>
          </a:p>
        </p:txBody>
      </p:sp>
      <p:sp>
        <p:nvSpPr>
          <p:cNvPr id="5" name="Нижний колонтитул 4"/>
          <p:cNvSpPr>
            <a:spLocks noGrp="1"/>
          </p:cNvSpPr>
          <p:nvPr>
            <p:ph type="ftr" sz="quarter" idx="11"/>
          </p:nvPr>
        </p:nvSpPr>
        <p:spPr/>
        <p:txBody>
          <a:bodyPr/>
          <a:lstStyle/>
          <a:p>
            <a:r>
              <a:rPr lang="en-US" dirty="0"/>
              <a:t>3. Kolmogorov–Smirnov test</a:t>
            </a:r>
            <a:endParaRPr lang="ru-RU" altLang="ru-RU" dirty="0"/>
          </a:p>
        </p:txBody>
      </p:sp>
      <p:sp>
        <p:nvSpPr>
          <p:cNvPr id="6" name="Номер слайда 5"/>
          <p:cNvSpPr>
            <a:spLocks noGrp="1"/>
          </p:cNvSpPr>
          <p:nvPr>
            <p:ph type="sldNum" sz="quarter" idx="12"/>
          </p:nvPr>
        </p:nvSpPr>
        <p:spPr/>
        <p:txBody>
          <a:bodyPr/>
          <a:lstStyle/>
          <a:p>
            <a:fld id="{8B2CB5D2-C2A0-4322-92F8-C5B3823B5059}" type="slidenum">
              <a:rPr lang="ru-RU" altLang="ru-RU" smtClean="0"/>
              <a:pPr/>
              <a:t>30</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595114" y="1628801"/>
                <a:ext cx="8229600" cy="100811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400" dirty="0" smtClean="0"/>
                  <a:t>There </a:t>
                </a:r>
                <a:r>
                  <a:rPr lang="en-US" sz="1400" dirty="0"/>
                  <a:t>is an amusing degenerate case. If we assign a classifier random score uniformly distributed on </a:t>
                </a:r>
                <a14:m>
                  <m:oMath xmlns:m="http://schemas.openxmlformats.org/officeDocument/2006/math">
                    <m:r>
                      <a:rPr lang="en-US" sz="1400" i="1" dirty="0" smtClean="0">
                        <a:latin typeface="Cambria Math"/>
                      </a:rPr>
                      <m:t>[0, 1] </m:t>
                    </m:r>
                  </m:oMath>
                </a14:m>
                <a:r>
                  <a:rPr lang="en-US" sz="1400" dirty="0"/>
                  <a:t>and independent of underlying data </a:t>
                </a:r>
                <a14:m>
                  <m:oMath xmlns:m="http://schemas.openxmlformats.org/officeDocument/2006/math">
                    <m:r>
                      <a:rPr lang="en-US" sz="1400" i="1" dirty="0" smtClean="0">
                        <a:latin typeface="Cambria Math"/>
                      </a:rPr>
                      <m:t>𝑋</m:t>
                    </m:r>
                  </m:oMath>
                </a14:m>
                <a:r>
                  <a:rPr lang="en-US" sz="1400" b="1" dirty="0" smtClean="0"/>
                  <a:t>:</a:t>
                </a:r>
                <a:endParaRPr lang="ru-RU" sz="1400" dirty="0"/>
              </a:p>
              <a:p>
                <a:pPr marL="0" indent="0" algn="ctr">
                  <a:buNone/>
                </a:pPr>
                <a14:m>
                  <m:oMathPara xmlns:m="http://schemas.openxmlformats.org/officeDocument/2006/math">
                    <m:oMathParaPr>
                      <m:jc m:val="centerGroup"/>
                    </m:oMathParaPr>
                    <m:oMath xmlns:m="http://schemas.openxmlformats.org/officeDocument/2006/math">
                      <m:r>
                        <a:rPr lang="en-US" sz="1400" i="1" dirty="0" smtClean="0">
                          <a:latin typeface="Cambria Math"/>
                        </a:rPr>
                        <m:t>𝑃</m:t>
                      </m:r>
                      <m:r>
                        <a:rPr lang="en-US" sz="1400" i="1" dirty="0" smtClean="0">
                          <a:latin typeface="Cambria Math"/>
                        </a:rPr>
                        <m:t>(</m:t>
                      </m:r>
                      <m:r>
                        <a:rPr lang="en-US" sz="1400" i="1" dirty="0" smtClean="0">
                          <a:latin typeface="Cambria Math"/>
                        </a:rPr>
                        <m:t>𝑌</m:t>
                      </m:r>
                      <m:r>
                        <a:rPr lang="en-US" sz="1400" i="1" dirty="0" smtClean="0">
                          <a:latin typeface="Cambria Math"/>
                        </a:rPr>
                        <m:t>|</m:t>
                      </m:r>
                      <m:r>
                        <a:rPr lang="en-US" sz="1400" b="0" i="1" dirty="0">
                          <a:latin typeface="Cambria Math"/>
                        </a:rPr>
                        <m:t>𝑋</m:t>
                      </m:r>
                      <m:r>
                        <a:rPr lang="en-US" sz="1400" i="1" dirty="0">
                          <a:latin typeface="Cambria Math"/>
                        </a:rPr>
                        <m:t>) = </m:t>
                      </m:r>
                      <m:r>
                        <a:rPr lang="en-US" sz="1400" i="1" dirty="0">
                          <a:latin typeface="Cambria Math"/>
                        </a:rPr>
                        <m:t>𝑃</m:t>
                      </m:r>
                      <m:r>
                        <a:rPr lang="en-US" sz="1400" i="1" dirty="0">
                          <a:latin typeface="Cambria Math"/>
                        </a:rPr>
                        <m:t>(</m:t>
                      </m:r>
                      <m:r>
                        <a:rPr lang="en-US" sz="1400" i="1" dirty="0">
                          <a:latin typeface="Cambria Math"/>
                        </a:rPr>
                        <m:t>𝑌</m:t>
                      </m:r>
                      <m:r>
                        <a:rPr lang="en-US" sz="1400" i="1" dirty="0">
                          <a:latin typeface="Cambria Math"/>
                        </a:rPr>
                        <m:t>) ~ </m:t>
                      </m:r>
                      <m:r>
                        <a:rPr lang="en-US" sz="1400" i="1" dirty="0">
                          <a:latin typeface="Cambria Math"/>
                        </a:rPr>
                        <m:t>𝑢𝑛𝑖𝑓</m:t>
                      </m:r>
                      <m:r>
                        <a:rPr lang="en-US" sz="1400" i="1" dirty="0">
                          <a:latin typeface="Cambria Math"/>
                        </a:rPr>
                        <m:t>(0, 1)</m:t>
                      </m:r>
                    </m:oMath>
                  </m:oMathPara>
                </a14:m>
                <a:endParaRPr lang="ru-RU" sz="1400" dirty="0"/>
              </a:p>
              <a:p>
                <a:pPr marL="0" indent="0">
                  <a:buNone/>
                </a:pPr>
                <a:r>
                  <a:rPr lang="en-US" sz="1400" dirty="0" smtClean="0"/>
                  <a:t>then CDF </a:t>
                </a:r>
                <a14:m>
                  <m:oMath xmlns:m="http://schemas.openxmlformats.org/officeDocument/2006/math">
                    <m:sSub>
                      <m:sSubPr>
                        <m:ctrlPr>
                          <a:rPr lang="en-US" sz="1400" i="1" dirty="0" smtClean="0">
                            <a:solidFill>
                              <a:schemeClr val="tx1"/>
                            </a:solidFill>
                            <a:latin typeface="Cambria Math"/>
                          </a:rPr>
                        </m:ctrlPr>
                      </m:sSubPr>
                      <m:e>
                        <m:r>
                          <a:rPr lang="en-US" sz="1400" b="1" i="1" dirty="0">
                            <a:solidFill>
                              <a:schemeClr val="tx1"/>
                            </a:solidFill>
                            <a:latin typeface="Cambria Math"/>
                          </a:rPr>
                          <m:t>𝑭</m:t>
                        </m:r>
                      </m:e>
                      <m:sub>
                        <m:r>
                          <a:rPr lang="en-US" sz="1400" b="1" i="1" dirty="0">
                            <a:solidFill>
                              <a:schemeClr val="tx1"/>
                            </a:solidFill>
                            <a:latin typeface="Cambria Math"/>
                          </a:rPr>
                          <m:t>𝒅𝒂𝒕𝒂</m:t>
                        </m:r>
                        <m:r>
                          <a:rPr lang="en-US" sz="1400" b="1" i="1" dirty="0">
                            <a:solidFill>
                              <a:schemeClr val="tx1"/>
                            </a:solidFill>
                            <a:latin typeface="Cambria Math"/>
                          </a:rPr>
                          <m:t> </m:t>
                        </m:r>
                      </m:sub>
                    </m:sSub>
                  </m:oMath>
                </a14:m>
                <a:r>
                  <a:rPr lang="en-US" sz="1400" dirty="0" smtClean="0"/>
                  <a:t> </a:t>
                </a:r>
                <a:r>
                  <a:rPr lang="en-US" sz="1400" dirty="0"/>
                  <a:t>of </a:t>
                </a:r>
                <a:r>
                  <a:rPr lang="en-US" sz="1400" dirty="0" smtClean="0"/>
                  <a:t>such classifier retains its linear shape </a:t>
                </a:r>
                <a:r>
                  <a:rPr lang="en-US" sz="1400" dirty="0"/>
                  <a:t>regardless of </a:t>
                </a:r>
                <a:r>
                  <a:rPr lang="en-US" sz="1400" dirty="0" smtClean="0"/>
                  <a:t>scaling:</a:t>
                </a:r>
                <a:endParaRPr lang="ru-RU" sz="14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595114" y="1628801"/>
                <a:ext cx="8229600" cy="1008111"/>
              </a:xfrm>
              <a:prstGeom prst="rect">
                <a:avLst/>
              </a:prstGeom>
              <a:blipFill rotWithShape="1">
                <a:blip r:embed="rId2"/>
                <a:stretch>
                  <a:fillRect l="-222" t="-602" b="-36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3" name="Рисунок 2" descr="Вырезка экрана"/>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505" y="2718445"/>
            <a:ext cx="6601747" cy="3238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7691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rgbClr val="C00000"/>
                </a:solidFill>
              </a:rPr>
              <a:t>A degenerate case (continued)</a:t>
            </a:r>
            <a:endParaRPr lang="en-US" sz="3600" dirty="0">
              <a:solidFill>
                <a:srgbClr val="C00000"/>
              </a:solidFill>
            </a:endParaRPr>
          </a:p>
        </p:txBody>
      </p:sp>
      <p:sp>
        <p:nvSpPr>
          <p:cNvPr id="3" name="Нижний колонтитул 2"/>
          <p:cNvSpPr>
            <a:spLocks noGrp="1"/>
          </p:cNvSpPr>
          <p:nvPr>
            <p:ph type="ftr" sz="quarter" idx="11"/>
          </p:nvPr>
        </p:nvSpPr>
        <p:spPr/>
        <p:txBody>
          <a:bodyPr/>
          <a:lstStyle/>
          <a:p>
            <a:r>
              <a:rPr lang="en-US" dirty="0"/>
              <a:t>3. Kolmogorov–Smirnov test</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31</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6177" y="1628800"/>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400" dirty="0" smtClean="0"/>
                  <a:t>Not </a:t>
                </a:r>
                <a:r>
                  <a:rPr lang="en-US" sz="1400" dirty="0"/>
                  <a:t>affected by sample </a:t>
                </a:r>
                <a:r>
                  <a:rPr lang="en-US" sz="1400" dirty="0" smtClean="0"/>
                  <a:t>weighting, </a:t>
                </a:r>
                <a:r>
                  <a:rPr lang="en-US" sz="1400" dirty="0"/>
                  <a:t>such “classifier” can easily pass </a:t>
                </a:r>
                <a:r>
                  <a:rPr lang="en-US" sz="1400" dirty="0" smtClean="0"/>
                  <a:t>KS-test on </a:t>
                </a:r>
                <a14:m>
                  <m:oMath xmlns:m="http://schemas.openxmlformats.org/officeDocument/2006/math">
                    <m:r>
                      <a:rPr lang="en-US" sz="1400" i="1" dirty="0" smtClean="0">
                        <a:latin typeface="Cambria Math"/>
                      </a:rPr>
                      <m:t>𝐷𝑠</m:t>
                    </m:r>
                    <m:r>
                      <a:rPr lang="en-US" sz="1400" i="1" dirty="0" smtClean="0">
                        <a:latin typeface="Cambria Math"/>
                      </a:rPr>
                      <m:t> </m:t>
                    </m:r>
                  </m:oMath>
                </a14:m>
                <a:r>
                  <a:rPr lang="en-US" sz="1400" dirty="0" smtClean="0"/>
                  <a:t>channel. </a:t>
                </a:r>
                <a:r>
                  <a:rPr lang="en-US" sz="1400" dirty="0"/>
                  <a:t>To demonstrate </a:t>
                </a:r>
                <a:r>
                  <a:rPr lang="en-US" sz="1400" dirty="0" smtClean="0"/>
                  <a:t>this, </a:t>
                </a:r>
                <a:r>
                  <a:rPr lang="en-US" sz="1400" dirty="0"/>
                  <a:t>author of this presentation </a:t>
                </a:r>
                <a:r>
                  <a:rPr lang="en-US" sz="1400" dirty="0" smtClean="0"/>
                  <a:t>has implemented </a:t>
                </a:r>
                <a:r>
                  <a:rPr lang="en-US" sz="1400" dirty="0"/>
                  <a:t>a simple </a:t>
                </a:r>
                <a:r>
                  <a:rPr lang="en-US" sz="1400" u="sng" dirty="0">
                    <a:hlinkClick r:id="rId2"/>
                  </a:rPr>
                  <a:t>model</a:t>
                </a:r>
                <a:r>
                  <a:rPr lang="en-US" sz="1400" dirty="0"/>
                  <a:t>, combination of </a:t>
                </a:r>
                <a:r>
                  <a:rPr lang="en-US" sz="1400" dirty="0" smtClean="0"/>
                  <a:t>“strong” classifier and </a:t>
                </a:r>
                <a:r>
                  <a:rPr lang="en-US" sz="1400" dirty="0"/>
                  <a:t>random </a:t>
                </a:r>
                <a:r>
                  <a:rPr lang="en-US" sz="1400" dirty="0" smtClean="0"/>
                  <a:t>noise. This model works as follows:</a:t>
                </a:r>
              </a:p>
              <a:p>
                <a:pPr>
                  <a:buFont typeface="+mj-lt"/>
                  <a:buAutoNum type="arabicPeriod"/>
                </a:pPr>
                <a:r>
                  <a:rPr lang="en-US" sz="1400" dirty="0" smtClean="0"/>
                  <a:t>“Real” </a:t>
                </a:r>
                <a:r>
                  <a:rPr lang="en-US" sz="1400" dirty="0"/>
                  <a:t>or “strong” </a:t>
                </a:r>
                <a:r>
                  <a:rPr lang="en-US" sz="1400" dirty="0" smtClean="0"/>
                  <a:t>classifier assigns scores to all test samples.</a:t>
                </a:r>
              </a:p>
              <a:p>
                <a:pPr>
                  <a:buFont typeface="+mj-lt"/>
                  <a:buAutoNum type="arabicPeriod"/>
                </a:pPr>
                <a:r>
                  <a:rPr lang="en-US" sz="1400" dirty="0" smtClean="0"/>
                  <a:t>Samples with scores below certain (rather high) threshold </a:t>
                </a:r>
                <a14:m>
                  <m:oMath xmlns:m="http://schemas.openxmlformats.org/officeDocument/2006/math">
                    <m:r>
                      <a:rPr lang="en-US" sz="1400" i="1" dirty="0">
                        <a:latin typeface="Cambria Math"/>
                      </a:rPr>
                      <m:t>𝑇</m:t>
                    </m:r>
                    <m:r>
                      <a:rPr lang="en-US" sz="1400" b="0" i="1" dirty="0" smtClean="0">
                        <a:latin typeface="Cambria Math"/>
                      </a:rPr>
                      <m:t>&lt;1</m:t>
                    </m:r>
                    <m:r>
                      <a:rPr lang="en-US" sz="1400" i="1" dirty="0">
                        <a:latin typeface="Cambria Math"/>
                      </a:rPr>
                      <m:t> </m:t>
                    </m:r>
                  </m:oMath>
                </a14:m>
                <a:r>
                  <a:rPr lang="en-US" sz="1400" dirty="0" smtClean="0"/>
                  <a:t>change their score to random noise </a:t>
                </a:r>
                <a14:m>
                  <m:oMath xmlns:m="http://schemas.openxmlformats.org/officeDocument/2006/math">
                    <m:r>
                      <a:rPr lang="en-US" sz="1400" i="1" dirty="0">
                        <a:latin typeface="Cambria Math"/>
                      </a:rPr>
                      <m:t>~ </m:t>
                    </m:r>
                    <m:r>
                      <a:rPr lang="en-US" sz="1400" i="1" dirty="0">
                        <a:latin typeface="Cambria Math"/>
                      </a:rPr>
                      <m:t>𝑢𝑛𝑖𝑓</m:t>
                    </m:r>
                    <m:r>
                      <a:rPr lang="en-US" sz="1400" i="1" dirty="0">
                        <a:latin typeface="Cambria Math"/>
                      </a:rPr>
                      <m:t>(0, </m:t>
                    </m:r>
                    <m:r>
                      <a:rPr lang="en-US" sz="1400" b="0" i="1" dirty="0" smtClean="0">
                        <a:latin typeface="Cambria Math"/>
                      </a:rPr>
                      <m:t>𝑇</m:t>
                    </m:r>
                    <m:r>
                      <a:rPr lang="en-US" sz="1400" i="1" dirty="0">
                        <a:latin typeface="Cambria Math"/>
                      </a:rPr>
                      <m:t>)</m:t>
                    </m:r>
                  </m:oMath>
                </a14:m>
                <a:endParaRPr lang="ru-RU" sz="1400" dirty="0"/>
              </a:p>
              <a:p>
                <a:pPr>
                  <a:buFont typeface="+mj-lt"/>
                  <a:buAutoNum type="arabicPeriod"/>
                </a:pPr>
                <a:r>
                  <a:rPr lang="en-US" sz="1400" dirty="0" smtClean="0"/>
                  <a:t>Due to imperfect MC-simulation on </a:t>
                </a:r>
                <a14:m>
                  <m:oMath xmlns:m="http://schemas.openxmlformats.org/officeDocument/2006/math">
                    <m:r>
                      <a:rPr lang="en-US" sz="1600" b="1" i="1" dirty="0">
                        <a:latin typeface="Cambria Math"/>
                      </a:rPr>
                      <m:t>𝝉</m:t>
                    </m:r>
                  </m:oMath>
                </a14:m>
                <a:r>
                  <a:rPr lang="en-US" sz="1400" dirty="0" smtClean="0"/>
                  <a:t> channen and different</a:t>
                </a:r>
                <a:r>
                  <a:rPr lang="en-US" sz="1400" b="1" i="1" dirty="0" smtClean="0">
                    <a:solidFill>
                      <a:schemeClr val="tx1"/>
                    </a:solidFill>
                  </a:rPr>
                  <a:t> </a:t>
                </a:r>
                <a14:m>
                  <m:oMath xmlns:m="http://schemas.openxmlformats.org/officeDocument/2006/math">
                    <m:r>
                      <a:rPr lang="en-US" sz="1600" b="1" i="1" dirty="0">
                        <a:latin typeface="Cambria Math"/>
                      </a:rPr>
                      <m:t>𝝉</m:t>
                    </m:r>
                  </m:oMath>
                </a14:m>
                <a:r>
                  <a:rPr lang="en-US" sz="1400" i="1" dirty="0" smtClean="0">
                    <a:solidFill>
                      <a:schemeClr val="tx1"/>
                    </a:solidFill>
                  </a:rPr>
                  <a:t> </a:t>
                </a:r>
                <a:r>
                  <a:rPr lang="en-US" sz="1400" dirty="0" smtClean="0">
                    <a:solidFill>
                      <a:schemeClr val="tx1"/>
                    </a:solidFill>
                  </a:rPr>
                  <a:t>and</a:t>
                </a:r>
                <a:r>
                  <a:rPr lang="en-US" sz="1400" i="1" dirty="0" smtClean="0">
                    <a:solidFill>
                      <a:schemeClr val="tx1"/>
                    </a:solidFill>
                  </a:rPr>
                  <a:t> </a:t>
                </a:r>
                <a14:m>
                  <m:oMath xmlns:m="http://schemas.openxmlformats.org/officeDocument/2006/math">
                    <m:r>
                      <a:rPr lang="en-US" sz="1600" b="1" i="1" dirty="0">
                        <a:solidFill>
                          <a:schemeClr val="tx1"/>
                        </a:solidFill>
                        <a:latin typeface="Cambria Math"/>
                      </a:rPr>
                      <m:t>𝑫𝒔</m:t>
                    </m:r>
                  </m:oMath>
                </a14:m>
                <a:r>
                  <a:rPr lang="en-US" sz="1400" i="1" dirty="0" smtClean="0">
                    <a:solidFill>
                      <a:schemeClr val="tx1"/>
                    </a:solidFill>
                  </a:rPr>
                  <a:t> </a:t>
                </a:r>
                <a:r>
                  <a:rPr lang="en-US" sz="1400" dirty="0" smtClean="0"/>
                  <a:t>distributions</a:t>
                </a:r>
                <a:r>
                  <a:rPr lang="en-US" sz="1400" b="1" i="1" dirty="0" smtClean="0"/>
                  <a:t> </a:t>
                </a:r>
                <a:r>
                  <a:rPr lang="en-US" sz="1400" dirty="0" smtClean="0"/>
                  <a:t>most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𝑀𝐶</m:t>
                        </m:r>
                      </m:sub>
                      <m:sup>
                        <m:r>
                          <a:rPr lang="en-US" sz="1400" i="1" dirty="0">
                            <a:solidFill>
                              <a:schemeClr val="tx2"/>
                            </a:solidFill>
                            <a:latin typeface="Cambria Math"/>
                          </a:rPr>
                          <m:t>𝜏</m:t>
                        </m:r>
                      </m:sup>
                    </m:sSubSup>
                    <m:r>
                      <a:rPr lang="en-US" sz="1400" i="1" dirty="0">
                        <a:solidFill>
                          <a:schemeClr val="tx2"/>
                        </a:solidFill>
                        <a:latin typeface="Cambria Math"/>
                      </a:rPr>
                      <m:t> </m:t>
                    </m:r>
                  </m:oMath>
                </a14:m>
                <a:r>
                  <a:rPr lang="en-US" sz="1400" dirty="0" smtClean="0"/>
                  <a:t>samples get high scores </a:t>
                </a:r>
                <a14:m>
                  <m:oMath xmlns:m="http://schemas.openxmlformats.org/officeDocument/2006/math">
                    <m:r>
                      <a:rPr lang="en-US" sz="1400" b="0" i="0" dirty="0" smtClean="0">
                        <a:latin typeface="Cambria Math"/>
                      </a:rPr>
                      <m:t>&gt;</m:t>
                    </m:r>
                    <m:r>
                      <a:rPr lang="en-US" sz="1400" i="1" dirty="0">
                        <a:latin typeface="Cambria Math"/>
                      </a:rPr>
                      <m:t>𝑇</m:t>
                    </m:r>
                  </m:oMath>
                </a14:m>
                <a:r>
                  <a:rPr lang="en-US" sz="1400" dirty="0" smtClean="0"/>
                  <a:t>, while most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𝑑𝑎𝑡𝑎</m:t>
                        </m:r>
                      </m:sub>
                      <m:sup>
                        <m:r>
                          <a:rPr lang="en-US" sz="1400" i="1" dirty="0">
                            <a:solidFill>
                              <a:schemeClr val="tx2"/>
                            </a:solidFill>
                            <a:latin typeface="Cambria Math"/>
                          </a:rPr>
                          <m:t>𝜏</m:t>
                        </m:r>
                      </m:sup>
                    </m:sSubSup>
                  </m:oMath>
                </a14:m>
                <a:r>
                  <a:rPr lang="en-US" sz="1400" dirty="0" smtClean="0"/>
                  <a:t>,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b="0" i="1" dirty="0" smtClean="0">
                            <a:solidFill>
                              <a:schemeClr val="tx2"/>
                            </a:solidFill>
                            <a:latin typeface="Cambria Math"/>
                          </a:rPr>
                          <m:t>𝑀𝐶</m:t>
                        </m:r>
                      </m:sub>
                      <m:sup>
                        <m:r>
                          <a:rPr lang="en-US" sz="1400" i="1" dirty="0">
                            <a:solidFill>
                              <a:schemeClr val="tx2"/>
                            </a:solidFill>
                            <a:latin typeface="Cambria Math"/>
                          </a:rPr>
                          <m:t>𝐷𝑠</m:t>
                        </m:r>
                      </m:sup>
                    </m:sSubSup>
                    <m:r>
                      <a:rPr lang="en-US" sz="1400" b="0" i="1" dirty="0" smtClean="0">
                        <a:solidFill>
                          <a:schemeClr val="tx2"/>
                        </a:solidFill>
                        <a:latin typeface="Cambria Math"/>
                      </a:rPr>
                      <m:t>,</m:t>
                    </m:r>
                    <m:r>
                      <a:rPr lang="en-US" sz="1400" i="1" dirty="0">
                        <a:solidFill>
                          <a:schemeClr val="tx2"/>
                        </a:solidFill>
                        <a:latin typeface="Cambria Math"/>
                      </a:rPr>
                      <m:t> </m:t>
                    </m:r>
                    <m:r>
                      <a:rPr lang="en-US" sz="1400" b="0" i="1" dirty="0" smtClean="0">
                        <a:solidFill>
                          <a:schemeClr val="tx2"/>
                        </a:solidFill>
                        <a:latin typeface="Cambria Math"/>
                      </a:rPr>
                      <m:t> </m:t>
                    </m:r>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𝑑𝑎𝑡𝑎</m:t>
                        </m:r>
                      </m:sub>
                      <m:sup>
                        <m:r>
                          <a:rPr lang="en-US" sz="1400" b="0" i="1" dirty="0" smtClean="0">
                            <a:solidFill>
                              <a:schemeClr val="tx2"/>
                            </a:solidFill>
                            <a:latin typeface="Cambria Math"/>
                          </a:rPr>
                          <m:t>𝐷𝑠</m:t>
                        </m:r>
                      </m:sup>
                    </m:sSubSup>
                  </m:oMath>
                </a14:m>
                <a:r>
                  <a:rPr lang="en-US" sz="1400" dirty="0" smtClean="0"/>
                  <a:t> get random scores </a:t>
                </a:r>
                <a14:m>
                  <m:oMath xmlns:m="http://schemas.openxmlformats.org/officeDocument/2006/math">
                    <m:r>
                      <a:rPr lang="en-US" sz="1400" b="0" i="0" dirty="0" smtClean="0">
                        <a:latin typeface="Cambria Math"/>
                      </a:rPr>
                      <m:t>&lt;</m:t>
                    </m:r>
                    <m:r>
                      <a:rPr lang="en-US" sz="1400" i="1" dirty="0">
                        <a:latin typeface="Cambria Math"/>
                      </a:rPr>
                      <m:t>𝑇</m:t>
                    </m:r>
                  </m:oMath>
                </a14:m>
                <a:r>
                  <a:rPr lang="en-US" sz="1400" dirty="0" smtClean="0"/>
                  <a:t> This randomness is enough for</a:t>
                </a:r>
                <a:r>
                  <a:rPr lang="en-US" sz="1400" dirty="0"/>
                  <a:t>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𝑀𝐶</m:t>
                        </m:r>
                      </m:sub>
                      <m:sup>
                        <m:r>
                          <a:rPr lang="en-US" sz="1400" i="1" dirty="0">
                            <a:solidFill>
                              <a:schemeClr val="tx2"/>
                            </a:solidFill>
                            <a:latin typeface="Cambria Math"/>
                          </a:rPr>
                          <m:t>𝐷𝑠</m:t>
                        </m:r>
                      </m:sup>
                    </m:sSubSup>
                  </m:oMath>
                </a14:m>
                <a:r>
                  <a:rPr lang="en-US" sz="1400" dirty="0" smtClean="0"/>
                  <a:t>,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𝑑𝑎𝑡𝑎</m:t>
                        </m:r>
                      </m:sub>
                      <m:sup>
                        <m:r>
                          <a:rPr lang="en-US" sz="1400" i="1" dirty="0">
                            <a:solidFill>
                              <a:schemeClr val="tx2"/>
                            </a:solidFill>
                            <a:latin typeface="Cambria Math"/>
                          </a:rPr>
                          <m:t>𝐷𝑠</m:t>
                        </m:r>
                      </m:sup>
                    </m:sSubSup>
                  </m:oMath>
                </a14:m>
                <a:r>
                  <a:rPr lang="en-US" sz="1400" dirty="0"/>
                  <a:t> samples to satisfy KS test on </a:t>
                </a:r>
                <a14:m>
                  <m:oMath xmlns:m="http://schemas.openxmlformats.org/officeDocument/2006/math">
                    <m:r>
                      <a:rPr lang="en-US" sz="1600" b="1" i="1" dirty="0">
                        <a:latin typeface="Cambria Math"/>
                      </a:rPr>
                      <m:t>𝑫𝒔</m:t>
                    </m:r>
                    <m:r>
                      <a:rPr lang="en-US" sz="1400" i="1" dirty="0">
                        <a:latin typeface="Cambria Math"/>
                      </a:rPr>
                      <m:t> </m:t>
                    </m:r>
                  </m:oMath>
                </a14:m>
                <a:r>
                  <a:rPr lang="en-US" sz="1400" dirty="0" smtClean="0"/>
                  <a:t>channel.</a:t>
                </a:r>
              </a:p>
              <a:p>
                <a:pPr marL="0" indent="0">
                  <a:buNone/>
                </a:pPr>
                <a:r>
                  <a:rPr lang="en-US" sz="1400" dirty="0" smtClean="0"/>
                  <a:t>To </a:t>
                </a:r>
                <a:r>
                  <a:rPr lang="en-US" sz="1400" dirty="0"/>
                  <a:t>summarize, </a:t>
                </a:r>
                <a:r>
                  <a:rPr lang="en-US" sz="1400" dirty="0" smtClean="0"/>
                  <a:t>different samples get scores from different classifiers. </a:t>
                </a:r>
                <a14:m>
                  <m:oMath xmlns:m="http://schemas.openxmlformats.org/officeDocument/2006/math">
                    <m:r>
                      <a:rPr lang="en-US" sz="1400" b="1" i="1" dirty="0">
                        <a:latin typeface="Cambria Math"/>
                      </a:rPr>
                      <m:t>𝑫𝒔</m:t>
                    </m:r>
                  </m:oMath>
                </a14:m>
                <a:r>
                  <a:rPr lang="en-US" sz="1400" b="1" i="1" dirty="0"/>
                  <a:t> </a:t>
                </a:r>
                <a:r>
                  <a:rPr lang="en-US" sz="1400" dirty="0"/>
                  <a:t>channel </a:t>
                </a:r>
                <a:r>
                  <a:rPr lang="en-US" sz="1400" dirty="0" smtClean="0"/>
                  <a:t>is </a:t>
                </a:r>
                <a:r>
                  <a:rPr lang="en-US" sz="1400" dirty="0"/>
                  <a:t>de facto controlled by </a:t>
                </a:r>
                <a:r>
                  <a:rPr lang="en-US" sz="1400" dirty="0" smtClean="0"/>
                  <a:t>“random” classifier, </a:t>
                </a:r>
                <a14:m>
                  <m:oMath xmlns:m="http://schemas.openxmlformats.org/officeDocument/2006/math">
                    <m:r>
                      <a:rPr lang="en-US" sz="1400" b="1" i="1" dirty="0">
                        <a:latin typeface="Cambria Math"/>
                      </a:rPr>
                      <m:t>𝝉</m:t>
                    </m:r>
                  </m:oMath>
                </a14:m>
                <a:r>
                  <a:rPr lang="en-US" sz="1400" dirty="0" smtClean="0"/>
                  <a:t> channel – </a:t>
                </a:r>
                <a:r>
                  <a:rPr lang="en-US" sz="1400" dirty="0"/>
                  <a:t>by “strong” </a:t>
                </a:r>
                <a:r>
                  <a:rPr lang="en-US" sz="1400" dirty="0" smtClean="0"/>
                  <a:t>classifier. Although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𝑀𝐶</m:t>
                        </m:r>
                      </m:sub>
                      <m:sup>
                        <m:r>
                          <a:rPr lang="en-US" sz="1400" i="1" dirty="0">
                            <a:solidFill>
                              <a:schemeClr val="tx2"/>
                            </a:solidFill>
                            <a:latin typeface="Cambria Math"/>
                          </a:rPr>
                          <m:t>𝐷𝑠</m:t>
                        </m:r>
                      </m:sup>
                    </m:sSubSup>
                    <m:r>
                      <a:rPr lang="en-US" sz="1400" i="1" dirty="0">
                        <a:solidFill>
                          <a:schemeClr val="tx2"/>
                        </a:solidFill>
                        <a:latin typeface="Cambria Math"/>
                      </a:rPr>
                      <m:t>,  </m:t>
                    </m:r>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𝑑𝑎𝑡𝑎</m:t>
                        </m:r>
                      </m:sub>
                      <m:sup>
                        <m:r>
                          <a:rPr lang="en-US" sz="1400" i="1" dirty="0">
                            <a:solidFill>
                              <a:schemeClr val="tx2"/>
                            </a:solidFill>
                            <a:latin typeface="Cambria Math"/>
                          </a:rPr>
                          <m:t>𝐷𝑠</m:t>
                        </m:r>
                      </m:sup>
                    </m:sSubSup>
                    <m:r>
                      <a:rPr lang="en-US" sz="1400" i="1" dirty="0">
                        <a:solidFill>
                          <a:schemeClr val="tx2"/>
                        </a:solidFill>
                        <a:latin typeface="Cambria Math"/>
                      </a:rPr>
                      <m:t> </m:t>
                    </m:r>
                  </m:oMath>
                </a14:m>
                <a:r>
                  <a:rPr lang="en-US" sz="1400" dirty="0" smtClean="0"/>
                  <a:t>pass </a:t>
                </a:r>
                <a:r>
                  <a:rPr lang="en-US" sz="1400" dirty="0"/>
                  <a:t>KS test on </a:t>
                </a:r>
                <a14:m>
                  <m:oMath xmlns:m="http://schemas.openxmlformats.org/officeDocument/2006/math">
                    <m:r>
                      <a:rPr lang="en-US" sz="1400" b="1" i="1" dirty="0">
                        <a:latin typeface="Cambria Math"/>
                      </a:rPr>
                      <m:t>𝑫𝒔</m:t>
                    </m:r>
                  </m:oMath>
                </a14:m>
                <a:r>
                  <a:rPr lang="en-US" sz="1400" b="1" i="1" dirty="0"/>
                  <a:t> </a:t>
                </a:r>
                <a:r>
                  <a:rPr lang="en-US" sz="1400" dirty="0"/>
                  <a:t>channel, this test </a:t>
                </a:r>
                <a:r>
                  <a:rPr lang="en-US" sz="1400" dirty="0" smtClean="0"/>
                  <a:t>has nothing to do with </a:t>
                </a:r>
                <a14:m>
                  <m:oMath xmlns:m="http://schemas.openxmlformats.org/officeDocument/2006/math">
                    <m:r>
                      <a:rPr lang="en-US" sz="1400" b="1" i="1" dirty="0">
                        <a:latin typeface="Cambria Math"/>
                      </a:rPr>
                      <m:t>𝝉</m:t>
                    </m:r>
                    <m:r>
                      <a:rPr lang="en-US" sz="1400" b="1" i="1" dirty="0">
                        <a:latin typeface="Cambria Math"/>
                      </a:rPr>
                      <m:t> </m:t>
                    </m:r>
                  </m:oMath>
                </a14:m>
                <a:r>
                  <a:rPr lang="en-US" sz="1400" dirty="0" smtClean="0"/>
                  <a:t>channel and can </a:t>
                </a:r>
                <a:r>
                  <a:rPr lang="en-US" sz="1400" dirty="0"/>
                  <a:t>not assure quality of </a:t>
                </a:r>
                <a14:m>
                  <m:oMath xmlns:m="http://schemas.openxmlformats.org/officeDocument/2006/math">
                    <m:sSubSup>
                      <m:sSubSupPr>
                        <m:ctrlPr>
                          <a:rPr lang="en-US" sz="1400" i="1" dirty="0">
                            <a:solidFill>
                              <a:schemeClr val="tx2"/>
                            </a:solidFill>
                            <a:latin typeface="Cambria Math"/>
                          </a:rPr>
                        </m:ctrlPr>
                      </m:sSubSupPr>
                      <m:e>
                        <m:r>
                          <a:rPr lang="en-US" sz="1400" i="1" dirty="0">
                            <a:solidFill>
                              <a:schemeClr val="tx2"/>
                            </a:solidFill>
                            <a:latin typeface="Cambria Math"/>
                          </a:rPr>
                          <m:t>𝑋</m:t>
                        </m:r>
                      </m:e>
                      <m:sub>
                        <m:r>
                          <a:rPr lang="en-US" sz="1400" i="1" dirty="0">
                            <a:solidFill>
                              <a:schemeClr val="tx2"/>
                            </a:solidFill>
                            <a:latin typeface="Cambria Math"/>
                          </a:rPr>
                          <m:t>𝑀𝐶</m:t>
                        </m:r>
                      </m:sub>
                      <m:sup>
                        <m:r>
                          <a:rPr lang="en-US" sz="1400" i="1" dirty="0">
                            <a:solidFill>
                              <a:schemeClr val="tx2"/>
                            </a:solidFill>
                            <a:latin typeface="Cambria Math"/>
                          </a:rPr>
                          <m:t>𝜏</m:t>
                        </m:r>
                      </m:sup>
                    </m:sSubSup>
                  </m:oMath>
                </a14:m>
                <a:r>
                  <a:rPr lang="en-US" sz="1400" dirty="0" smtClean="0"/>
                  <a:t>. </a:t>
                </a:r>
                <a:r>
                  <a:rPr lang="en-US" sz="1400" dirty="0"/>
                  <a:t>Please see this </a:t>
                </a:r>
                <a:r>
                  <a:rPr lang="en-US" sz="1400" u="sng" dirty="0">
                    <a:hlinkClick r:id="rId3"/>
                  </a:rPr>
                  <a:t>discussion</a:t>
                </a:r>
                <a:r>
                  <a:rPr lang="en-US" sz="1400" dirty="0"/>
                  <a:t> for details.</a:t>
                </a:r>
                <a:endParaRPr lang="ru-RU" sz="1400" dirty="0"/>
              </a:p>
              <a:p>
                <a:pPr marL="0" indent="0">
                  <a:buNone/>
                </a:pPr>
                <a:endParaRPr lang="en-US" sz="1600" dirty="0" smtClean="0"/>
              </a:p>
              <a:p>
                <a:pPr marL="0" indent="0">
                  <a:buNone/>
                </a:pPr>
                <a:r>
                  <a:rPr lang="en-US" sz="1800" dirty="0" smtClean="0"/>
                  <a:t>Of </a:t>
                </a:r>
                <a:r>
                  <a:rPr lang="en-US" sz="1800" dirty="0"/>
                  <a:t>course, this is very </a:t>
                </a:r>
                <a:r>
                  <a:rPr lang="en-US" sz="1800" dirty="0" smtClean="0"/>
                  <a:t>artificial example, </a:t>
                </a:r>
                <a:r>
                  <a:rPr lang="en-US" sz="1800" dirty="0"/>
                  <a:t>but </a:t>
                </a:r>
                <a:r>
                  <a:rPr lang="en-US" sz="1800" dirty="0" smtClean="0"/>
                  <a:t>it </a:t>
                </a:r>
                <a:r>
                  <a:rPr lang="en-US" sz="1800" dirty="0"/>
                  <a:t>shows </a:t>
                </a:r>
                <a:r>
                  <a:rPr lang="en-US" sz="1800" dirty="0" smtClean="0"/>
                  <a:t>practical </a:t>
                </a:r>
                <a:r>
                  <a:rPr lang="en-US" sz="1800" dirty="0"/>
                  <a:t>evidence against testing on different distribution.</a:t>
                </a: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6177" y="1628800"/>
                <a:ext cx="8229600" cy="4293641"/>
              </a:xfrm>
              <a:prstGeom prst="rect">
                <a:avLst/>
              </a:prstGeom>
              <a:blipFill rotWithShape="1">
                <a:blip r:embed="rId4"/>
                <a:stretch>
                  <a:fillRect l="-593" t="-142" r="-7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6089043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lumMod val="75000"/>
                  </a:schemeClr>
                </a:solidFill>
              </a:rPr>
              <a:t>4. Solution: </a:t>
            </a:r>
            <a:r>
              <a:rPr lang="en-US" dirty="0">
                <a:solidFill>
                  <a:schemeClr val="accent1">
                    <a:lumMod val="75000"/>
                  </a:schemeClr>
                </a:solidFill>
              </a:rPr>
              <a:t>transfer learning</a:t>
            </a:r>
            <a:endParaRPr lang="ru-RU" dirty="0">
              <a:solidFill>
                <a:schemeClr val="accent1">
                  <a:lumMod val="75000"/>
                </a:schemeClr>
              </a:solidFill>
            </a:endParaRPr>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32</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7091183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1">
                    <a:lumMod val="75000"/>
                  </a:schemeClr>
                </a:solidFill>
              </a:rPr>
              <a:t>Preamble</a:t>
            </a: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33</a:t>
            </a:fld>
            <a:endParaRPr lang="ru-RU" altLang="ru-RU" dirty="0"/>
          </a:p>
        </p:txBody>
      </p:sp>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The idea of attesting model on control channel is certainly reasonable and can be implemented in theoretically sound way. In Machine Learning the problem of different data sets is well known, and solution is called </a:t>
            </a:r>
            <a:r>
              <a:rPr lang="en-US" sz="1800" b="1" dirty="0"/>
              <a:t>Transfer learning.</a:t>
            </a:r>
            <a:r>
              <a:rPr lang="en-US" sz="1800" dirty="0"/>
              <a:t> It aims at transferring knowledge from a model created on the train data set to the test data set, assuming they differ in some aspects, e.g. in distribution. </a:t>
            </a:r>
            <a:endParaRPr lang="ru-RU" sz="1800" dirty="0"/>
          </a:p>
          <a:p>
            <a:pPr marL="0" indent="0">
              <a:buNone/>
            </a:pPr>
            <a:endParaRPr lang="ru-RU" sz="1800" dirty="0"/>
          </a:p>
          <a:p>
            <a:pPr marL="0" indent="0">
              <a:buNone/>
            </a:pPr>
            <a:endParaRPr lang="ru-RU" sz="1800" dirty="0"/>
          </a:p>
        </p:txBody>
      </p:sp>
    </p:spTree>
    <p:extLst>
      <p:ext uri="{BB962C8B-B14F-4D97-AF65-F5344CB8AC3E}">
        <p14:creationId xmlns:p14="http://schemas.microsoft.com/office/powerpoint/2010/main" val="29934401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Transfer learning applications</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34</a:t>
            </a:fld>
            <a:endParaRPr lang="ru-RU" altLang="ru-RU" dirty="0"/>
          </a:p>
        </p:txBody>
      </p:sp>
      <p:sp>
        <p:nvSpPr>
          <p:cNvPr id="9" name="Объект 2"/>
          <p:cNvSpPr txBox="1">
            <a:spLocks/>
          </p:cNvSpPr>
          <p:nvPr/>
        </p:nvSpPr>
        <p:spPr bwMode="auto">
          <a:xfrm>
            <a:off x="609600" y="1871663"/>
            <a:ext cx="8138864" cy="2637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The </a:t>
            </a:r>
            <a:r>
              <a:rPr lang="en-US" sz="1800" dirty="0"/>
              <a:t>need for data set adaptation arises in many Machine Learning </a:t>
            </a:r>
            <a:r>
              <a:rPr lang="en-US" sz="1800" dirty="0" smtClean="0"/>
              <a:t>applications. </a:t>
            </a:r>
            <a:r>
              <a:rPr lang="en-US" sz="1800" dirty="0"/>
              <a:t>For example, spam filters can be trained on some public collection of spam, but when applied to an individual mail box may require personalization, i.e. adaptation to specific distribution of emails</a:t>
            </a:r>
            <a:r>
              <a:rPr lang="en-US" sz="1800" dirty="0" smtClean="0"/>
              <a:t>.</a:t>
            </a:r>
          </a:p>
          <a:p>
            <a:pPr marL="0" indent="0">
              <a:buNone/>
            </a:pPr>
            <a:endParaRPr lang="en-US" sz="1800" dirty="0"/>
          </a:p>
          <a:p>
            <a:pPr marL="0" lvl="0" indent="0">
              <a:buNone/>
            </a:pPr>
            <a:r>
              <a:rPr lang="en-US" sz="1800" dirty="0">
                <a:solidFill>
                  <a:srgbClr val="000000"/>
                </a:solidFill>
              </a:rPr>
              <a:t>Medicine is another </a:t>
            </a:r>
            <a:r>
              <a:rPr lang="en-US" sz="1800" dirty="0" smtClean="0">
                <a:solidFill>
                  <a:srgbClr val="000000"/>
                </a:solidFill>
              </a:rPr>
              <a:t>field for </a:t>
            </a:r>
            <a:r>
              <a:rPr lang="en-US" sz="1800" dirty="0">
                <a:solidFill>
                  <a:srgbClr val="000000"/>
                </a:solidFill>
              </a:rPr>
              <a:t>transfer learning, as models trained on </a:t>
            </a:r>
            <a:r>
              <a:rPr lang="en-US" sz="1800" dirty="0" smtClean="0">
                <a:solidFill>
                  <a:srgbClr val="000000"/>
                </a:solidFill>
              </a:rPr>
              <a:t>general population </a:t>
            </a:r>
            <a:r>
              <a:rPr lang="en-US" sz="1800" dirty="0">
                <a:solidFill>
                  <a:srgbClr val="000000"/>
                </a:solidFill>
              </a:rPr>
              <a:t>do not fit well individual subjects. The solution is to </a:t>
            </a:r>
            <a:r>
              <a:rPr lang="en-US" sz="1800" dirty="0" smtClean="0">
                <a:solidFill>
                  <a:srgbClr val="000000"/>
                </a:solidFill>
              </a:rPr>
              <a:t>transfer such models </a:t>
            </a:r>
            <a:r>
              <a:rPr lang="en-US" sz="1800" dirty="0">
                <a:solidFill>
                  <a:srgbClr val="000000"/>
                </a:solidFill>
              </a:rPr>
              <a:t>to individuals with adaptation. Brain-computer interface (BCI) is another </a:t>
            </a:r>
            <a:r>
              <a:rPr lang="en-US" sz="1800" dirty="0" smtClean="0">
                <a:solidFill>
                  <a:srgbClr val="000000"/>
                </a:solidFill>
              </a:rPr>
              <a:t>example of </a:t>
            </a:r>
            <a:r>
              <a:rPr lang="en-US" sz="1800" dirty="0">
                <a:solidFill>
                  <a:srgbClr val="000000"/>
                </a:solidFill>
              </a:rPr>
              <a:t>successful application of transfer </a:t>
            </a:r>
            <a:r>
              <a:rPr lang="en-US" sz="1800" dirty="0" smtClean="0">
                <a:solidFill>
                  <a:srgbClr val="000000"/>
                </a:solidFill>
              </a:rPr>
              <a:t>learning [</a:t>
            </a:r>
            <a:r>
              <a:rPr lang="en-US" sz="1800" dirty="0" smtClean="0">
                <a:solidFill>
                  <a:srgbClr val="000000"/>
                </a:solidFill>
                <a:hlinkClick r:id="rId2" action="ppaction://hlinksldjump"/>
              </a:rPr>
              <a:t>4</a:t>
            </a:r>
            <a:r>
              <a:rPr lang="en-US" sz="1800" dirty="0" smtClean="0">
                <a:solidFill>
                  <a:srgbClr val="000000"/>
                </a:solidFill>
              </a:rPr>
              <a:t>]</a:t>
            </a:r>
          </a:p>
        </p:txBody>
      </p:sp>
      <p:grpSp>
        <p:nvGrpSpPr>
          <p:cNvPr id="8" name="Группа 7"/>
          <p:cNvGrpSpPr/>
          <p:nvPr/>
        </p:nvGrpSpPr>
        <p:grpSpPr>
          <a:xfrm>
            <a:off x="899592" y="4725144"/>
            <a:ext cx="6909765" cy="1107517"/>
            <a:chOff x="0" y="0"/>
            <a:chExt cx="6840760" cy="1164356"/>
          </a:xfrm>
        </p:grpSpPr>
        <p:sp>
          <p:nvSpPr>
            <p:cNvPr id="10" name="Скругленный прямоугольник 9"/>
            <p:cNvSpPr/>
            <p:nvPr/>
          </p:nvSpPr>
          <p:spPr>
            <a:xfrm>
              <a:off x="0" y="0"/>
              <a:ext cx="6840760" cy="10598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lstStyle/>
            <a:p>
              <a:pPr algn="ctr"/>
              <a:r>
                <a:rPr lang="en-US" dirty="0"/>
                <a:t>One common characteristic of these problems is that target domain of interest </a:t>
              </a:r>
              <a:r>
                <a:rPr lang="en-US" dirty="0" smtClean="0"/>
                <a:t>either </a:t>
              </a:r>
              <a:r>
                <a:rPr lang="en-US" dirty="0"/>
                <a:t>has different distribution </a:t>
              </a:r>
              <a:r>
                <a:rPr lang="en-US" dirty="0" smtClean="0"/>
                <a:t>and little or </a:t>
              </a:r>
              <a:r>
                <a:rPr lang="en-US" dirty="0"/>
                <a:t>no labeled data, </a:t>
              </a:r>
              <a:r>
                <a:rPr lang="en-US" dirty="0" smtClean="0"/>
                <a:t>or is </a:t>
              </a:r>
              <a:r>
                <a:rPr lang="en-US" dirty="0"/>
                <a:t>unavailable at training time at all</a:t>
              </a:r>
              <a:r>
                <a:rPr lang="en-US" dirty="0" smtClean="0"/>
                <a:t>.</a:t>
              </a:r>
              <a:endParaRPr lang="en-US" dirty="0"/>
            </a:p>
          </p:txBody>
        </p:sp>
        <p:sp>
          <p:nvSpPr>
            <p:cNvPr id="11" name="Скругленный прямоугольник 4"/>
            <p:cNvSpPr/>
            <p:nvPr/>
          </p:nvSpPr>
          <p:spPr>
            <a:xfrm>
              <a:off x="59756" y="59756"/>
              <a:ext cx="6721248" cy="1104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endParaRPr lang="ru-RU" sz="2400" kern="1200" dirty="0"/>
            </a:p>
          </p:txBody>
        </p:sp>
      </p:grpSp>
    </p:spTree>
    <p:extLst>
      <p:ext uri="{BB962C8B-B14F-4D97-AF65-F5344CB8AC3E}">
        <p14:creationId xmlns:p14="http://schemas.microsoft.com/office/powerpoint/2010/main" val="19788459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1">
                    <a:lumMod val="75000"/>
                  </a:schemeClr>
                </a:solidFill>
              </a:rPr>
              <a:t>Example</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35</a:t>
            </a:fld>
            <a:endParaRPr lang="ru-RU" altLang="ru-RU" dirty="0"/>
          </a:p>
        </p:txBody>
      </p:sp>
      <p:sp>
        <p:nvSpPr>
          <p:cNvPr id="6" name="Прямоугольник 5"/>
          <p:cNvSpPr/>
          <p:nvPr/>
        </p:nvSpPr>
        <p:spPr>
          <a:xfrm>
            <a:off x="467544" y="1497995"/>
            <a:ext cx="2160240" cy="4524315"/>
          </a:xfrm>
          <a:prstGeom prst="rect">
            <a:avLst/>
          </a:prstGeom>
        </p:spPr>
        <p:txBody>
          <a:bodyPr wrap="square">
            <a:spAutoFit/>
          </a:bodyPr>
          <a:lstStyle/>
          <a:p>
            <a:pPr lvl="0"/>
            <a:endParaRPr lang="en-US" dirty="0">
              <a:solidFill>
                <a:srgbClr val="000000"/>
              </a:solidFill>
            </a:endParaRPr>
          </a:p>
          <a:p>
            <a:r>
              <a:rPr lang="en-US" dirty="0"/>
              <a:t>Often domain adaptation is hidden in disguise of unsupervised features learning. It is common practice to apply convolutional filters acquired from some </a:t>
            </a:r>
            <a:r>
              <a:rPr lang="en-US" dirty="0" smtClean="0"/>
              <a:t>image- </a:t>
            </a:r>
            <a:r>
              <a:rPr lang="en-US" dirty="0"/>
              <a:t>or audio </a:t>
            </a:r>
            <a:r>
              <a:rPr lang="en-US" dirty="0" smtClean="0"/>
              <a:t>data set </a:t>
            </a:r>
            <a:r>
              <a:rPr lang="en-US" dirty="0"/>
              <a:t>to another </a:t>
            </a:r>
            <a:r>
              <a:rPr lang="en-US" dirty="0" smtClean="0"/>
              <a:t>data </a:t>
            </a:r>
            <a:r>
              <a:rPr lang="en-US" dirty="0"/>
              <a:t>set</a:t>
            </a:r>
            <a:r>
              <a:rPr lang="en-US" dirty="0" smtClean="0"/>
              <a:t>, </a:t>
            </a:r>
            <a:r>
              <a:rPr lang="en-US" dirty="0"/>
              <a:t>sometimes from different domain.</a:t>
            </a:r>
            <a:endParaRPr lang="ru-RU" dirty="0"/>
          </a:p>
          <a:p>
            <a:pPr lvl="0"/>
            <a:endParaRPr lang="ru-RU" dirty="0">
              <a:solidFill>
                <a:srgbClr val="000000"/>
              </a:solidFill>
            </a:endParaRPr>
          </a:p>
        </p:txBody>
      </p:sp>
      <p:pic>
        <p:nvPicPr>
          <p:cNvPr id="7" name="Рисунок 6" descr="Вырезка экрана"/>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1734177"/>
            <a:ext cx="5269230" cy="389896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p:cNvSpPr txBox="1"/>
          <p:nvPr/>
        </p:nvSpPr>
        <p:spPr>
          <a:xfrm>
            <a:off x="2867039" y="5891505"/>
            <a:ext cx="5544616" cy="261610"/>
          </a:xfrm>
          <a:prstGeom prst="rect">
            <a:avLst/>
          </a:prstGeom>
          <a:noFill/>
        </p:spPr>
        <p:txBody>
          <a:bodyPr wrap="square" rtlCol="0">
            <a:spAutoFit/>
          </a:bodyPr>
          <a:lstStyle/>
          <a:p>
            <a:r>
              <a:rPr lang="en-US" sz="1100" dirty="0" smtClean="0"/>
              <a:t>Example of artistic style transfer. From </a:t>
            </a:r>
            <a:r>
              <a:rPr lang="en-US" sz="1100" dirty="0"/>
              <a:t>“A Neural Algorithm of Artistic Style</a:t>
            </a:r>
            <a:r>
              <a:rPr lang="en-US" sz="1100" dirty="0" smtClean="0"/>
              <a:t>”, </a:t>
            </a:r>
            <a:r>
              <a:rPr lang="en-US" sz="1100" dirty="0" smtClean="0">
                <a:hlinkClick r:id="rId3"/>
              </a:rPr>
              <a:t>link</a:t>
            </a:r>
            <a:endParaRPr lang="ru-RU" sz="1100" dirty="0"/>
          </a:p>
        </p:txBody>
      </p:sp>
    </p:spTree>
    <p:extLst>
      <p:ext uri="{BB962C8B-B14F-4D97-AF65-F5344CB8AC3E}">
        <p14:creationId xmlns:p14="http://schemas.microsoft.com/office/powerpoint/2010/main" val="3064738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Setting our goals</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36</a:t>
            </a:fld>
            <a:endParaRPr lang="ru-RU" altLang="ru-RU" dirty="0"/>
          </a:p>
        </p:txBody>
      </p:sp>
      <p:sp>
        <p:nvSpPr>
          <p:cNvPr id="9" name="Объект 2"/>
          <p:cNvSpPr txBox="1">
            <a:spLocks/>
          </p:cNvSpPr>
          <p:nvPr/>
        </p:nvSpPr>
        <p:spPr bwMode="auto">
          <a:xfrm>
            <a:off x="609600" y="1871663"/>
            <a:ext cx="8229600" cy="1773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Our </a:t>
            </a:r>
            <a:r>
              <a:rPr lang="en-US" sz="1800" dirty="0"/>
              <a:t>goal is formulated as follows: we have data from two channels of similar topology and different distribution. The first channel we consider “reliable” (well-studied behavior, reliable data</a:t>
            </a:r>
            <a:r>
              <a:rPr lang="en-US" sz="1800" dirty="0" smtClean="0"/>
              <a:t>), we use it as </a:t>
            </a:r>
            <a:r>
              <a:rPr lang="en-US" sz="1800" i="1" dirty="0" smtClean="0">
                <a:solidFill>
                  <a:schemeClr val="tx2"/>
                </a:solidFill>
              </a:rPr>
              <a:t>Source</a:t>
            </a:r>
            <a:r>
              <a:rPr lang="en-US" sz="1800" dirty="0" smtClean="0">
                <a:solidFill>
                  <a:schemeClr val="tx2"/>
                </a:solidFill>
              </a:rPr>
              <a:t> </a:t>
            </a:r>
            <a:r>
              <a:rPr lang="en-US" sz="1800" dirty="0" smtClean="0"/>
              <a:t>for transfer learning. The </a:t>
            </a:r>
            <a:r>
              <a:rPr lang="en-US" sz="1800" dirty="0"/>
              <a:t>second – “experimental” (less reliable data</a:t>
            </a:r>
            <a:r>
              <a:rPr lang="en-US" sz="1800" dirty="0" smtClean="0"/>
              <a:t>), we call it </a:t>
            </a:r>
            <a:r>
              <a:rPr lang="en-US" sz="1800" i="1" dirty="0" smtClean="0">
                <a:solidFill>
                  <a:schemeClr val="tx2"/>
                </a:solidFill>
              </a:rPr>
              <a:t>Target</a:t>
            </a:r>
            <a:r>
              <a:rPr lang="en-US" sz="1800" dirty="0" smtClean="0"/>
              <a:t>. </a:t>
            </a:r>
            <a:r>
              <a:rPr lang="en-US" sz="1800" dirty="0"/>
              <a:t>We train logistic regression </a:t>
            </a:r>
            <a:r>
              <a:rPr lang="en-US" sz="1800" dirty="0" smtClean="0"/>
              <a:t>on </a:t>
            </a:r>
            <a:r>
              <a:rPr lang="en-US" sz="1800" i="1" dirty="0" smtClean="0">
                <a:solidFill>
                  <a:schemeClr val="tx2"/>
                </a:solidFill>
              </a:rPr>
              <a:t>Source</a:t>
            </a:r>
            <a:r>
              <a:rPr lang="en-US" sz="1800" dirty="0" smtClean="0">
                <a:solidFill>
                  <a:schemeClr val="tx2"/>
                </a:solidFill>
              </a:rPr>
              <a:t> </a:t>
            </a:r>
            <a:r>
              <a:rPr lang="en-US" sz="1800" dirty="0" smtClean="0"/>
              <a:t>channel and transfer </a:t>
            </a:r>
            <a:r>
              <a:rPr lang="en-US" sz="1800" dirty="0"/>
              <a:t>it </a:t>
            </a:r>
            <a:r>
              <a:rPr lang="en-US" sz="1800" dirty="0" smtClean="0"/>
              <a:t>to </a:t>
            </a:r>
            <a:r>
              <a:rPr lang="en-US" sz="1800" i="1" dirty="0">
                <a:solidFill>
                  <a:schemeClr val="tx2"/>
                </a:solidFill>
              </a:rPr>
              <a:t>Target </a:t>
            </a:r>
            <a:r>
              <a:rPr lang="en-US" sz="1800" dirty="0" smtClean="0"/>
              <a:t>channel</a:t>
            </a:r>
            <a:r>
              <a:rPr lang="en-US" sz="1800" dirty="0"/>
              <a:t>. </a:t>
            </a:r>
            <a:r>
              <a:rPr lang="en-US" sz="1800" dirty="0" smtClean="0"/>
              <a:t>In addition, </a:t>
            </a:r>
            <a:r>
              <a:rPr lang="en-US" sz="1800" dirty="0"/>
              <a:t>we </a:t>
            </a:r>
            <a:r>
              <a:rPr lang="en-US" sz="1800" dirty="0" smtClean="0"/>
              <a:t>may require </a:t>
            </a:r>
            <a:r>
              <a:rPr lang="en-US" sz="1800" dirty="0"/>
              <a:t>our classifier to satisfy some </a:t>
            </a:r>
            <a:r>
              <a:rPr lang="en-US" sz="1800" dirty="0" smtClean="0"/>
              <a:t>other criteria</a:t>
            </a:r>
            <a:r>
              <a:rPr lang="en-US" sz="1800" dirty="0"/>
              <a:t>, like KS and CvM tests</a:t>
            </a:r>
            <a:r>
              <a:rPr lang="en-US" sz="1800" dirty="0" smtClean="0"/>
              <a:t>.</a:t>
            </a:r>
          </a:p>
          <a:p>
            <a:pPr marL="0" indent="0">
              <a:buNone/>
            </a:pPr>
            <a:endParaRPr lang="en-US" sz="1800" dirty="0"/>
          </a:p>
          <a:p>
            <a:pPr marL="0" indent="0">
              <a:buNone/>
            </a:pPr>
            <a:endParaRPr lang="ru-RU" sz="1800" dirty="0"/>
          </a:p>
        </p:txBody>
      </p:sp>
      <p:pic>
        <p:nvPicPr>
          <p:cNvPr id="6" name="Picture 4" descr="C:\Users\torch\AppData\Local\Microsoft\Windows\Temporary Internet Files\Content.IE5\JO1NG4MT\pointing-finger-0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808174" y="4167947"/>
            <a:ext cx="466650" cy="540000"/>
          </a:xfrm>
          <a:prstGeom prst="rect">
            <a:avLst/>
          </a:prstGeom>
          <a:noFill/>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Прямоугольник 4"/>
              <p:cNvSpPr/>
              <p:nvPr/>
            </p:nvSpPr>
            <p:spPr>
              <a:xfrm>
                <a:off x="1331640" y="4077073"/>
                <a:ext cx="7416824" cy="2031325"/>
              </a:xfrm>
              <a:prstGeom prst="rect">
                <a:avLst/>
              </a:prstGeom>
            </p:spPr>
            <p:txBody>
              <a:bodyPr wrap="square">
                <a:spAutoFit/>
              </a:bodyPr>
              <a:lstStyle/>
              <a:p>
                <a:pPr marL="0" indent="0">
                  <a:buNone/>
                </a:pPr>
                <a:r>
                  <a:rPr lang="en-US" i="1" dirty="0">
                    <a:solidFill>
                      <a:schemeClr val="tx2"/>
                    </a:solidFill>
                  </a:rPr>
                  <a:t>Only </a:t>
                </a:r>
                <a:r>
                  <a:rPr lang="en-US" i="1" dirty="0" smtClean="0">
                    <a:solidFill>
                      <a:schemeClr val="tx2"/>
                    </a:solidFill>
                  </a:rPr>
                  <a:t>physicists can </a:t>
                </a:r>
                <a:r>
                  <a:rPr lang="en-US" i="1" dirty="0">
                    <a:solidFill>
                      <a:schemeClr val="tx2"/>
                    </a:solidFill>
                  </a:rPr>
                  <a:t>decide </a:t>
                </a:r>
                <a:r>
                  <a:rPr lang="en-US" dirty="0" smtClean="0"/>
                  <a:t>which </a:t>
                </a:r>
                <a:r>
                  <a:rPr lang="en-US" dirty="0"/>
                  <a:t>of the two channels – </a:t>
                </a:r>
                <a14:m>
                  <m:oMath xmlns:m="http://schemas.openxmlformats.org/officeDocument/2006/math">
                    <m:r>
                      <a:rPr lang="en-US" i="1" dirty="0">
                        <a:latin typeface="Cambria Math"/>
                      </a:rPr>
                      <m:t>𝜏</m:t>
                    </m:r>
                  </m:oMath>
                </a14:m>
                <a:r>
                  <a:rPr lang="en-US" i="1" dirty="0"/>
                  <a:t> </a:t>
                </a:r>
                <a:r>
                  <a:rPr lang="en-US" dirty="0"/>
                  <a:t>and</a:t>
                </a:r>
                <a:r>
                  <a:rPr lang="en-US" i="1" dirty="0"/>
                  <a:t> </a:t>
                </a:r>
                <a14:m>
                  <m:oMath xmlns:m="http://schemas.openxmlformats.org/officeDocument/2006/math">
                    <m:r>
                      <a:rPr lang="en-US" i="1" dirty="0">
                        <a:latin typeface="Cambria Math"/>
                      </a:rPr>
                      <m:t>𝐷𝑠</m:t>
                    </m:r>
                  </m:oMath>
                </a14:m>
                <a:r>
                  <a:rPr lang="en-US" dirty="0"/>
                  <a:t> – is the </a:t>
                </a:r>
                <a:r>
                  <a:rPr lang="en-US" i="1" dirty="0" smtClean="0"/>
                  <a:t>Source</a:t>
                </a:r>
                <a:r>
                  <a:rPr lang="en-US" dirty="0"/>
                  <a:t>, and which is the </a:t>
                </a:r>
                <a:r>
                  <a:rPr lang="en-US" i="1" dirty="0" smtClean="0"/>
                  <a:t>Target</a:t>
                </a:r>
                <a:r>
                  <a:rPr lang="en-US" dirty="0" smtClean="0"/>
                  <a:t>. </a:t>
                </a:r>
                <a:r>
                  <a:rPr lang="en-US" dirty="0"/>
                  <a:t>In this section we </a:t>
                </a:r>
                <a:r>
                  <a:rPr lang="en-US" dirty="0" smtClean="0"/>
                  <a:t>depart from original competition defaults and assume</a:t>
                </a:r>
                <a:r>
                  <a:rPr lang="en-US" dirty="0"/>
                  <a:t> the reverse </a:t>
                </a:r>
                <a:r>
                  <a:rPr lang="en-US" dirty="0" smtClean="0"/>
                  <a:t>order: </a:t>
                </a:r>
                <a14:m>
                  <m:oMath xmlns:m="http://schemas.openxmlformats.org/officeDocument/2006/math">
                    <m:r>
                      <a:rPr lang="en-US" i="1" dirty="0" smtClean="0">
                        <a:solidFill>
                          <a:schemeClr val="tx2"/>
                        </a:solidFill>
                        <a:latin typeface="Cambria Math"/>
                      </a:rPr>
                      <m:t>𝐷𝑠</m:t>
                    </m:r>
                  </m:oMath>
                </a14:m>
                <a:r>
                  <a:rPr lang="en-US" dirty="0">
                    <a:solidFill>
                      <a:schemeClr val="tx2"/>
                    </a:solidFill>
                  </a:rPr>
                  <a:t> </a:t>
                </a:r>
                <a:r>
                  <a:rPr lang="en-US" dirty="0"/>
                  <a:t>is</a:t>
                </a:r>
                <a:r>
                  <a:rPr lang="en-US" dirty="0">
                    <a:solidFill>
                      <a:schemeClr val="tx2"/>
                    </a:solidFill>
                  </a:rPr>
                  <a:t> the </a:t>
                </a:r>
                <a:r>
                  <a:rPr lang="en-US" i="1" dirty="0" smtClean="0">
                    <a:solidFill>
                      <a:schemeClr val="tx2"/>
                    </a:solidFill>
                  </a:rPr>
                  <a:t>Source</a:t>
                </a:r>
                <a:r>
                  <a:rPr lang="en-US" dirty="0" smtClean="0"/>
                  <a:t> (as more reliable data) and </a:t>
                </a:r>
                <a14:m>
                  <m:oMath xmlns:m="http://schemas.openxmlformats.org/officeDocument/2006/math">
                    <m:r>
                      <a:rPr lang="en-US" i="1" dirty="0" smtClean="0">
                        <a:solidFill>
                          <a:schemeClr val="tx2"/>
                        </a:solidFill>
                        <a:latin typeface="Cambria Math"/>
                      </a:rPr>
                      <m:t>𝜏</m:t>
                    </m:r>
                  </m:oMath>
                </a14:m>
                <a:r>
                  <a:rPr lang="en-US" dirty="0">
                    <a:solidFill>
                      <a:schemeClr val="tx2"/>
                    </a:solidFill>
                  </a:rPr>
                  <a:t> is the </a:t>
                </a:r>
                <a:r>
                  <a:rPr lang="en-US" i="1" dirty="0" smtClean="0">
                    <a:solidFill>
                      <a:schemeClr val="tx2"/>
                    </a:solidFill>
                  </a:rPr>
                  <a:t>Target</a:t>
                </a:r>
                <a:r>
                  <a:rPr lang="en-US" i="1" dirty="0" smtClean="0"/>
                  <a:t>. </a:t>
                </a:r>
                <a:r>
                  <a:rPr lang="en-US" dirty="0" smtClean="0"/>
                  <a:t>It looks more natural to us, but we can be wrong in this assumption</a:t>
                </a:r>
                <a:r>
                  <a:rPr lang="en-US" i="1" dirty="0" smtClean="0"/>
                  <a:t>.</a:t>
                </a:r>
                <a:r>
                  <a:rPr lang="en-US" dirty="0" smtClean="0"/>
                  <a:t> “Implementation” section follows the original order </a:t>
                </a:r>
                <a:r>
                  <a:rPr lang="en-US" dirty="0"/>
                  <a:t>set by the </a:t>
                </a:r>
                <a:r>
                  <a:rPr lang="en-US" dirty="0" smtClean="0"/>
                  <a:t>competition design, </a:t>
                </a:r>
                <a:r>
                  <a:rPr lang="en-US" dirty="0"/>
                  <a:t>just like </a:t>
                </a:r>
                <a:r>
                  <a:rPr lang="en-US" dirty="0" smtClean="0"/>
                  <a:t>our real </a:t>
                </a:r>
                <a:r>
                  <a:rPr lang="en-US" dirty="0"/>
                  <a:t>solution</a:t>
                </a:r>
                <a:r>
                  <a:rPr lang="en-US" dirty="0" smtClean="0"/>
                  <a:t>.</a:t>
                </a:r>
                <a:endParaRPr lang="ru-RU"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1331640" y="4077073"/>
                <a:ext cx="7416824" cy="2031325"/>
              </a:xfrm>
              <a:prstGeom prst="rect">
                <a:avLst/>
              </a:prstGeom>
              <a:blipFill rotWithShape="1">
                <a:blip r:embed="rId3"/>
                <a:stretch>
                  <a:fillRect l="-657" t="-1502" r="-1150" b="-3904"/>
                </a:stretch>
              </a:blipFill>
            </p:spPr>
            <p:txBody>
              <a:bodyPr/>
              <a:lstStyle/>
              <a:p>
                <a:r>
                  <a:rPr lang="ru-RU">
                    <a:noFill/>
                  </a:rPr>
                  <a:t> </a:t>
                </a:r>
              </a:p>
            </p:txBody>
          </p:sp>
        </mc:Fallback>
      </mc:AlternateContent>
    </p:spTree>
    <p:extLst>
      <p:ext uri="{BB962C8B-B14F-4D97-AF65-F5344CB8AC3E}">
        <p14:creationId xmlns:p14="http://schemas.microsoft.com/office/powerpoint/2010/main" val="22024837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1">
                    <a:lumMod val="75000"/>
                  </a:schemeClr>
                </a:solidFill>
              </a:rPr>
              <a:t>Formal definitions</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37</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Let us introduce the notation of transfer learning between channels with focus on our problem of discriminating signal and background events.</a:t>
                </a:r>
                <a:endParaRPr lang="ru-RU" sz="1800" dirty="0"/>
              </a:p>
              <a:p>
                <a:pPr marL="0" indent="0">
                  <a:buNone/>
                </a:pPr>
                <a:r>
                  <a:rPr lang="en-US" sz="1800" dirty="0"/>
                  <a:t> </a:t>
                </a:r>
                <a:endParaRPr lang="ru-RU" sz="1800" dirty="0"/>
              </a:p>
              <a:p>
                <a:r>
                  <a:rPr lang="en-US" sz="1800" dirty="0" smtClean="0"/>
                  <a:t>let </a:t>
                </a:r>
                <a14:m>
                  <m:oMath xmlns:m="http://schemas.openxmlformats.org/officeDocument/2006/math">
                    <m:r>
                      <a:rPr lang="en-US" sz="1800" b="0" i="1" smtClean="0">
                        <a:latin typeface="Cambria Math"/>
                        <a:ea typeface="Cambria Math"/>
                      </a:rPr>
                      <m:t>𝑋</m:t>
                    </m:r>
                    <m:r>
                      <a:rPr lang="en-US" sz="1800" i="1" smtClean="0">
                        <a:latin typeface="Cambria Math"/>
                        <a:ea typeface="Cambria Math"/>
                      </a:rPr>
                      <m:t>∈</m:t>
                    </m:r>
                  </m:oMath>
                </a14:m>
                <a:r>
                  <a:rPr lang="en-US" sz="1800" dirty="0" smtClean="0"/>
                  <a:t> </a:t>
                </a:r>
                <a:r>
                  <a:rPr lang="en-US" sz="1800" dirty="0" smtClean="0">
                    <a:latin typeface="Monotype Corsiva" panose="03010101010201010101" pitchFamily="66" charset="0"/>
                  </a:rPr>
                  <a:t>X</a:t>
                </a:r>
                <a:r>
                  <a:rPr lang="en-US" sz="1800" dirty="0" smtClean="0"/>
                  <a:t> be </a:t>
                </a:r>
                <a:r>
                  <a:rPr lang="en-US" sz="1800" dirty="0"/>
                  <a:t>a data sample, and </a:t>
                </a:r>
                <a14:m>
                  <m:oMath xmlns:m="http://schemas.openxmlformats.org/officeDocument/2006/math">
                    <m:r>
                      <a:rPr lang="en-US" sz="1800" i="1" dirty="0" smtClean="0">
                        <a:latin typeface="Cambria Math"/>
                      </a:rPr>
                      <m:t>(</m:t>
                    </m:r>
                    <m:r>
                      <a:rPr lang="en-US" sz="1800" i="1" dirty="0" smtClean="0">
                        <a:latin typeface="Cambria Math"/>
                      </a:rPr>
                      <m:t>𝑋</m:t>
                    </m:r>
                    <m:r>
                      <a:rPr lang="en-US" sz="1800" i="1" dirty="0" smtClean="0">
                        <a:latin typeface="Cambria Math"/>
                      </a:rPr>
                      <m:t>, </m:t>
                    </m:r>
                    <m:r>
                      <a:rPr lang="en-US" sz="1800" i="1" dirty="0" smtClean="0">
                        <a:latin typeface="Cambria Math"/>
                      </a:rPr>
                      <m:t>𝑦</m:t>
                    </m:r>
                    <m:r>
                      <a:rPr lang="en-US" sz="1800" i="1" dirty="0" smtClean="0">
                        <a:latin typeface="Cambria Math"/>
                      </a:rPr>
                      <m:t>) </m:t>
                    </m:r>
                  </m:oMath>
                </a14:m>
                <a:r>
                  <a:rPr lang="en-US" sz="1800" dirty="0"/>
                  <a:t>an event, where </a:t>
                </a:r>
                <a:r>
                  <a:rPr lang="en-US" sz="1800" dirty="0">
                    <a:latin typeface="Monotype Corsiva" panose="03010101010201010101" pitchFamily="66" charset="0"/>
                  </a:rPr>
                  <a:t>X </a:t>
                </a:r>
                <a:r>
                  <a:rPr lang="en-US" sz="1800" dirty="0" smtClean="0">
                    <a:latin typeface="Monotype Corsiva" panose="03010101010201010101" pitchFamily="66" charset="0"/>
                  </a:rPr>
                  <a:t> </a:t>
                </a:r>
                <a:r>
                  <a:rPr lang="en-US" sz="1800" dirty="0" smtClean="0"/>
                  <a:t>represents </a:t>
                </a:r>
                <a:r>
                  <a:rPr lang="en-US" sz="1800" dirty="0"/>
                  <a:t>feature space and </a:t>
                </a:r>
                <a14:m>
                  <m:oMath xmlns:m="http://schemas.openxmlformats.org/officeDocument/2006/math">
                    <m:r>
                      <a:rPr lang="en-US" sz="1800" i="1" dirty="0" smtClean="0">
                        <a:latin typeface="Cambria Math"/>
                      </a:rPr>
                      <m:t>𝑦</m:t>
                    </m:r>
                  </m:oMath>
                </a14:m>
                <a:r>
                  <a:rPr lang="en-US" sz="1800" dirty="0"/>
                  <a:t> represents category of event </a:t>
                </a:r>
                <a14:m>
                  <m:oMath xmlns:m="http://schemas.openxmlformats.org/officeDocument/2006/math">
                    <m:r>
                      <a:rPr lang="en-US" sz="1800" i="1" dirty="0" smtClean="0">
                        <a:latin typeface="Cambria Math"/>
                      </a:rPr>
                      <m:t>{0, 1}</m:t>
                    </m:r>
                  </m:oMath>
                </a14:m>
                <a:r>
                  <a:rPr lang="en-US" sz="1800" dirty="0" smtClean="0"/>
                  <a:t> </a:t>
                </a:r>
                <a:r>
                  <a:rPr lang="en-US" sz="1800" dirty="0"/>
                  <a:t>(background vs. signal</a:t>
                </a:r>
                <a:r>
                  <a:rPr lang="en-US" sz="1800" dirty="0" smtClean="0"/>
                  <a:t>)</a:t>
                </a:r>
              </a:p>
              <a:p>
                <a:r>
                  <a:rPr lang="en-US" sz="1800" dirty="0" smtClean="0"/>
                  <a:t>let </a:t>
                </a:r>
                <a14:m>
                  <m:oMath xmlns:m="http://schemas.openxmlformats.org/officeDocument/2006/math">
                    <m:r>
                      <a:rPr lang="en-US" sz="1800" i="1" dirty="0" smtClean="0">
                        <a:latin typeface="Cambria Math"/>
                      </a:rPr>
                      <m:t>𝑃</m:t>
                    </m:r>
                    <m:r>
                      <a:rPr lang="en-US" sz="1800" i="1" dirty="0" smtClean="0">
                        <a:latin typeface="Cambria Math"/>
                      </a:rPr>
                      <m:t>(</m:t>
                    </m:r>
                    <m:r>
                      <a:rPr lang="en-US" sz="1800" i="1" dirty="0" smtClean="0">
                        <a:latin typeface="Cambria Math"/>
                      </a:rPr>
                      <m:t>𝑋</m:t>
                    </m:r>
                    <m:r>
                      <a:rPr lang="en-US" sz="1800" i="1" dirty="0" smtClean="0">
                        <a:latin typeface="Cambria Math"/>
                      </a:rPr>
                      <m:t>)</m:t>
                    </m:r>
                  </m:oMath>
                </a14:m>
                <a:r>
                  <a:rPr lang="en-US" sz="1800" dirty="0"/>
                  <a:t> be the marginal probability distribution of </a:t>
                </a:r>
                <a14:m>
                  <m:oMath xmlns:m="http://schemas.openxmlformats.org/officeDocument/2006/math">
                    <m:r>
                      <a:rPr lang="en-US" sz="1800" i="1" dirty="0" smtClean="0">
                        <a:latin typeface="Cambria Math"/>
                      </a:rPr>
                      <m:t>𝑋</m:t>
                    </m:r>
                  </m:oMath>
                </a14:m>
                <a:endParaRPr lang="ru-RU" sz="1800" dirty="0"/>
              </a:p>
              <a:p>
                <a:r>
                  <a:rPr lang="en-US" sz="1800" dirty="0" smtClean="0"/>
                  <a:t>following </a:t>
                </a:r>
                <a:r>
                  <a:rPr lang="en-US" sz="1800" dirty="0"/>
                  <a:t>[</a:t>
                </a:r>
                <a:r>
                  <a:rPr lang="en-US" sz="1800" dirty="0">
                    <a:hlinkClick r:id="rId2" action="ppaction://hlinksldjump"/>
                  </a:rPr>
                  <a:t>5</a:t>
                </a:r>
                <a:r>
                  <a:rPr lang="en-US" sz="1800" dirty="0"/>
                  <a:t>] we </a:t>
                </a:r>
                <a:r>
                  <a:rPr lang="en-US" sz="1800" dirty="0" smtClean="0"/>
                  <a:t>call </a:t>
                </a:r>
                <a:r>
                  <a:rPr lang="en-US" sz="1800" dirty="0" smtClean="0">
                    <a:latin typeface="Monotype Corsiva" panose="03010101010201010101" pitchFamily="66" charset="0"/>
                  </a:rPr>
                  <a:t>D</a:t>
                </a:r>
                <a:r>
                  <a:rPr lang="en-US" sz="1800" dirty="0" smtClean="0"/>
                  <a:t> </a:t>
                </a:r>
                <a14:m>
                  <m:oMath xmlns:m="http://schemas.openxmlformats.org/officeDocument/2006/math">
                    <m:r>
                      <a:rPr lang="en-US" sz="1800" i="1" dirty="0" smtClean="0">
                        <a:latin typeface="Cambria Math"/>
                      </a:rPr>
                      <m:t>={</m:t>
                    </m:r>
                    <m:r>
                      <a:rPr lang="en-US" sz="1800" i="1" dirty="0" smtClean="0">
                        <a:latin typeface="Cambria Math"/>
                      </a:rPr>
                      <m:t>𝑋</m:t>
                    </m:r>
                    <m:r>
                      <a:rPr lang="en-US" sz="1800" i="1" dirty="0" smtClean="0">
                        <a:latin typeface="Cambria Math"/>
                      </a:rPr>
                      <m:t>, </m:t>
                    </m:r>
                    <m:r>
                      <a:rPr lang="en-US" sz="1800" i="1" dirty="0" smtClean="0">
                        <a:latin typeface="Cambria Math"/>
                      </a:rPr>
                      <m:t>𝑃</m:t>
                    </m:r>
                    <m:r>
                      <a:rPr lang="en-US" sz="1800" i="1" dirty="0" smtClean="0">
                        <a:latin typeface="Cambria Math"/>
                      </a:rPr>
                      <m:t>(</m:t>
                    </m:r>
                    <m:r>
                      <a:rPr lang="en-US" sz="1800" i="1" dirty="0" smtClean="0">
                        <a:latin typeface="Cambria Math"/>
                      </a:rPr>
                      <m:t>𝑋</m:t>
                    </m:r>
                    <m:r>
                      <a:rPr lang="en-US" sz="1800" i="1" dirty="0" smtClean="0">
                        <a:latin typeface="Cambria Math"/>
                      </a:rPr>
                      <m:t>)} </m:t>
                    </m:r>
                  </m:oMath>
                </a14:m>
                <a:r>
                  <a:rPr lang="en-US" sz="1800" dirty="0"/>
                  <a:t>a </a:t>
                </a:r>
                <a:r>
                  <a:rPr lang="en-US" sz="1800" dirty="0">
                    <a:solidFill>
                      <a:schemeClr val="tx2"/>
                    </a:solidFill>
                  </a:rPr>
                  <a:t>domain</a:t>
                </a:r>
                <a:r>
                  <a:rPr lang="en-US" sz="1800" dirty="0"/>
                  <a:t>, which in our case is a channel from which we received data sample.</a:t>
                </a:r>
                <a:endParaRPr lang="ru-RU" sz="1800" dirty="0"/>
              </a:p>
              <a:p>
                <a:r>
                  <a:rPr lang="en-US" sz="1800" dirty="0" smtClean="0"/>
                  <a:t>we have </a:t>
                </a:r>
                <a:r>
                  <a:rPr lang="en-US" sz="1800" dirty="0"/>
                  <a:t>data for </a:t>
                </a:r>
                <a:r>
                  <a:rPr lang="en-US" sz="1800" dirty="0" smtClean="0"/>
                  <a:t>source domain </a:t>
                </a:r>
                <a14:m>
                  <m:oMath xmlns:m="http://schemas.openxmlformats.org/officeDocument/2006/math">
                    <m:r>
                      <m:rPr>
                        <m:nor/>
                      </m:rPr>
                      <a:rPr lang="en-US" sz="1800" dirty="0">
                        <a:latin typeface="Monotype Corsiva" panose="03010101010201010101" pitchFamily="66" charset="0"/>
                      </a:rPr>
                      <m:t>D</m:t>
                    </m:r>
                    <m:r>
                      <a:rPr lang="en-US" sz="1800" i="1" baseline="-25000" dirty="0" smtClean="0">
                        <a:latin typeface="Cambria Math"/>
                      </a:rPr>
                      <m:t>𝐷𝑠</m:t>
                    </m:r>
                  </m:oMath>
                </a14:m>
                <a:r>
                  <a:rPr lang="en-US" sz="1800" dirty="0" smtClean="0"/>
                  <a:t> </a:t>
                </a:r>
                <a:r>
                  <a:rPr lang="en-US" sz="1800" dirty="0"/>
                  <a:t>and for </a:t>
                </a:r>
                <a:r>
                  <a:rPr lang="en-US" sz="1800" dirty="0" smtClean="0"/>
                  <a:t>target domain </a:t>
                </a:r>
                <a14:m>
                  <m:oMath xmlns:m="http://schemas.openxmlformats.org/officeDocument/2006/math">
                    <m:sSub>
                      <m:sSubPr>
                        <m:ctrlPr>
                          <a:rPr lang="en-US" sz="1800" i="1" dirty="0" smtClean="0">
                            <a:latin typeface="Cambria Math"/>
                          </a:rPr>
                        </m:ctrlPr>
                      </m:sSubPr>
                      <m:e>
                        <m:r>
                          <m:rPr>
                            <m:nor/>
                          </m:rPr>
                          <a:rPr lang="en-US" sz="1800" dirty="0">
                            <a:latin typeface="Monotype Corsiva" panose="03010101010201010101" pitchFamily="66" charset="0"/>
                          </a:rPr>
                          <m:t>D</m:t>
                        </m:r>
                      </m:e>
                      <m:sub>
                        <m:r>
                          <a:rPr lang="en-US" sz="1800" i="1" dirty="0" smtClean="0">
                            <a:latin typeface="Cambria Math"/>
                            <a:ea typeface="Cambria Math"/>
                          </a:rPr>
                          <m:t>𝜏</m:t>
                        </m:r>
                      </m:sub>
                    </m:sSub>
                  </m:oMath>
                </a14:m>
                <a:endParaRPr lang="en-US" sz="1800" dirty="0" smtClean="0">
                  <a:latin typeface="Monotype Corsiva" panose="03010101010201010101" pitchFamily="66" charset="0"/>
                </a:endParaRPr>
              </a:p>
              <a:p>
                <a:r>
                  <a:rPr lang="en-US" sz="1800" dirty="0"/>
                  <a:t>let </a:t>
                </a:r>
                <a14:m>
                  <m:oMath xmlns:m="http://schemas.openxmlformats.org/officeDocument/2006/math">
                    <m:r>
                      <a:rPr lang="en-US" sz="1800" i="1" dirty="0" smtClean="0">
                        <a:latin typeface="Cambria Math"/>
                      </a:rPr>
                      <m:t>𝑓</m:t>
                    </m:r>
                    <m:r>
                      <a:rPr lang="en-US" sz="1800" i="1" dirty="0" smtClean="0">
                        <a:latin typeface="Cambria Math"/>
                      </a:rPr>
                      <m:t>:</m:t>
                    </m:r>
                  </m:oMath>
                </a14:m>
                <a:r>
                  <a:rPr lang="en-US" sz="1800" dirty="0" smtClean="0">
                    <a:latin typeface="Monotype Corsiva" panose="03010101010201010101" pitchFamily="66" charset="0"/>
                  </a:rPr>
                  <a:t> X </a:t>
                </a:r>
                <a14:m>
                  <m:oMath xmlns:m="http://schemas.openxmlformats.org/officeDocument/2006/math">
                    <m:r>
                      <a:rPr lang="en-US" sz="1800" i="1" dirty="0">
                        <a:latin typeface="Cambria Math"/>
                        <a:ea typeface="Cambria Math"/>
                      </a:rPr>
                      <m:t>→</m:t>
                    </m:r>
                  </m:oMath>
                </a14:m>
                <a:r>
                  <a:rPr lang="en-US" sz="1800" dirty="0" smtClean="0">
                    <a:latin typeface="Monotype Corsiva" panose="03010101010201010101" pitchFamily="66" charset="0"/>
                  </a:rPr>
                  <a:t>Y  </a:t>
                </a:r>
                <a:r>
                  <a:rPr lang="en-US" sz="1800" dirty="0" smtClean="0"/>
                  <a:t>be </a:t>
                </a:r>
                <a:r>
                  <a:rPr lang="en-US" sz="1800" dirty="0"/>
                  <a:t>the predictive target function. A task is defined as a predictive function and its output </a:t>
                </a:r>
                <a:r>
                  <a:rPr lang="en-US" sz="1800" dirty="0" smtClean="0"/>
                  <a:t>space </a:t>
                </a:r>
                <a:r>
                  <a:rPr lang="en-US" sz="1800" dirty="0" smtClean="0">
                    <a:latin typeface="Monotype Corsiva" panose="03010101010201010101" pitchFamily="66" charset="0"/>
                  </a:rPr>
                  <a:t>T</a:t>
                </a:r>
                <a:r>
                  <a:rPr lang="en-US" sz="1800" dirty="0" smtClean="0"/>
                  <a:t> </a:t>
                </a:r>
                <a14:m>
                  <m:oMath xmlns:m="http://schemas.openxmlformats.org/officeDocument/2006/math">
                    <m:r>
                      <a:rPr lang="en-US" sz="1800" b="0" i="1" dirty="0" smtClean="0">
                        <a:latin typeface="Cambria Math"/>
                      </a:rPr>
                      <m:t>={</m:t>
                    </m:r>
                  </m:oMath>
                </a14:m>
                <a:r>
                  <a:rPr lang="en-US" sz="1800" dirty="0" smtClean="0">
                    <a:latin typeface="Monotype Corsiva" panose="03010101010201010101" pitchFamily="66" charset="0"/>
                  </a:rPr>
                  <a:t>Y,</a:t>
                </a:r>
                <a14:m>
                  <m:oMath xmlns:m="http://schemas.openxmlformats.org/officeDocument/2006/math">
                    <m:r>
                      <a:rPr lang="en-US" sz="1800" b="0" i="0" dirty="0" smtClean="0">
                        <a:latin typeface="Cambria Math"/>
                      </a:rPr>
                      <m:t>   </m:t>
                    </m:r>
                    <m:r>
                      <a:rPr lang="en-US" sz="1800" i="1" dirty="0">
                        <a:latin typeface="Cambria Math"/>
                      </a:rPr>
                      <m:t>𝑓</m:t>
                    </m:r>
                    <m:r>
                      <a:rPr lang="en-US" sz="1800" i="1" dirty="0" smtClean="0">
                        <a:latin typeface="Cambria Math"/>
                      </a:rPr>
                      <m:t>}</m:t>
                    </m:r>
                  </m:oMath>
                </a14:m>
                <a:endParaRPr lang="ru-RU" sz="1800" dirty="0">
                  <a:latin typeface="Monotype Corsiva" panose="03010101010201010101" pitchFamily="66" charset="0"/>
                </a:endParaRPr>
              </a:p>
              <a:p>
                <a:pPr marL="0" indent="0">
                  <a:buNone/>
                </a:pPr>
                <a:endParaRPr lang="ru-RU" sz="1800" dirty="0"/>
              </a:p>
              <a:p>
                <a:pPr marL="0" indent="0">
                  <a:buNone/>
                </a:pP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3"/>
                <a:stretch>
                  <a:fillRect l="-593" t="-710" r="-8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35394990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Transductive Transfer Learning</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38</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As stated in [</a:t>
                </a:r>
                <a:r>
                  <a:rPr lang="en-US" sz="1800" dirty="0">
                    <a:hlinkClick r:id="rId2" action="ppaction://hlinksldjump"/>
                  </a:rPr>
                  <a:t>5</a:t>
                </a:r>
                <a:r>
                  <a:rPr lang="en-US" sz="1800" dirty="0"/>
                  <a:t>], “transfer learning aims to help improve the learning of the target predictive function </a:t>
                </a:r>
                <a14:m>
                  <m:oMath xmlns:m="http://schemas.openxmlformats.org/officeDocument/2006/math">
                    <m:r>
                      <a:rPr lang="en-US" sz="1800" i="1" dirty="0" smtClean="0">
                        <a:latin typeface="Cambria Math"/>
                      </a:rPr>
                      <m:t>𝑓</m:t>
                    </m:r>
                  </m:oMath>
                </a14:m>
                <a:r>
                  <a:rPr lang="en-US" sz="1800" i="1" baseline="-25000" dirty="0" smtClean="0"/>
                  <a:t>T</a:t>
                </a:r>
                <a:r>
                  <a:rPr lang="en-US" sz="1800" dirty="0" smtClean="0"/>
                  <a:t> in </a:t>
                </a:r>
                <a:r>
                  <a:rPr lang="en-US" sz="1800" dirty="0" smtClean="0">
                    <a:latin typeface="Monotype Corsiva" panose="03010101010201010101" pitchFamily="66" charset="0"/>
                  </a:rPr>
                  <a:t>D</a:t>
                </a:r>
                <a:r>
                  <a:rPr lang="en-US" sz="1800" i="1" baseline="-25000" dirty="0" smtClean="0"/>
                  <a:t>T </a:t>
                </a:r>
                <a:r>
                  <a:rPr lang="en-US" sz="1800" dirty="0" smtClean="0"/>
                  <a:t>using </a:t>
                </a:r>
                <a:r>
                  <a:rPr lang="en-US" sz="1800" dirty="0"/>
                  <a:t>the knowledge </a:t>
                </a:r>
                <a:r>
                  <a:rPr lang="en-US" sz="1800" dirty="0" smtClean="0"/>
                  <a:t>in </a:t>
                </a:r>
                <a:r>
                  <a:rPr lang="en-US" sz="1800" dirty="0" smtClean="0">
                    <a:latin typeface="Monotype Corsiva" panose="03010101010201010101" pitchFamily="66" charset="0"/>
                  </a:rPr>
                  <a:t>D</a:t>
                </a:r>
                <a:r>
                  <a:rPr lang="en-US" sz="1800" i="1" baseline="-25000" dirty="0" smtClean="0"/>
                  <a:t>S</a:t>
                </a:r>
                <a:r>
                  <a:rPr lang="en-US" sz="1800" dirty="0" smtClean="0"/>
                  <a:t> and </a:t>
                </a:r>
                <a:r>
                  <a:rPr lang="en-US" sz="1800" dirty="0" smtClean="0">
                    <a:latin typeface="Monotype Corsiva" panose="03010101010201010101" pitchFamily="66" charset="0"/>
                  </a:rPr>
                  <a:t>T</a:t>
                </a:r>
                <a:r>
                  <a:rPr lang="en-US" sz="1800" i="1" baseline="-25000" dirty="0" smtClean="0"/>
                  <a:t>S</a:t>
                </a:r>
                <a:r>
                  <a:rPr lang="en-US" sz="1800" dirty="0" smtClean="0"/>
                  <a:t> </a:t>
                </a:r>
                <a:r>
                  <a:rPr lang="en-US" sz="1800" dirty="0"/>
                  <a:t>where, in general, </a:t>
                </a:r>
                <a:r>
                  <a:rPr lang="en-US" sz="1800" dirty="0">
                    <a:latin typeface="Monotype Corsiva" panose="03010101010201010101" pitchFamily="66" charset="0"/>
                  </a:rPr>
                  <a:t>D</a:t>
                </a:r>
                <a:r>
                  <a:rPr lang="en-US" sz="1800" i="1" baseline="-25000" dirty="0"/>
                  <a:t>S</a:t>
                </a:r>
                <a14:m>
                  <m:oMath xmlns:m="http://schemas.openxmlformats.org/officeDocument/2006/math">
                    <m:r>
                      <a:rPr lang="en-US" sz="1800" i="1" smtClean="0">
                        <a:latin typeface="Cambria Math"/>
                        <a:ea typeface="Cambria Math"/>
                      </a:rPr>
                      <m:t>≠</m:t>
                    </m:r>
                  </m:oMath>
                </a14:m>
                <a:r>
                  <a:rPr lang="en-US" sz="1800" dirty="0" smtClean="0">
                    <a:latin typeface="Monotype Corsiva" panose="03010101010201010101" pitchFamily="66" charset="0"/>
                  </a:rPr>
                  <a:t>D</a:t>
                </a:r>
                <a:r>
                  <a:rPr lang="en-US" sz="1800" i="1" baseline="-25000" dirty="0" smtClean="0"/>
                  <a:t>T  </a:t>
                </a:r>
                <a:r>
                  <a:rPr lang="en-US" sz="1800" dirty="0" smtClean="0"/>
                  <a:t>and </a:t>
                </a:r>
                <a:r>
                  <a:rPr lang="en-US" sz="1800" dirty="0">
                    <a:latin typeface="Monotype Corsiva" panose="03010101010201010101" pitchFamily="66" charset="0"/>
                  </a:rPr>
                  <a:t>T</a:t>
                </a:r>
                <a:r>
                  <a:rPr lang="en-US" sz="1800" i="1" baseline="-25000" dirty="0"/>
                  <a:t>S</a:t>
                </a:r>
                <a14:m>
                  <m:oMath xmlns:m="http://schemas.openxmlformats.org/officeDocument/2006/math">
                    <m:r>
                      <a:rPr lang="en-US" sz="1800" i="1">
                        <a:latin typeface="Cambria Math"/>
                        <a:ea typeface="Cambria Math"/>
                      </a:rPr>
                      <m:t>≠</m:t>
                    </m:r>
                  </m:oMath>
                </a14:m>
                <a:r>
                  <a:rPr lang="en-US" sz="1800" dirty="0" smtClean="0">
                    <a:latin typeface="Monotype Corsiva" panose="03010101010201010101" pitchFamily="66" charset="0"/>
                  </a:rPr>
                  <a:t>T</a:t>
                </a:r>
                <a:r>
                  <a:rPr lang="en-US" sz="1800" i="1" baseline="-25000" dirty="0" smtClean="0"/>
                  <a:t>T</a:t>
                </a:r>
                <a:r>
                  <a:rPr lang="en-US" sz="1800" dirty="0" smtClean="0"/>
                  <a:t>”.</a:t>
                </a:r>
              </a:p>
              <a:p>
                <a:pPr marL="0" indent="0">
                  <a:buNone/>
                </a:pPr>
                <a:endParaRPr lang="en-US" sz="1800" dirty="0"/>
              </a:p>
              <a:p>
                <a:pPr marL="0" indent="0">
                  <a:buNone/>
                </a:pPr>
                <a:r>
                  <a:rPr lang="en-US" sz="1800" dirty="0" smtClean="0"/>
                  <a:t>Our </a:t>
                </a:r>
                <a:r>
                  <a:rPr lang="en-US" sz="1800" dirty="0"/>
                  <a:t>problem has two different but related </a:t>
                </a:r>
                <a:r>
                  <a:rPr lang="en-US" sz="1800" dirty="0" smtClean="0"/>
                  <a:t>domains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D</m:t>
                        </m:r>
                      </m:e>
                      <m:sub>
                        <m:r>
                          <a:rPr lang="en-US" sz="1800" i="1" dirty="0">
                            <a:latin typeface="Cambria Math"/>
                            <a:ea typeface="Cambria Math"/>
                          </a:rPr>
                          <m:t>𝐷𝑠</m:t>
                        </m:r>
                      </m:sub>
                    </m:sSub>
                  </m:oMath>
                </a14:m>
                <a:r>
                  <a:rPr lang="en-US" sz="1800" dirty="0" smtClean="0"/>
                  <a:t> and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D</m:t>
                        </m:r>
                      </m:e>
                      <m:sub>
                        <m:r>
                          <a:rPr lang="en-US" sz="1800" i="1" dirty="0">
                            <a:latin typeface="Cambria Math"/>
                            <a:ea typeface="Cambria Math"/>
                          </a:rPr>
                          <m:t>𝜏</m:t>
                        </m:r>
                      </m:sub>
                    </m:sSub>
                  </m:oMath>
                </a14:m>
                <a:r>
                  <a:rPr lang="en-US" sz="1800" dirty="0" smtClean="0"/>
                  <a:t>, </a:t>
                </a:r>
                <a:r>
                  <a:rPr lang="en-US" sz="1800" dirty="0"/>
                  <a:t>and the tasks </a:t>
                </a:r>
                <a:r>
                  <a:rPr lang="en-US" sz="1800" dirty="0" smtClean="0"/>
                  <a:t>are the </a:t>
                </a:r>
                <a:r>
                  <a:rPr lang="en-US" sz="1800" dirty="0"/>
                  <a:t>same in both domains: discriminating signal from background events,</a:t>
                </a:r>
                <a:r>
                  <a:rPr lang="en-US" sz="1800" dirty="0" smtClean="0"/>
                  <a:t>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T</m:t>
                        </m:r>
                      </m:e>
                      <m:sub>
                        <m:r>
                          <a:rPr lang="en-US" sz="1800" i="1" dirty="0">
                            <a:latin typeface="Cambria Math"/>
                            <a:ea typeface="Cambria Math"/>
                          </a:rPr>
                          <m:t>𝐷𝑠</m:t>
                        </m:r>
                      </m:sub>
                    </m:sSub>
                    <m:r>
                      <a:rPr lang="en-US" sz="1800" b="0" i="1" dirty="0" smtClean="0">
                        <a:latin typeface="Cambria Math"/>
                        <a:ea typeface="Cambria Math"/>
                      </a:rPr>
                      <m:t>=</m:t>
                    </m:r>
                    <m:sSub>
                      <m:sSubPr>
                        <m:ctrlPr>
                          <a:rPr lang="en-US" sz="1800" i="1" dirty="0" smtClean="0">
                            <a:latin typeface="Cambria Math"/>
                          </a:rPr>
                        </m:ctrlPr>
                      </m:sSubPr>
                      <m:e>
                        <m:r>
                          <m:rPr>
                            <m:nor/>
                          </m:rPr>
                          <a:rPr lang="en-US" sz="1800" dirty="0">
                            <a:latin typeface="Monotype Corsiva" panose="03010101010201010101" pitchFamily="66" charset="0"/>
                          </a:rPr>
                          <m:t>T</m:t>
                        </m:r>
                      </m:e>
                      <m:sub>
                        <m:r>
                          <a:rPr lang="en-US" sz="1800" i="1" dirty="0">
                            <a:latin typeface="Cambria Math"/>
                            <a:ea typeface="Cambria Math"/>
                          </a:rPr>
                          <m:t>𝜏</m:t>
                        </m:r>
                      </m:sub>
                    </m:sSub>
                    <m:r>
                      <a:rPr lang="en-US" sz="1800" b="0" i="1" dirty="0" smtClean="0">
                        <a:latin typeface="Cambria Math"/>
                      </a:rPr>
                      <m:t>=</m:t>
                    </m:r>
                    <m:r>
                      <m:rPr>
                        <m:nor/>
                      </m:rPr>
                      <a:rPr lang="en-US" sz="1800" dirty="0">
                        <a:latin typeface="Monotype Corsiva" panose="03010101010201010101" pitchFamily="66" charset="0"/>
                      </a:rPr>
                      <m:t>T</m:t>
                    </m:r>
                  </m:oMath>
                </a14:m>
                <a:r>
                  <a:rPr lang="en-US" sz="1800" dirty="0" smtClean="0"/>
                  <a:t>. </a:t>
                </a:r>
                <a:r>
                  <a:rPr lang="en-US" sz="1800" dirty="0"/>
                  <a:t>Moreover, the source domain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D</m:t>
                        </m:r>
                      </m:e>
                      <m:sub>
                        <m:r>
                          <a:rPr lang="en-US" sz="1800" i="1" dirty="0">
                            <a:latin typeface="Cambria Math"/>
                            <a:ea typeface="Cambria Math"/>
                          </a:rPr>
                          <m:t>𝐷𝑠</m:t>
                        </m:r>
                      </m:sub>
                    </m:sSub>
                  </m:oMath>
                </a14:m>
                <a:r>
                  <a:rPr lang="en-US" sz="1800" dirty="0" smtClean="0"/>
                  <a:t> </a:t>
                </a:r>
                <a:r>
                  <a:rPr lang="en-US" sz="1800" dirty="0"/>
                  <a:t>has labeled data set, and the target domain has unlabeled </a:t>
                </a:r>
                <a:r>
                  <a:rPr lang="en-US" sz="1800" dirty="0" smtClean="0"/>
                  <a:t>data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D</m:t>
                        </m:r>
                      </m:e>
                      <m:sub>
                        <m:r>
                          <a:rPr lang="en-US" sz="1800" i="1" dirty="0">
                            <a:latin typeface="Cambria Math"/>
                            <a:ea typeface="Cambria Math"/>
                          </a:rPr>
                          <m:t>𝜏</m:t>
                        </m:r>
                      </m:sub>
                    </m:sSub>
                  </m:oMath>
                </a14:m>
                <a:r>
                  <a:rPr lang="en-US" sz="1800" dirty="0" smtClean="0"/>
                  <a:t> (notice the difference with original competition formulation). </a:t>
                </a:r>
                <a:r>
                  <a:rPr lang="en-US" sz="1800" dirty="0"/>
                  <a:t>This specific setting of the transfer learning problem is called </a:t>
                </a:r>
                <a:r>
                  <a:rPr lang="en-US" sz="1800" i="1" dirty="0"/>
                  <a:t>transductive transfer learning </a:t>
                </a:r>
                <a:r>
                  <a:rPr lang="en-US" sz="1800" dirty="0"/>
                  <a:t>(TTL) [</a:t>
                </a:r>
                <a:r>
                  <a:rPr lang="en-US" sz="1800" u="sng" dirty="0">
                    <a:hlinkClick r:id="rId2" action="ppaction://hlinksldjump"/>
                  </a:rPr>
                  <a:t>4</a:t>
                </a:r>
                <a:r>
                  <a:rPr lang="en-US" sz="1800" dirty="0" smtClean="0"/>
                  <a:t>]</a:t>
                </a:r>
                <a:endParaRPr lang="ru-RU" sz="1800" dirty="0"/>
              </a:p>
              <a:p>
                <a:pPr marL="0" indent="0">
                  <a:buNone/>
                </a:pP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3"/>
                <a:stretch>
                  <a:fillRect l="-593" t="-710" r="-10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471151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1">
                    <a:lumMod val="75000"/>
                  </a:schemeClr>
                </a:solidFill>
              </a:rPr>
              <a:t>Covariate Shift</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39</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We have shown in </a:t>
                </a:r>
                <a:r>
                  <a:rPr lang="en-US" sz="1800" dirty="0" smtClean="0">
                    <a:hlinkClick r:id="rId2" action="ppaction://hlinksldjump"/>
                  </a:rPr>
                  <a:t>“Review </a:t>
                </a:r>
                <a:r>
                  <a:rPr lang="en-US" sz="1800" dirty="0">
                    <a:hlinkClick r:id="rId2" action="ppaction://hlinksldjump"/>
                  </a:rPr>
                  <a:t>of Machine </a:t>
                </a:r>
                <a:r>
                  <a:rPr lang="en-US" sz="1800" dirty="0" smtClean="0">
                    <a:hlinkClick r:id="rId2" action="ppaction://hlinksldjump"/>
                  </a:rPr>
                  <a:t>Learning”</a:t>
                </a:r>
                <a:r>
                  <a:rPr lang="en-US" sz="1800" dirty="0" smtClean="0"/>
                  <a:t> section that </a:t>
                </a:r>
                <a:r>
                  <a:rPr lang="en-US" sz="1800" dirty="0"/>
                  <a:t>the marginal probability distributions of source and target differ: </a:t>
                </a:r>
                <a14:m>
                  <m:oMath xmlns:m="http://schemas.openxmlformats.org/officeDocument/2006/math">
                    <m:r>
                      <a:rPr lang="en-US" sz="1800" i="1" dirty="0" smtClean="0">
                        <a:latin typeface="Cambria Math"/>
                      </a:rPr>
                      <m:t>𝑃</m:t>
                    </m:r>
                    <m:r>
                      <a:rPr lang="en-US" sz="1800" i="1" dirty="0" smtClean="0">
                        <a:latin typeface="Cambria Math"/>
                      </a:rPr>
                      <m:t>(</m:t>
                    </m:r>
                    <m:sSub>
                      <m:sSubPr>
                        <m:ctrlPr>
                          <a:rPr lang="en-US" sz="1800" i="1" dirty="0">
                            <a:latin typeface="Cambria Math"/>
                          </a:rPr>
                        </m:ctrlPr>
                      </m:sSubPr>
                      <m:e>
                        <m:r>
                          <a:rPr lang="en-US" sz="1800" i="1" dirty="0">
                            <a:latin typeface="Cambria Math"/>
                          </a:rPr>
                          <m:t>𝑋</m:t>
                        </m:r>
                      </m:e>
                      <m:sub>
                        <m:r>
                          <a:rPr lang="en-US" sz="1800" b="0" i="1" dirty="0" smtClean="0">
                            <a:latin typeface="Cambria Math"/>
                          </a:rPr>
                          <m:t>𝐷𝑠</m:t>
                        </m:r>
                      </m:sub>
                    </m:sSub>
                    <m:r>
                      <a:rPr lang="en-US" sz="1800" i="1" dirty="0" smtClean="0">
                        <a:latin typeface="Cambria Math"/>
                      </a:rPr>
                      <m:t>)</m:t>
                    </m:r>
                    <m:r>
                      <a:rPr lang="en-US" sz="1800" i="1" dirty="0" smtClean="0">
                        <a:latin typeface="Cambria Math"/>
                        <a:ea typeface="Cambria Math"/>
                      </a:rPr>
                      <m:t>≠</m:t>
                    </m:r>
                    <m:r>
                      <a:rPr lang="en-US" sz="1800" i="1" dirty="0" smtClean="0">
                        <a:latin typeface="Cambria Math"/>
                      </a:rPr>
                      <m:t>𝑃</m:t>
                    </m:r>
                    <m:r>
                      <a:rPr lang="en-US" sz="1800" i="1" dirty="0" smtClean="0">
                        <a:latin typeface="Cambria Math"/>
                      </a:rPr>
                      <m:t>(</m:t>
                    </m:r>
                    <m:sSub>
                      <m:sSubPr>
                        <m:ctrlPr>
                          <a:rPr lang="en-US" sz="1800" i="1" dirty="0" smtClean="0">
                            <a:latin typeface="Cambria Math"/>
                          </a:rPr>
                        </m:ctrlPr>
                      </m:sSubPr>
                      <m:e>
                        <m:r>
                          <a:rPr lang="en-US" sz="1800" b="0" i="1" dirty="0" smtClean="0">
                            <a:latin typeface="Cambria Math"/>
                          </a:rPr>
                          <m:t>𝑋</m:t>
                        </m:r>
                      </m:e>
                      <m:sub>
                        <m:r>
                          <a:rPr lang="en-US" sz="1800" i="1" dirty="0">
                            <a:latin typeface="Cambria Math"/>
                            <a:ea typeface="Cambria Math"/>
                          </a:rPr>
                          <m:t>𝜏</m:t>
                        </m:r>
                      </m:sub>
                    </m:sSub>
                    <m:r>
                      <a:rPr lang="en-US" sz="1800" i="1" dirty="0" smtClean="0">
                        <a:latin typeface="Cambria Math"/>
                      </a:rPr>
                      <m:t>)</m:t>
                    </m:r>
                    <m:r>
                      <a:rPr lang="en-US" sz="1800" i="1" dirty="0" smtClean="0">
                        <a:latin typeface="Cambria Math"/>
                        <a:ea typeface="Cambria Math"/>
                      </a:rPr>
                      <m:t> </m:t>
                    </m:r>
                  </m:oMath>
                </a14:m>
                <a:r>
                  <a:rPr lang="en-US" sz="1800" dirty="0"/>
                  <a:t>The TTL approach pertinent to different distributions goes in literature under the name </a:t>
                </a:r>
                <a:r>
                  <a:rPr lang="en-US" sz="1800" i="1" dirty="0"/>
                  <a:t>covariate shift </a:t>
                </a:r>
                <a:r>
                  <a:rPr lang="en-US" sz="1800" dirty="0"/>
                  <a:t>[</a:t>
                </a:r>
                <a:r>
                  <a:rPr lang="en-US" sz="1800" dirty="0">
                    <a:hlinkClick r:id="rId3" action="ppaction://hlinksldjump"/>
                  </a:rPr>
                  <a:t>7, 8</a:t>
                </a:r>
                <a:r>
                  <a:rPr lang="en-US" sz="1800" dirty="0"/>
                  <a:t>], </a:t>
                </a:r>
                <a:r>
                  <a:rPr lang="en-US" sz="1800" i="1" dirty="0"/>
                  <a:t>domain adaptation</a:t>
                </a:r>
                <a:r>
                  <a:rPr lang="en-US" sz="1800" dirty="0"/>
                  <a:t> or </a:t>
                </a:r>
                <a:r>
                  <a:rPr lang="en-US" sz="1800" i="1" dirty="0"/>
                  <a:t>sample selection bias. </a:t>
                </a:r>
                <a:r>
                  <a:rPr lang="en-US" sz="1800" dirty="0"/>
                  <a:t>Its assumption is that </a:t>
                </a:r>
                <a14:m>
                  <m:oMath xmlns:m="http://schemas.openxmlformats.org/officeDocument/2006/math">
                    <m:sSub>
                      <m:sSubPr>
                        <m:ctrlPr>
                          <a:rPr lang="en-US" sz="1800" i="1" dirty="0">
                            <a:latin typeface="Cambria Math"/>
                          </a:rPr>
                        </m:ctrlPr>
                      </m:sSubPr>
                      <m:e>
                        <m:r>
                          <a:rPr lang="en-US" sz="1800" b="0" i="1" dirty="0" smtClean="0">
                            <a:latin typeface="Cambria Math"/>
                          </a:rPr>
                          <m:t>𝑃</m:t>
                        </m:r>
                      </m:e>
                      <m:sub>
                        <m:r>
                          <a:rPr lang="en-US" sz="1800" i="1" dirty="0">
                            <a:latin typeface="Cambria Math"/>
                          </a:rPr>
                          <m:t>𝑆</m:t>
                        </m:r>
                        <m:r>
                          <a:rPr lang="en-US" sz="1800" b="0" i="1" dirty="0" smtClean="0">
                            <a:latin typeface="Cambria Math"/>
                          </a:rPr>
                          <m:t>𝑜𝑢𝑟𝑐𝑒</m:t>
                        </m:r>
                      </m:sub>
                    </m:sSub>
                    <m:r>
                      <a:rPr lang="en-US" sz="1800" b="0" i="1" dirty="0" smtClean="0">
                        <a:latin typeface="Cambria Math"/>
                      </a:rPr>
                      <m:t>(</m:t>
                    </m:r>
                    <m:r>
                      <a:rPr lang="en-US" sz="1800" b="0" i="1" dirty="0" smtClean="0">
                        <a:latin typeface="Cambria Math"/>
                      </a:rPr>
                      <m:t>𝑌</m:t>
                    </m:r>
                    <m:r>
                      <a:rPr lang="en-US" sz="1800" b="0" i="1" dirty="0" smtClean="0">
                        <a:latin typeface="Cambria Math"/>
                      </a:rPr>
                      <m:t>|</m:t>
                    </m:r>
                    <m:r>
                      <a:rPr lang="en-US" sz="1800" b="0" i="1" dirty="0" smtClean="0">
                        <a:latin typeface="Cambria Math"/>
                      </a:rPr>
                      <m:t>𝑋</m:t>
                    </m:r>
                    <m:r>
                      <a:rPr lang="en-US" sz="1800" i="1" dirty="0">
                        <a:latin typeface="Cambria Math"/>
                      </a:rPr>
                      <m:t>)</m:t>
                    </m:r>
                    <m:r>
                      <a:rPr lang="en-US" sz="1800" i="1" dirty="0" smtClean="0">
                        <a:latin typeface="Cambria Math"/>
                        <a:ea typeface="Cambria Math"/>
                      </a:rPr>
                      <m:t>=</m:t>
                    </m:r>
                    <m:sSub>
                      <m:sSubPr>
                        <m:ctrlPr>
                          <a:rPr lang="en-US" sz="1800" i="1" dirty="0">
                            <a:latin typeface="Cambria Math"/>
                          </a:rPr>
                        </m:ctrlPr>
                      </m:sSubPr>
                      <m:e>
                        <m:r>
                          <a:rPr lang="en-US" sz="1800" b="0" i="1" dirty="0" smtClean="0">
                            <a:latin typeface="Cambria Math"/>
                          </a:rPr>
                          <m:t>𝑃</m:t>
                        </m:r>
                      </m:e>
                      <m:sub>
                        <m:r>
                          <a:rPr lang="en-US" sz="1800" i="1" dirty="0" smtClean="0">
                            <a:latin typeface="Cambria Math"/>
                          </a:rPr>
                          <m:t>𝑇</m:t>
                        </m:r>
                        <m:r>
                          <a:rPr lang="en-US" sz="1800" b="0" i="1" dirty="0" smtClean="0">
                            <a:latin typeface="Cambria Math"/>
                          </a:rPr>
                          <m:t>𝑎𝑟𝑔𝑒𝑡</m:t>
                        </m:r>
                      </m:sub>
                    </m:sSub>
                    <m:r>
                      <a:rPr lang="en-US" sz="1800" i="1" dirty="0">
                        <a:latin typeface="Cambria Math"/>
                      </a:rPr>
                      <m:t>(</m:t>
                    </m:r>
                    <m:r>
                      <a:rPr lang="en-US" sz="1800" i="1" dirty="0">
                        <a:latin typeface="Cambria Math"/>
                      </a:rPr>
                      <m:t>𝑌</m:t>
                    </m:r>
                    <m:r>
                      <a:rPr lang="en-US" sz="1800" i="1" dirty="0">
                        <a:latin typeface="Cambria Math"/>
                      </a:rPr>
                      <m:t>|</m:t>
                    </m:r>
                    <m:r>
                      <a:rPr lang="en-US" sz="1800" i="1" dirty="0">
                        <a:latin typeface="Cambria Math"/>
                      </a:rPr>
                      <m:t>𝑋</m:t>
                    </m:r>
                    <m:r>
                      <a:rPr lang="en-US" sz="1800" i="1" dirty="0">
                        <a:latin typeface="Cambria Math"/>
                      </a:rPr>
                      <m:t>)</m:t>
                    </m:r>
                  </m:oMath>
                </a14:m>
                <a:r>
                  <a:rPr lang="en-US" sz="1800" dirty="0" smtClean="0"/>
                  <a:t>. That </a:t>
                </a:r>
                <a:r>
                  <a:rPr lang="en-US" sz="1800" dirty="0"/>
                  <a:t>is, given the same observation, the conditional distributions of </a:t>
                </a:r>
                <a14:m>
                  <m:oMath xmlns:m="http://schemas.openxmlformats.org/officeDocument/2006/math">
                    <m:r>
                      <a:rPr lang="en-US" sz="1800" i="1" dirty="0" smtClean="0">
                        <a:latin typeface="Cambria Math"/>
                      </a:rPr>
                      <m:t>𝑌</m:t>
                    </m:r>
                  </m:oMath>
                </a14:m>
                <a:r>
                  <a:rPr lang="en-US" sz="1800" dirty="0"/>
                  <a:t> are the same in the two domains.</a:t>
                </a:r>
                <a:endParaRPr lang="ru-RU" sz="1800" dirty="0"/>
              </a:p>
              <a:p>
                <a:pPr marL="0" indent="0">
                  <a:buNone/>
                </a:pPr>
                <a:endParaRPr lang="en-US" sz="1800" dirty="0" smtClean="0"/>
              </a:p>
              <a:p>
                <a:pPr marL="0" indent="0">
                  <a:buNone/>
                </a:pPr>
                <a:r>
                  <a:rPr lang="en-US" sz="1800" dirty="0"/>
                  <a:t>We have also </a:t>
                </a:r>
                <a:r>
                  <a:rPr lang="en-US" sz="1800" dirty="0" smtClean="0">
                    <a:hlinkClick r:id="rId4" action="ppaction://hlinksldjump"/>
                  </a:rPr>
                  <a:t>shown</a:t>
                </a:r>
                <a:r>
                  <a:rPr lang="en-US" sz="1800" dirty="0" smtClean="0"/>
                  <a:t> that </a:t>
                </a:r>
                <a:r>
                  <a:rPr lang="en-US" sz="1800" dirty="0"/>
                  <a:t>in the empirical risk minimization framework learning is the process of minimizing the loss function over </a:t>
                </a:r>
                <a:r>
                  <a:rPr lang="en-US" sz="1800" dirty="0" smtClean="0"/>
                  <a:t>training </a:t>
                </a:r>
                <a:r>
                  <a:rPr lang="en-US" sz="1800" dirty="0"/>
                  <a:t>data</a:t>
                </a:r>
                <a:r>
                  <a:rPr lang="en-US" sz="1800" dirty="0" smtClean="0"/>
                  <a:t>:</a:t>
                </a:r>
              </a:p>
              <a:p>
                <a:pPr marL="0" indent="0" algn="ctr">
                  <a:buNone/>
                </a:pPr>
                <a14:m>
                  <m:oMathPara xmlns:m="http://schemas.openxmlformats.org/officeDocument/2006/math">
                    <m:oMathParaPr>
                      <m:jc m:val="centerGroup"/>
                    </m:oMathParaPr>
                    <m:oMath xmlns:m="http://schemas.openxmlformats.org/officeDocument/2006/math">
                      <m:sSup>
                        <m:sSupPr>
                          <m:ctrlPr>
                            <a:rPr lang="ru-RU" sz="1800" i="1" smtClean="0">
                              <a:latin typeface="Cambria Math"/>
                            </a:rPr>
                          </m:ctrlPr>
                        </m:sSupPr>
                        <m:e>
                          <m:r>
                            <a:rPr lang="en-US" sz="1800" b="0" i="1" smtClean="0">
                              <a:latin typeface="Cambria Math"/>
                            </a:rPr>
                            <m:t>𝑓</m:t>
                          </m:r>
                        </m:e>
                        <m:sup>
                          <m:r>
                            <a:rPr lang="en-US" sz="1800" b="0" i="1" smtClean="0">
                              <a:latin typeface="Cambria Math"/>
                            </a:rPr>
                            <m:t>∗</m:t>
                          </m:r>
                        </m:sup>
                      </m:sSup>
                      <m:r>
                        <a:rPr lang="en-US" sz="1800" b="0" i="1" smtClean="0">
                          <a:latin typeface="Cambria Math"/>
                        </a:rPr>
                        <m:t>=</m:t>
                      </m:r>
                      <m:func>
                        <m:funcPr>
                          <m:ctrlPr>
                            <a:rPr lang="en-US" sz="1800" b="0" i="1" smtClean="0">
                              <a:latin typeface="Cambria Math"/>
                            </a:rPr>
                          </m:ctrlPr>
                        </m:funcPr>
                        <m:fName>
                          <m:limLow>
                            <m:limLowPr>
                              <m:ctrlPr>
                                <a:rPr lang="en-US" sz="1800" b="0" i="1" smtClean="0">
                                  <a:latin typeface="Cambria Math"/>
                                </a:rPr>
                              </m:ctrlPr>
                            </m:limLowPr>
                            <m:e>
                              <m:r>
                                <m:rPr>
                                  <m:sty m:val="p"/>
                                </m:rPr>
                                <a:rPr lang="en-US" sz="1800" b="0" i="0" smtClean="0">
                                  <a:latin typeface="Cambria Math"/>
                                </a:rPr>
                                <m:t>argmin</m:t>
                              </m:r>
                            </m:e>
                            <m:lim>
                              <m:r>
                                <a:rPr lang="en-US" sz="1800" b="0" i="1" smtClean="0">
                                  <a:latin typeface="Cambria Math"/>
                                </a:rPr>
                                <m:t>𝑓</m:t>
                              </m:r>
                              <m:r>
                                <a:rPr lang="en-US" sz="1800" b="0" i="1" smtClean="0">
                                  <a:latin typeface="Cambria Math"/>
                                  <a:ea typeface="Cambria Math"/>
                                </a:rPr>
                                <m:t>∈</m:t>
                              </m:r>
                              <m:r>
                                <a:rPr lang="en-US" sz="1800" b="0" i="1" smtClean="0">
                                  <a:latin typeface="Cambria Math"/>
                                  <a:ea typeface="Cambria Math"/>
                                </a:rPr>
                                <m:t>𝐹</m:t>
                              </m:r>
                            </m:lim>
                          </m:limLow>
                        </m:fName>
                        <m:e>
                          <m:f>
                            <m:fPr>
                              <m:ctrlPr>
                                <a:rPr lang="en-US" sz="1800" b="0" i="1" smtClean="0">
                                  <a:latin typeface="Cambria Math"/>
                                </a:rPr>
                              </m:ctrlPr>
                            </m:fPr>
                            <m:num>
                              <m:r>
                                <a:rPr lang="en-US" sz="1800" b="0" i="1" smtClean="0">
                                  <a:latin typeface="Cambria Math"/>
                                </a:rPr>
                                <m:t>1</m:t>
                              </m:r>
                            </m:num>
                            <m:den>
                              <m:r>
                                <a:rPr lang="en-US" sz="1800" b="0" i="1" smtClean="0">
                                  <a:latin typeface="Cambria Math"/>
                                </a:rPr>
                                <m:t>𝑛</m:t>
                              </m:r>
                            </m:den>
                          </m:f>
                        </m:e>
                      </m:func>
                      <m:nary>
                        <m:naryPr>
                          <m:chr m:val="∑"/>
                          <m:ctrlPr>
                            <a:rPr lang="en-US" sz="1800" b="0" i="1" smtClean="0">
                              <a:latin typeface="Cambria Math"/>
                            </a:rPr>
                          </m:ctrlPr>
                        </m:naryPr>
                        <m:sub>
                          <m:r>
                            <m:rPr>
                              <m:brk m:alnAt="23"/>
                            </m:rPr>
                            <a:rPr lang="en-US" sz="1800" b="0" i="1" smtClean="0">
                              <a:latin typeface="Cambria Math"/>
                            </a:rPr>
                            <m:t>𝑖</m:t>
                          </m:r>
                          <m:r>
                            <a:rPr lang="en-US" sz="1800" b="0" i="1" smtClean="0">
                              <a:latin typeface="Cambria Math"/>
                            </a:rPr>
                            <m:t>=1</m:t>
                          </m:r>
                        </m:sub>
                        <m:sup>
                          <m:r>
                            <a:rPr lang="en-US" sz="1800" b="0" i="1" smtClean="0">
                              <a:latin typeface="Cambria Math"/>
                            </a:rPr>
                            <m:t>𝑛</m:t>
                          </m:r>
                        </m:sup>
                        <m:e>
                          <m:r>
                            <a:rPr lang="en-US" sz="1800" b="0" i="1" smtClean="0">
                              <a:latin typeface="Cambria Math"/>
                            </a:rPr>
                            <m:t>𝑙</m:t>
                          </m:r>
                          <m:r>
                            <a:rPr lang="en-US" sz="1800" b="0" i="1" smtClean="0">
                              <a:latin typeface="Cambria Math"/>
                            </a:rPr>
                            <m:t>(</m:t>
                          </m:r>
                          <m:r>
                            <a:rPr lang="en-US" sz="1800" b="0" i="1" smtClean="0">
                              <a:latin typeface="Cambria Math"/>
                            </a:rPr>
                            <m:t>𝑓</m:t>
                          </m:r>
                          <m:r>
                            <a:rPr lang="en-US" sz="1800" b="0" i="1" smtClean="0">
                              <a:latin typeface="Cambria Math"/>
                            </a:rPr>
                            <m: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𝑖</m:t>
                              </m:r>
                            </m:sub>
                          </m:sSub>
                          <m:r>
                            <a:rPr lang="en-US" sz="1800" b="0" i="1" smtClean="0">
                              <a:latin typeface="Cambria Math"/>
                            </a:rPr>
                            <m:t>,</m:t>
                          </m:r>
                          <m:sSub>
                            <m:sSubPr>
                              <m:ctrlPr>
                                <a:rPr lang="en-US" sz="1800" i="1">
                                  <a:latin typeface="Cambria Math"/>
                                </a:rPr>
                              </m:ctrlPr>
                            </m:sSubPr>
                            <m:e>
                              <m:r>
                                <a:rPr lang="en-US" sz="1800" b="0" i="1" smtClean="0">
                                  <a:latin typeface="Cambria Math"/>
                                </a:rPr>
                                <m:t>𝑦</m:t>
                              </m:r>
                            </m:e>
                            <m:sub>
                              <m:r>
                                <a:rPr lang="en-US" sz="1800" b="0" i="1" smtClean="0">
                                  <a:latin typeface="Cambria Math"/>
                                </a:rPr>
                                <m:t>𝑖</m:t>
                              </m:r>
                            </m:sub>
                          </m:sSub>
                          <m:r>
                            <a:rPr lang="ru-RU" sz="1800" b="0" i="1" smtClean="0">
                              <a:latin typeface="Cambria Math"/>
                            </a:rPr>
                            <m:t>)</m:t>
                          </m:r>
                        </m:e>
                      </m:nary>
                    </m:oMath>
                  </m:oMathPara>
                </a14:m>
                <a:endParaRPr lang="ru-RU" sz="1800" dirty="0"/>
              </a:p>
              <a:p>
                <a:pPr marL="0" indent="0">
                  <a:buNone/>
                </a:pP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5"/>
                <a:stretch>
                  <a:fillRect l="-593" t="-71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6852216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1. Introduction</a:t>
            </a:r>
            <a:endParaRPr lang="ru-RU" dirty="0"/>
          </a:p>
        </p:txBody>
      </p:sp>
      <p:sp>
        <p:nvSpPr>
          <p:cNvPr id="3" name="Текст 2"/>
          <p:cNvSpPr>
            <a:spLocks noGrp="1"/>
          </p:cNvSpPr>
          <p:nvPr>
            <p:ph type="body" idx="1"/>
          </p:nvPr>
        </p:nvSpPr>
        <p:spPr/>
        <p:txBody>
          <a:bodyPr/>
          <a:lstStyle/>
          <a:p>
            <a:endParaRPr lang="ru-RU" dirty="0"/>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4</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26192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1">
                    <a:lumMod val="75000"/>
                  </a:schemeClr>
                </a:solidFill>
              </a:rPr>
              <a:t>TTL </a:t>
            </a:r>
            <a:r>
              <a:rPr lang="en-US" sz="3600" dirty="0" smtClean="0">
                <a:solidFill>
                  <a:schemeClr val="accent1">
                    <a:lumMod val="75000"/>
                  </a:schemeClr>
                </a:solidFill>
              </a:rPr>
              <a:t>framework</a:t>
            </a:r>
            <a:endParaRPr lang="en-US" sz="3600" dirty="0">
              <a:solidFill>
                <a:schemeClr val="accent1">
                  <a:lumMod val="75000"/>
                </a:schemeClr>
              </a:solidFill>
            </a:endParaRP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40</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42936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If the train dataset is drawn from </a:t>
                </a:r>
                <a14:m>
                  <m:oMath xmlns:m="http://schemas.openxmlformats.org/officeDocument/2006/math">
                    <m:sSub>
                      <m:sSubPr>
                        <m:ctrlPr>
                          <a:rPr lang="en-US" sz="1800" i="1" dirty="0">
                            <a:latin typeface="Cambria Math"/>
                          </a:rPr>
                        </m:ctrlPr>
                      </m:sSubPr>
                      <m:e>
                        <m:r>
                          <a:rPr lang="en-US" sz="1800" i="1" dirty="0">
                            <a:latin typeface="Cambria Math"/>
                          </a:rPr>
                          <m:t>𝑃</m:t>
                        </m:r>
                      </m:e>
                      <m:sub>
                        <m:r>
                          <a:rPr lang="en-US" sz="1800" b="0" i="1" dirty="0" smtClean="0">
                            <a:latin typeface="Cambria Math"/>
                          </a:rPr>
                          <m:t>𝐷𝑠</m:t>
                        </m:r>
                      </m:sub>
                    </m:sSub>
                    <m:r>
                      <a:rPr lang="en-US" sz="1800" i="1" dirty="0">
                        <a:latin typeface="Cambria Math"/>
                      </a:rPr>
                      <m:t>(</m:t>
                    </m:r>
                    <m:r>
                      <a:rPr lang="en-US" sz="1800" b="0" i="1" dirty="0" smtClean="0">
                        <a:latin typeface="Cambria Math"/>
                      </a:rPr>
                      <m:t>𝑋</m:t>
                    </m:r>
                    <m:r>
                      <a:rPr lang="en-US" sz="1800" b="0" i="1" dirty="0" smtClean="0">
                        <a:latin typeface="Cambria Math"/>
                      </a:rPr>
                      <m:t>,  </m:t>
                    </m:r>
                    <m:r>
                      <a:rPr lang="en-US" sz="1800" b="0" i="1" dirty="0" smtClean="0">
                        <a:latin typeface="Cambria Math"/>
                      </a:rPr>
                      <m:t>𝑌</m:t>
                    </m:r>
                    <m:r>
                      <a:rPr lang="en-US" sz="1800" i="1" dirty="0">
                        <a:latin typeface="Cambria Math"/>
                      </a:rPr>
                      <m:t>)</m:t>
                    </m:r>
                  </m:oMath>
                </a14:m>
                <a:r>
                  <a:rPr lang="en-US" sz="1800" dirty="0" smtClean="0"/>
                  <a:t> but </a:t>
                </a:r>
                <a:r>
                  <a:rPr lang="en-US" sz="1800" dirty="0"/>
                  <a:t>we are interested in predictions when the test data come from </a:t>
                </a:r>
                <a14:m>
                  <m:oMath xmlns:m="http://schemas.openxmlformats.org/officeDocument/2006/math">
                    <m:sSub>
                      <m:sSubPr>
                        <m:ctrlPr>
                          <a:rPr lang="en-US" sz="1800" i="1" dirty="0">
                            <a:latin typeface="Cambria Math"/>
                          </a:rPr>
                        </m:ctrlPr>
                      </m:sSubPr>
                      <m:e>
                        <m:r>
                          <a:rPr lang="en-US" sz="1800" i="1" dirty="0">
                            <a:latin typeface="Cambria Math"/>
                          </a:rPr>
                          <m:t>𝑃</m:t>
                        </m:r>
                      </m:e>
                      <m:sub>
                        <m:r>
                          <a:rPr lang="en-US" sz="1800" i="1" dirty="0">
                            <a:latin typeface="Cambria Math"/>
                            <a:ea typeface="Cambria Math"/>
                          </a:rPr>
                          <m:t>𝜏</m:t>
                        </m:r>
                      </m:sub>
                    </m:sSub>
                    <m:r>
                      <a:rPr lang="en-US" sz="1800" i="1" dirty="0">
                        <a:latin typeface="Cambria Math"/>
                      </a:rPr>
                      <m:t>(</m:t>
                    </m:r>
                    <m:r>
                      <a:rPr lang="en-US" sz="1800" i="1" dirty="0">
                        <a:latin typeface="Cambria Math"/>
                      </a:rPr>
                      <m:t>𝑋</m:t>
                    </m:r>
                    <m:r>
                      <a:rPr lang="en-US" sz="1800" i="1" dirty="0">
                        <a:latin typeface="Cambria Math"/>
                      </a:rPr>
                      <m:t>,  </m:t>
                    </m:r>
                    <m:r>
                      <a:rPr lang="en-US" sz="1800" b="0" i="1" dirty="0" smtClean="0">
                        <a:latin typeface="Cambria Math"/>
                      </a:rPr>
                      <m:t>𝑌</m:t>
                    </m:r>
                    <m:r>
                      <a:rPr lang="en-US" sz="1800" i="1" dirty="0">
                        <a:latin typeface="Cambria Math"/>
                      </a:rPr>
                      <m:t>)</m:t>
                    </m:r>
                  </m:oMath>
                </a14:m>
                <a:r>
                  <a:rPr lang="en-US" sz="1800" dirty="0"/>
                  <a:t>, then each term can be </a:t>
                </a:r>
                <a:r>
                  <a:rPr lang="en-US" sz="1800" dirty="0">
                    <a:solidFill>
                      <a:schemeClr val="tx2"/>
                    </a:solidFill>
                  </a:rPr>
                  <a:t>penalized </a:t>
                </a:r>
                <a:r>
                  <a:rPr lang="en-US" sz="1800" dirty="0"/>
                  <a:t>according to how likely each trial belongs to the target </a:t>
                </a:r>
                <a:r>
                  <a:rPr lang="en-US" sz="1800" dirty="0" smtClean="0"/>
                  <a:t>domain </a:t>
                </a:r>
                <a14:m>
                  <m:oMath xmlns:m="http://schemas.openxmlformats.org/officeDocument/2006/math">
                    <m:sSub>
                      <m:sSubPr>
                        <m:ctrlPr>
                          <a:rPr lang="en-US" sz="1800" i="1" dirty="0">
                            <a:latin typeface="Cambria Math"/>
                          </a:rPr>
                        </m:ctrlPr>
                      </m:sSubPr>
                      <m:e>
                        <m:r>
                          <m:rPr>
                            <m:nor/>
                          </m:rPr>
                          <a:rPr lang="en-US" sz="1800" dirty="0">
                            <a:latin typeface="Monotype Corsiva" panose="03010101010201010101" pitchFamily="66" charset="0"/>
                          </a:rPr>
                          <m:t>D</m:t>
                        </m:r>
                      </m:e>
                      <m:sub>
                        <m:r>
                          <a:rPr lang="en-US" sz="1800" i="1" dirty="0">
                            <a:latin typeface="Cambria Math"/>
                            <a:ea typeface="Cambria Math"/>
                          </a:rPr>
                          <m:t>𝜏</m:t>
                        </m:r>
                      </m:sub>
                    </m:sSub>
                  </m:oMath>
                </a14:m>
                <a:r>
                  <a:rPr lang="en-US" sz="1800" dirty="0" smtClean="0"/>
                  <a:t>:</a:t>
                </a:r>
                <a:endParaRPr lang="ru-RU" sz="1800" dirty="0"/>
              </a:p>
              <a:p>
                <a:pPr marL="0" indent="0" algn="ctr">
                  <a:buNone/>
                </a:pPr>
                <a14:m>
                  <m:oMathPara xmlns:m="http://schemas.openxmlformats.org/officeDocument/2006/math">
                    <m:oMathParaPr>
                      <m:jc m:val="centerGroup"/>
                    </m:oMathParaPr>
                    <m:oMath xmlns:m="http://schemas.openxmlformats.org/officeDocument/2006/math">
                      <m:sSup>
                        <m:sSupPr>
                          <m:ctrlPr>
                            <a:rPr lang="ru-RU" sz="1800" i="1" smtClean="0">
                              <a:latin typeface="Cambria Math"/>
                            </a:rPr>
                          </m:ctrlPr>
                        </m:sSupPr>
                        <m:e>
                          <m:r>
                            <a:rPr lang="en-US" sz="1800" b="0" i="1" smtClean="0">
                              <a:latin typeface="Cambria Math"/>
                            </a:rPr>
                            <m:t>𝑓</m:t>
                          </m:r>
                        </m:e>
                        <m:sup>
                          <m:r>
                            <a:rPr lang="en-US" sz="1800" b="0" i="1" smtClean="0">
                              <a:latin typeface="Cambria Math"/>
                            </a:rPr>
                            <m:t>∗</m:t>
                          </m:r>
                        </m:sup>
                      </m:sSup>
                      <m:r>
                        <a:rPr lang="en-US" sz="1800" b="0" i="1" smtClean="0">
                          <a:latin typeface="Cambria Math"/>
                        </a:rPr>
                        <m:t>=</m:t>
                      </m:r>
                      <m:func>
                        <m:funcPr>
                          <m:ctrlPr>
                            <a:rPr lang="en-US" sz="1800" b="0" i="1" smtClean="0">
                              <a:latin typeface="Cambria Math"/>
                            </a:rPr>
                          </m:ctrlPr>
                        </m:funcPr>
                        <m:fName>
                          <m:limLow>
                            <m:limLowPr>
                              <m:ctrlPr>
                                <a:rPr lang="en-US" sz="1800" b="0" i="1" smtClean="0">
                                  <a:latin typeface="Cambria Math"/>
                                </a:rPr>
                              </m:ctrlPr>
                            </m:limLowPr>
                            <m:e>
                              <m:r>
                                <m:rPr>
                                  <m:sty m:val="p"/>
                                </m:rPr>
                                <a:rPr lang="en-US" sz="1800" b="0" i="0" smtClean="0">
                                  <a:latin typeface="Cambria Math"/>
                                </a:rPr>
                                <m:t>argmin</m:t>
                              </m:r>
                            </m:e>
                            <m:lim>
                              <m:r>
                                <a:rPr lang="en-US" sz="1800" b="0" i="1" smtClean="0">
                                  <a:latin typeface="Cambria Math"/>
                                </a:rPr>
                                <m:t>𝑓</m:t>
                              </m:r>
                              <m:r>
                                <a:rPr lang="en-US" sz="1800" b="0" i="1" smtClean="0">
                                  <a:latin typeface="Cambria Math"/>
                                  <a:ea typeface="Cambria Math"/>
                                </a:rPr>
                                <m:t>∈</m:t>
                              </m:r>
                              <m:r>
                                <a:rPr lang="en-US" sz="1800" b="0" i="1" smtClean="0">
                                  <a:latin typeface="Cambria Math"/>
                                  <a:ea typeface="Cambria Math"/>
                                </a:rPr>
                                <m:t>𝐹</m:t>
                              </m:r>
                            </m:lim>
                          </m:limLow>
                        </m:fName>
                        <m:e>
                          <m:f>
                            <m:fPr>
                              <m:ctrlPr>
                                <a:rPr lang="en-US" sz="1800" b="0" i="1" smtClean="0">
                                  <a:latin typeface="Cambria Math"/>
                                </a:rPr>
                              </m:ctrlPr>
                            </m:fPr>
                            <m:num>
                              <m:r>
                                <a:rPr lang="en-US" sz="1800" b="0" i="1" smtClean="0">
                                  <a:latin typeface="Cambria Math"/>
                                </a:rPr>
                                <m:t>1</m:t>
                              </m:r>
                            </m:num>
                            <m:den>
                              <m:r>
                                <a:rPr lang="en-US" sz="1800" b="0" i="1" smtClean="0">
                                  <a:latin typeface="Cambria Math"/>
                                </a:rPr>
                                <m:t>𝑛</m:t>
                              </m:r>
                            </m:den>
                          </m:f>
                        </m:e>
                      </m:func>
                      <m:nary>
                        <m:naryPr>
                          <m:chr m:val="∑"/>
                          <m:ctrlPr>
                            <a:rPr lang="en-US" sz="1800" b="0" i="1" smtClean="0">
                              <a:latin typeface="Cambria Math"/>
                            </a:rPr>
                          </m:ctrlPr>
                        </m:naryPr>
                        <m:sub>
                          <m:r>
                            <m:rPr>
                              <m:brk m:alnAt="23"/>
                            </m:rPr>
                            <a:rPr lang="en-US" sz="1800" b="0" i="1" smtClean="0">
                              <a:latin typeface="Cambria Math"/>
                            </a:rPr>
                            <m:t>𝑖</m:t>
                          </m:r>
                          <m:r>
                            <a:rPr lang="en-US" sz="1800" b="0" i="1" smtClean="0">
                              <a:latin typeface="Cambria Math"/>
                            </a:rPr>
                            <m:t>=1</m:t>
                          </m:r>
                        </m:sub>
                        <m:sup>
                          <m:r>
                            <a:rPr lang="en-US" sz="1800" b="0" i="1" smtClean="0">
                              <a:latin typeface="Cambria Math"/>
                            </a:rPr>
                            <m:t>𝑛</m:t>
                          </m:r>
                        </m:sup>
                        <m:e>
                          <m:f>
                            <m:fPr>
                              <m:ctrlPr>
                                <a:rPr lang="en-US" sz="1800" b="0" i="1" smtClean="0">
                                  <a:latin typeface="Cambria Math"/>
                                </a:rPr>
                              </m:ctrlPr>
                            </m:fPr>
                            <m:num>
                              <m:sSub>
                                <m:sSubPr>
                                  <m:ctrlPr>
                                    <a:rPr lang="en-US" sz="1800" i="1" dirty="0">
                                      <a:latin typeface="Cambria Math"/>
                                    </a:rPr>
                                  </m:ctrlPr>
                                </m:sSubPr>
                                <m:e>
                                  <m:r>
                                    <a:rPr lang="en-US" sz="1800" i="1" dirty="0">
                                      <a:latin typeface="Cambria Math"/>
                                    </a:rPr>
                                    <m:t>𝑃</m:t>
                                  </m:r>
                                </m:e>
                                <m:sub>
                                  <m:r>
                                    <a:rPr lang="en-US" sz="1800" i="1" dirty="0">
                                      <a:latin typeface="Cambria Math"/>
                                      <a:ea typeface="Cambria Math"/>
                                    </a:rPr>
                                    <m:t>𝜏</m:t>
                                  </m:r>
                                </m:sub>
                              </m:sSub>
                              <m:r>
                                <a:rPr lang="en-US" sz="1800" i="1" dirty="0">
                                  <a:latin typeface="Cambria Math"/>
                                </a:rPr>
                                <m:t>(</m:t>
                              </m:r>
                              <m:sSub>
                                <m:sSubPr>
                                  <m:ctrlPr>
                                    <a:rPr lang="en-US" sz="1800" i="1" dirty="0" smtClean="0">
                                      <a:latin typeface="Cambria Math"/>
                                    </a:rPr>
                                  </m:ctrlPr>
                                </m:sSubPr>
                                <m:e>
                                  <m:r>
                                    <a:rPr lang="en-US" sz="1800" b="0" i="1" dirty="0" smtClean="0">
                                      <a:latin typeface="Cambria Math"/>
                                    </a:rPr>
                                    <m:t>𝑥</m:t>
                                  </m:r>
                                </m:e>
                                <m:sub>
                                  <m:r>
                                    <a:rPr lang="en-US" sz="1800" b="0" i="1" dirty="0" smtClean="0">
                                      <a:latin typeface="Cambria Math"/>
                                    </a:rPr>
                                    <m:t>𝑖</m:t>
                                  </m:r>
                                </m:sub>
                              </m:sSub>
                              <m:r>
                                <a:rPr lang="en-US" sz="1800" i="1" dirty="0">
                                  <a:latin typeface="Cambria Math"/>
                                </a:rPr>
                                <m:t>,</m:t>
                              </m:r>
                              <m:sSub>
                                <m:sSubPr>
                                  <m:ctrlPr>
                                    <a:rPr lang="en-US" sz="1800" i="1" dirty="0">
                                      <a:latin typeface="Cambria Math"/>
                                    </a:rPr>
                                  </m:ctrlPr>
                                </m:sSubPr>
                                <m:e>
                                  <m:r>
                                    <a:rPr lang="en-US" sz="1800" b="0" i="1" dirty="0" smtClean="0">
                                      <a:latin typeface="Cambria Math"/>
                                    </a:rPr>
                                    <m:t>𝑦</m:t>
                                  </m:r>
                                </m:e>
                                <m:sub>
                                  <m:r>
                                    <a:rPr lang="en-US" sz="1800" i="1" dirty="0">
                                      <a:latin typeface="Cambria Math"/>
                                    </a:rPr>
                                    <m:t>𝑖</m:t>
                                  </m:r>
                                </m:sub>
                              </m:sSub>
                              <m:r>
                                <a:rPr lang="en-US" sz="1800" i="1" dirty="0">
                                  <a:latin typeface="Cambria Math"/>
                                </a:rPr>
                                <m:t>)</m:t>
                              </m:r>
                            </m:num>
                            <m:den>
                              <m:sSub>
                                <m:sSubPr>
                                  <m:ctrlPr>
                                    <a:rPr lang="en-US" sz="1800" i="1" dirty="0">
                                      <a:latin typeface="Cambria Math"/>
                                    </a:rPr>
                                  </m:ctrlPr>
                                </m:sSubPr>
                                <m:e>
                                  <m:r>
                                    <a:rPr lang="en-US" sz="1800" i="1" dirty="0">
                                      <a:latin typeface="Cambria Math"/>
                                    </a:rPr>
                                    <m:t>𝑃</m:t>
                                  </m:r>
                                </m:e>
                                <m:sub>
                                  <m:r>
                                    <a:rPr lang="en-US" sz="1800" b="0" i="1" dirty="0" smtClean="0">
                                      <a:latin typeface="Cambria Math"/>
                                    </a:rPr>
                                    <m:t>𝐷𝑠</m:t>
                                  </m:r>
                                </m:sub>
                              </m:sSub>
                              <m:r>
                                <a:rPr lang="en-US" sz="1800" i="1" dirty="0">
                                  <a:latin typeface="Cambria Math"/>
                                </a:rPr>
                                <m:t>(</m:t>
                              </m:r>
                              <m:sSub>
                                <m:sSubPr>
                                  <m:ctrlPr>
                                    <a:rPr lang="en-US" sz="1800" i="1" dirty="0">
                                      <a:latin typeface="Cambria Math"/>
                                    </a:rPr>
                                  </m:ctrlPr>
                                </m:sSubPr>
                                <m:e>
                                  <m:r>
                                    <a:rPr lang="en-US" sz="1800" i="1" dirty="0">
                                      <a:latin typeface="Cambria Math"/>
                                    </a:rPr>
                                    <m:t>𝑥</m:t>
                                  </m:r>
                                </m:e>
                                <m:sub>
                                  <m:r>
                                    <a:rPr lang="en-US" sz="1800" i="1" dirty="0">
                                      <a:latin typeface="Cambria Math"/>
                                    </a:rPr>
                                    <m:t>𝑖</m:t>
                                  </m:r>
                                </m:sub>
                              </m:sSub>
                              <m:r>
                                <a:rPr lang="en-US" sz="1800" i="1" dirty="0">
                                  <a:latin typeface="Cambria Math"/>
                                </a:rPr>
                                <m:t>,</m:t>
                              </m:r>
                              <m:sSub>
                                <m:sSubPr>
                                  <m:ctrlPr>
                                    <a:rPr lang="en-US" sz="1800" i="1" dirty="0">
                                      <a:latin typeface="Cambria Math"/>
                                    </a:rPr>
                                  </m:ctrlPr>
                                </m:sSubPr>
                                <m:e>
                                  <m:r>
                                    <a:rPr lang="en-US" sz="1800" i="1" dirty="0">
                                      <a:latin typeface="Cambria Math"/>
                                    </a:rPr>
                                    <m:t>𝑦</m:t>
                                  </m:r>
                                </m:e>
                                <m:sub>
                                  <m:r>
                                    <a:rPr lang="en-US" sz="1800" i="1" dirty="0">
                                      <a:latin typeface="Cambria Math"/>
                                    </a:rPr>
                                    <m:t>𝑖</m:t>
                                  </m:r>
                                </m:sub>
                              </m:sSub>
                              <m:r>
                                <a:rPr lang="en-US" sz="1800" i="1" dirty="0">
                                  <a:latin typeface="Cambria Math"/>
                                </a:rPr>
                                <m:t>)</m:t>
                              </m:r>
                            </m:den>
                          </m:f>
                          <m:r>
                            <a:rPr lang="en-US" sz="1800" b="0" i="1" smtClean="0">
                              <a:latin typeface="Cambria Math"/>
                            </a:rPr>
                            <m:t>𝑙</m:t>
                          </m:r>
                          <m:r>
                            <a:rPr lang="en-US" sz="1800" b="0" i="1" smtClean="0">
                              <a:latin typeface="Cambria Math"/>
                            </a:rPr>
                            <m:t>(</m:t>
                          </m:r>
                          <m:r>
                            <a:rPr lang="en-US" sz="1800" b="0" i="1" smtClean="0">
                              <a:latin typeface="Cambria Math"/>
                            </a:rPr>
                            <m:t>𝑓</m:t>
                          </m:r>
                          <m:r>
                            <a:rPr lang="en-US" sz="1800" b="0" i="1" smtClean="0">
                              <a:latin typeface="Cambria Math"/>
                            </a:rPr>
                            <m: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𝑖</m:t>
                              </m:r>
                            </m:sub>
                          </m:sSub>
                          <m:r>
                            <a:rPr lang="en-US" sz="1800" b="0" i="1" smtClean="0">
                              <a:latin typeface="Cambria Math"/>
                            </a:rPr>
                            <m:t>,</m:t>
                          </m:r>
                          <m:sSub>
                            <m:sSubPr>
                              <m:ctrlPr>
                                <a:rPr lang="en-US" sz="1800" i="1">
                                  <a:latin typeface="Cambria Math"/>
                                </a:rPr>
                              </m:ctrlPr>
                            </m:sSubPr>
                            <m:e>
                              <m:r>
                                <a:rPr lang="en-US" sz="1800" b="0" i="1" smtClean="0">
                                  <a:latin typeface="Cambria Math"/>
                                </a:rPr>
                                <m:t>𝑦</m:t>
                              </m:r>
                            </m:e>
                            <m:sub>
                              <m:r>
                                <a:rPr lang="en-US" sz="1800" b="0" i="1" smtClean="0">
                                  <a:latin typeface="Cambria Math"/>
                                </a:rPr>
                                <m:t>𝑖</m:t>
                              </m:r>
                            </m:sub>
                          </m:sSub>
                          <m:r>
                            <a:rPr lang="ru-RU" sz="1800" b="0" i="1" smtClean="0">
                              <a:latin typeface="Cambria Math"/>
                            </a:rPr>
                            <m:t>)</m:t>
                          </m:r>
                        </m:e>
                      </m:nary>
                    </m:oMath>
                  </m:oMathPara>
                </a14:m>
                <a:endParaRPr lang="ru-RU" sz="1800" dirty="0"/>
              </a:p>
              <a:p>
                <a:pPr marL="0" indent="0">
                  <a:buNone/>
                </a:pPr>
                <a:r>
                  <a:rPr lang="en-US" sz="1800" dirty="0" smtClean="0"/>
                  <a:t>The covariate shift assumption is that </a:t>
                </a:r>
                <a14:m>
                  <m:oMath xmlns:m="http://schemas.openxmlformats.org/officeDocument/2006/math">
                    <m:sSub>
                      <m:sSubPr>
                        <m:ctrlPr>
                          <a:rPr lang="en-US" sz="1800" i="1" dirty="0">
                            <a:latin typeface="Cambria Math"/>
                          </a:rPr>
                        </m:ctrlPr>
                      </m:sSubPr>
                      <m:e>
                        <m:r>
                          <a:rPr lang="en-US" sz="1800" i="1" dirty="0">
                            <a:latin typeface="Cambria Math"/>
                          </a:rPr>
                          <m:t>𝑃</m:t>
                        </m:r>
                      </m:e>
                      <m:sub>
                        <m:r>
                          <a:rPr lang="en-US" sz="1800" b="0" i="1" dirty="0" smtClean="0">
                            <a:latin typeface="Cambria Math"/>
                          </a:rPr>
                          <m:t>𝐷𝑠</m:t>
                        </m:r>
                      </m:sub>
                    </m:sSub>
                    <m:r>
                      <a:rPr lang="en-US" sz="1800" i="1" dirty="0">
                        <a:latin typeface="Cambria Math"/>
                      </a:rPr>
                      <m:t>(</m:t>
                    </m:r>
                    <m:r>
                      <a:rPr lang="en-US" sz="1800" i="1" dirty="0">
                        <a:latin typeface="Cambria Math"/>
                      </a:rPr>
                      <m:t>𝑌</m:t>
                    </m:r>
                    <m:r>
                      <a:rPr lang="en-US" sz="1800" i="1" dirty="0">
                        <a:latin typeface="Cambria Math"/>
                      </a:rPr>
                      <m:t>|</m:t>
                    </m:r>
                    <m:r>
                      <a:rPr lang="en-US" sz="1800" i="1" dirty="0">
                        <a:latin typeface="Cambria Math"/>
                      </a:rPr>
                      <m:t>𝑋</m:t>
                    </m:r>
                    <m:r>
                      <a:rPr lang="en-US" sz="1800" i="1" dirty="0">
                        <a:latin typeface="Cambria Math"/>
                      </a:rPr>
                      <m:t>)=</m:t>
                    </m:r>
                    <m:sSub>
                      <m:sSubPr>
                        <m:ctrlPr>
                          <a:rPr lang="en-US" sz="1800" i="1" dirty="0">
                            <a:latin typeface="Cambria Math"/>
                          </a:rPr>
                        </m:ctrlPr>
                      </m:sSubPr>
                      <m:e>
                        <m:r>
                          <a:rPr lang="en-US" sz="1800" i="1" dirty="0">
                            <a:latin typeface="Cambria Math"/>
                          </a:rPr>
                          <m:t>𝑃</m:t>
                        </m:r>
                      </m:e>
                      <m:sub>
                        <m:r>
                          <a:rPr lang="en-US" sz="1800" i="1" dirty="0">
                            <a:latin typeface="Cambria Math"/>
                            <a:ea typeface="Cambria Math"/>
                          </a:rPr>
                          <m:t>𝜏</m:t>
                        </m:r>
                      </m:sub>
                    </m:sSub>
                    <m:r>
                      <a:rPr lang="en-US" sz="1800" i="1" dirty="0">
                        <a:latin typeface="Cambria Math"/>
                      </a:rPr>
                      <m:t>(</m:t>
                    </m:r>
                    <m:r>
                      <a:rPr lang="en-US" sz="1800" i="1" dirty="0">
                        <a:latin typeface="Cambria Math"/>
                      </a:rPr>
                      <m:t>𝑌</m:t>
                    </m:r>
                    <m:r>
                      <a:rPr lang="en-US" sz="1800" i="1" dirty="0">
                        <a:latin typeface="Cambria Math"/>
                      </a:rPr>
                      <m:t>|</m:t>
                    </m:r>
                    <m:r>
                      <a:rPr lang="en-US" sz="1800" i="1" dirty="0">
                        <a:latin typeface="Cambria Math"/>
                      </a:rPr>
                      <m:t>𝑋</m:t>
                    </m:r>
                    <m:r>
                      <a:rPr lang="en-US" sz="1800" i="1" dirty="0">
                        <a:latin typeface="Cambria Math"/>
                      </a:rPr>
                      <m:t>)</m:t>
                    </m:r>
                  </m:oMath>
                </a14:m>
                <a:r>
                  <a:rPr lang="en-US" sz="1800" dirty="0"/>
                  <a:t>, </a:t>
                </a:r>
                <a:r>
                  <a:rPr lang="en-US" sz="1800" dirty="0" smtClean="0"/>
                  <a:t>applying Bayes</a:t>
                </a:r>
                <a:r>
                  <a:rPr lang="en-US" sz="1800" dirty="0"/>
                  <a:t>' rule </a:t>
                </a:r>
                <a14:m>
                  <m:oMath xmlns:m="http://schemas.openxmlformats.org/officeDocument/2006/math">
                    <m:f>
                      <m:fPr>
                        <m:ctrlPr>
                          <a:rPr lang="en-US" sz="2400" i="1">
                            <a:latin typeface="Cambria Math"/>
                          </a:rPr>
                        </m:ctrlPr>
                      </m:fPr>
                      <m:num>
                        <m:sSub>
                          <m:sSubPr>
                            <m:ctrlPr>
                              <a:rPr lang="en-US" sz="2400" i="1" dirty="0">
                                <a:latin typeface="Cambria Math"/>
                              </a:rPr>
                            </m:ctrlPr>
                          </m:sSubPr>
                          <m:e>
                            <m:r>
                              <a:rPr lang="en-US" sz="2400" i="1" dirty="0">
                                <a:latin typeface="Cambria Math"/>
                              </a:rPr>
                              <m:t>𝑃</m:t>
                            </m:r>
                          </m:e>
                          <m:sub>
                            <m:r>
                              <a:rPr lang="en-US" sz="2400" i="1" dirty="0">
                                <a:latin typeface="Cambria Math"/>
                                <a:ea typeface="Cambria Math"/>
                              </a:rPr>
                              <m:t>𝜏</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sSub>
                          <m:sSubPr>
                            <m:ctrlPr>
                              <a:rPr lang="en-US" sz="2400" i="1" dirty="0">
                                <a:latin typeface="Cambria Math"/>
                              </a:rPr>
                            </m:ctrlPr>
                          </m:sSubPr>
                          <m:e>
                            <m:r>
                              <a:rPr lang="en-US" sz="2400" i="1" dirty="0">
                                <a:latin typeface="Cambria Math"/>
                              </a:rPr>
                              <m:t>𝑦</m:t>
                            </m:r>
                          </m:e>
                          <m:sub>
                            <m:r>
                              <a:rPr lang="en-US" sz="2400" i="1" dirty="0">
                                <a:latin typeface="Cambria Math"/>
                              </a:rPr>
                              <m:t>𝑖</m:t>
                            </m:r>
                          </m:sub>
                        </m:sSub>
                        <m:r>
                          <a:rPr lang="en-US" sz="2400" i="1" dirty="0">
                            <a:latin typeface="Cambria Math"/>
                          </a:rPr>
                          <m:t>)</m:t>
                        </m:r>
                      </m:num>
                      <m:den>
                        <m:sSub>
                          <m:sSubPr>
                            <m:ctrlPr>
                              <a:rPr lang="en-US" sz="2400" i="1" dirty="0">
                                <a:latin typeface="Cambria Math"/>
                              </a:rPr>
                            </m:ctrlPr>
                          </m:sSubPr>
                          <m:e>
                            <m:r>
                              <a:rPr lang="en-US" sz="2400" i="1" dirty="0">
                                <a:latin typeface="Cambria Math"/>
                              </a:rPr>
                              <m:t>𝑃</m:t>
                            </m:r>
                          </m:e>
                          <m:sub>
                            <m:r>
                              <a:rPr lang="en-US" sz="2400" b="0" i="1" dirty="0" smtClean="0">
                                <a:latin typeface="Cambria Math"/>
                              </a:rPr>
                              <m:t>𝐷𝑠</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sSub>
                          <m:sSubPr>
                            <m:ctrlPr>
                              <a:rPr lang="en-US" sz="2400" i="1" dirty="0">
                                <a:latin typeface="Cambria Math"/>
                              </a:rPr>
                            </m:ctrlPr>
                          </m:sSubPr>
                          <m:e>
                            <m:r>
                              <a:rPr lang="en-US" sz="2400" i="1" dirty="0">
                                <a:latin typeface="Cambria Math"/>
                              </a:rPr>
                              <m:t>𝑦</m:t>
                            </m:r>
                          </m:e>
                          <m:sub>
                            <m:r>
                              <a:rPr lang="en-US" sz="2400" i="1" dirty="0">
                                <a:latin typeface="Cambria Math"/>
                              </a:rPr>
                              <m:t>𝑖</m:t>
                            </m:r>
                          </m:sub>
                        </m:sSub>
                        <m:r>
                          <a:rPr lang="en-US" sz="2400" i="1" dirty="0">
                            <a:latin typeface="Cambria Math"/>
                          </a:rPr>
                          <m:t>)</m:t>
                        </m:r>
                      </m:den>
                    </m:f>
                    <m:r>
                      <a:rPr lang="en-US" sz="2400" b="0" i="1" dirty="0" smtClean="0">
                        <a:latin typeface="Cambria Math"/>
                      </a:rPr>
                      <m:t>=</m:t>
                    </m:r>
                    <m:f>
                      <m:fPr>
                        <m:ctrlPr>
                          <a:rPr lang="en-US" sz="2400" i="1">
                            <a:latin typeface="Cambria Math"/>
                          </a:rPr>
                        </m:ctrlPr>
                      </m:fPr>
                      <m:num>
                        <m:sSub>
                          <m:sSubPr>
                            <m:ctrlPr>
                              <a:rPr lang="en-US" sz="2400" i="1" dirty="0">
                                <a:latin typeface="Cambria Math"/>
                              </a:rPr>
                            </m:ctrlPr>
                          </m:sSubPr>
                          <m:e>
                            <m:r>
                              <a:rPr lang="en-US" sz="2400" i="1" dirty="0">
                                <a:latin typeface="Cambria Math"/>
                              </a:rPr>
                              <m:t>𝑃</m:t>
                            </m:r>
                          </m:e>
                          <m:sub>
                            <m:r>
                              <a:rPr lang="en-US" sz="2400" i="1" dirty="0">
                                <a:latin typeface="Cambria Math"/>
                                <a:ea typeface="Cambria Math"/>
                              </a:rPr>
                              <m:t>𝜏</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num>
                      <m:den>
                        <m:sSub>
                          <m:sSubPr>
                            <m:ctrlPr>
                              <a:rPr lang="en-US" sz="2400" i="1" dirty="0">
                                <a:latin typeface="Cambria Math"/>
                              </a:rPr>
                            </m:ctrlPr>
                          </m:sSubPr>
                          <m:e>
                            <m:r>
                              <a:rPr lang="en-US" sz="2400" i="1" dirty="0">
                                <a:latin typeface="Cambria Math"/>
                              </a:rPr>
                              <m:t>𝑃</m:t>
                            </m:r>
                          </m:e>
                          <m:sub>
                            <m:r>
                              <a:rPr lang="en-US" sz="2400" b="0" i="1" dirty="0" smtClean="0">
                                <a:latin typeface="Cambria Math"/>
                              </a:rPr>
                              <m:t>𝐷𝑠</m:t>
                            </m:r>
                          </m:sub>
                        </m:sSub>
                        <m:r>
                          <a:rPr lang="en-US" sz="2400" i="1" dirty="0">
                            <a:latin typeface="Cambria Math"/>
                          </a:rPr>
                          <m:t>(</m:t>
                        </m:r>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r>
                          <a:rPr lang="en-US" sz="2400" i="1" dirty="0">
                            <a:latin typeface="Cambria Math"/>
                          </a:rPr>
                          <m:t>)</m:t>
                        </m:r>
                      </m:den>
                    </m:f>
                  </m:oMath>
                </a14:m>
                <a:r>
                  <a:rPr lang="en-US" sz="2400" dirty="0" smtClean="0"/>
                  <a:t>. </a:t>
                </a:r>
                <a:r>
                  <a:rPr lang="en-US" sz="1800" dirty="0" smtClean="0"/>
                  <a:t>Then</a:t>
                </a:r>
                <a:r>
                  <a:rPr lang="en-US" sz="1800" dirty="0"/>
                  <a:t>, the risk minimization problem becomes:</a:t>
                </a:r>
                <a:endParaRPr lang="ru-RU" sz="1800" dirty="0"/>
              </a:p>
              <a:p>
                <a:pPr marL="0" indent="0">
                  <a:buNone/>
                </a:pPr>
                <a14:m>
                  <m:oMathPara xmlns:m="http://schemas.openxmlformats.org/officeDocument/2006/math">
                    <m:oMathParaPr>
                      <m:jc m:val="centerGroup"/>
                    </m:oMathParaPr>
                    <m:oMath xmlns:m="http://schemas.openxmlformats.org/officeDocument/2006/math">
                      <m:sSup>
                        <m:sSupPr>
                          <m:ctrlPr>
                            <a:rPr lang="ru-RU" sz="1800" i="1">
                              <a:latin typeface="Cambria Math"/>
                            </a:rPr>
                          </m:ctrlPr>
                        </m:sSupPr>
                        <m:e>
                          <m:r>
                            <a:rPr lang="en-US" sz="1800" i="1">
                              <a:latin typeface="Cambria Math"/>
                            </a:rPr>
                            <m:t>𝑓</m:t>
                          </m:r>
                        </m:e>
                        <m:sup>
                          <m:r>
                            <a:rPr lang="en-US" sz="1800" i="1">
                              <a:latin typeface="Cambria Math"/>
                            </a:rPr>
                            <m:t>∗</m:t>
                          </m:r>
                        </m:sup>
                      </m:sSup>
                      <m:r>
                        <a:rPr lang="en-US" sz="1800" i="1">
                          <a:latin typeface="Cambria Math"/>
                        </a:rPr>
                        <m:t>=</m:t>
                      </m:r>
                      <m:func>
                        <m:funcPr>
                          <m:ctrlPr>
                            <a:rPr lang="en-US" sz="1800" i="1">
                              <a:latin typeface="Cambria Math"/>
                            </a:rPr>
                          </m:ctrlPr>
                        </m:funcPr>
                        <m:fName>
                          <m:limLow>
                            <m:limLowPr>
                              <m:ctrlPr>
                                <a:rPr lang="en-US" sz="1800" i="1">
                                  <a:latin typeface="Cambria Math"/>
                                </a:rPr>
                              </m:ctrlPr>
                            </m:limLowPr>
                            <m:e>
                              <m:r>
                                <m:rPr>
                                  <m:sty m:val="p"/>
                                </m:rPr>
                                <a:rPr lang="en-US" sz="1800">
                                  <a:latin typeface="Cambria Math"/>
                                </a:rPr>
                                <m:t>argmin</m:t>
                              </m:r>
                            </m:e>
                            <m:lim>
                              <m:r>
                                <a:rPr lang="en-US" sz="1800" i="1">
                                  <a:latin typeface="Cambria Math"/>
                                </a:rPr>
                                <m:t>𝑓</m:t>
                              </m:r>
                              <m:r>
                                <a:rPr lang="en-US" sz="1800" i="1">
                                  <a:latin typeface="Cambria Math"/>
                                  <a:ea typeface="Cambria Math"/>
                                </a:rPr>
                                <m:t>∈</m:t>
                              </m:r>
                              <m:r>
                                <a:rPr lang="en-US" sz="1800" i="1">
                                  <a:latin typeface="Cambria Math"/>
                                  <a:ea typeface="Cambria Math"/>
                                </a:rPr>
                                <m:t>𝐹</m:t>
                              </m:r>
                            </m:lim>
                          </m:limLow>
                        </m:fName>
                        <m:e>
                          <m:f>
                            <m:fPr>
                              <m:ctrlPr>
                                <a:rPr lang="en-US" sz="1800" i="1">
                                  <a:latin typeface="Cambria Math"/>
                                </a:rPr>
                              </m:ctrlPr>
                            </m:fPr>
                            <m:num>
                              <m:r>
                                <a:rPr lang="en-US" sz="1800" i="1">
                                  <a:latin typeface="Cambria Math"/>
                                </a:rPr>
                                <m:t>1</m:t>
                              </m:r>
                            </m:num>
                            <m:den>
                              <m:r>
                                <a:rPr lang="en-US" sz="1800" i="1">
                                  <a:latin typeface="Cambria Math"/>
                                </a:rPr>
                                <m:t>𝑛</m:t>
                              </m:r>
                            </m:den>
                          </m:f>
                        </m:e>
                      </m:func>
                      <m:nary>
                        <m:naryPr>
                          <m:chr m:val="∑"/>
                          <m:ctrlPr>
                            <a:rPr lang="en-US" sz="1800" i="1">
                              <a:latin typeface="Cambria Math"/>
                            </a:rPr>
                          </m:ctrlPr>
                        </m:naryPr>
                        <m:sub>
                          <m:r>
                            <m:rPr>
                              <m:brk m:alnAt="23"/>
                            </m:rPr>
                            <a:rPr lang="en-US" sz="1800" i="1">
                              <a:latin typeface="Cambria Math"/>
                            </a:rPr>
                            <m:t>𝑖</m:t>
                          </m:r>
                          <m:r>
                            <a:rPr lang="en-US" sz="1800" i="1">
                              <a:latin typeface="Cambria Math"/>
                            </a:rPr>
                            <m:t>=1</m:t>
                          </m:r>
                        </m:sub>
                        <m:sup>
                          <m:r>
                            <a:rPr lang="en-US" sz="1800" i="1">
                              <a:latin typeface="Cambria Math"/>
                            </a:rPr>
                            <m:t>𝑛</m:t>
                          </m:r>
                        </m:sup>
                        <m:e>
                          <m:f>
                            <m:fPr>
                              <m:ctrlPr>
                                <a:rPr lang="en-US" sz="1800" i="1">
                                  <a:latin typeface="Cambria Math"/>
                                </a:rPr>
                              </m:ctrlPr>
                            </m:fPr>
                            <m:num>
                              <m:sSub>
                                <m:sSubPr>
                                  <m:ctrlPr>
                                    <a:rPr lang="en-US" sz="1800" i="1" dirty="0">
                                      <a:latin typeface="Cambria Math"/>
                                    </a:rPr>
                                  </m:ctrlPr>
                                </m:sSubPr>
                                <m:e>
                                  <m:r>
                                    <a:rPr lang="en-US" sz="1800" i="1" dirty="0">
                                      <a:latin typeface="Cambria Math"/>
                                    </a:rPr>
                                    <m:t>𝑃</m:t>
                                  </m:r>
                                </m:e>
                                <m:sub>
                                  <m:r>
                                    <a:rPr lang="en-US" sz="1800" i="1" dirty="0">
                                      <a:latin typeface="Cambria Math"/>
                                      <a:ea typeface="Cambria Math"/>
                                    </a:rPr>
                                    <m:t>𝜏</m:t>
                                  </m:r>
                                </m:sub>
                              </m:sSub>
                              <m:r>
                                <a:rPr lang="en-US" sz="1800" i="1" dirty="0">
                                  <a:latin typeface="Cambria Math"/>
                                </a:rPr>
                                <m:t>(</m:t>
                              </m:r>
                              <m:sSub>
                                <m:sSubPr>
                                  <m:ctrlPr>
                                    <a:rPr lang="en-US" sz="1800" i="1" dirty="0">
                                      <a:latin typeface="Cambria Math"/>
                                    </a:rPr>
                                  </m:ctrlPr>
                                </m:sSubPr>
                                <m:e>
                                  <m:r>
                                    <a:rPr lang="en-US" sz="1800" i="1" dirty="0">
                                      <a:latin typeface="Cambria Math"/>
                                    </a:rPr>
                                    <m:t>𝑥</m:t>
                                  </m:r>
                                </m:e>
                                <m:sub>
                                  <m:r>
                                    <a:rPr lang="en-US" sz="1800" i="1" dirty="0">
                                      <a:latin typeface="Cambria Math"/>
                                    </a:rPr>
                                    <m:t>𝑖</m:t>
                                  </m:r>
                                </m:sub>
                              </m:sSub>
                              <m:r>
                                <a:rPr lang="en-US" sz="1800" i="1" dirty="0">
                                  <a:latin typeface="Cambria Math"/>
                                </a:rPr>
                                <m:t>)</m:t>
                              </m:r>
                            </m:num>
                            <m:den>
                              <m:sSub>
                                <m:sSubPr>
                                  <m:ctrlPr>
                                    <a:rPr lang="en-US" sz="1800" i="1" dirty="0">
                                      <a:latin typeface="Cambria Math"/>
                                    </a:rPr>
                                  </m:ctrlPr>
                                </m:sSubPr>
                                <m:e>
                                  <m:r>
                                    <a:rPr lang="en-US" sz="1800" i="1" dirty="0">
                                      <a:latin typeface="Cambria Math"/>
                                    </a:rPr>
                                    <m:t>𝑃</m:t>
                                  </m:r>
                                </m:e>
                                <m:sub>
                                  <m:r>
                                    <a:rPr lang="en-US" sz="1800" b="0" i="1" dirty="0" smtClean="0">
                                      <a:latin typeface="Cambria Math"/>
                                    </a:rPr>
                                    <m:t>𝐷𝑠</m:t>
                                  </m:r>
                                </m:sub>
                              </m:sSub>
                              <m:r>
                                <a:rPr lang="en-US" sz="1800" i="1" dirty="0">
                                  <a:latin typeface="Cambria Math"/>
                                </a:rPr>
                                <m:t>(</m:t>
                              </m:r>
                              <m:sSub>
                                <m:sSubPr>
                                  <m:ctrlPr>
                                    <a:rPr lang="en-US" sz="1800" i="1" dirty="0">
                                      <a:latin typeface="Cambria Math"/>
                                    </a:rPr>
                                  </m:ctrlPr>
                                </m:sSubPr>
                                <m:e>
                                  <m:r>
                                    <a:rPr lang="en-US" sz="1800" i="1" dirty="0">
                                      <a:latin typeface="Cambria Math"/>
                                    </a:rPr>
                                    <m:t>𝑥</m:t>
                                  </m:r>
                                </m:e>
                                <m:sub>
                                  <m:r>
                                    <a:rPr lang="en-US" sz="1800" i="1" dirty="0">
                                      <a:latin typeface="Cambria Math"/>
                                    </a:rPr>
                                    <m:t>𝑖</m:t>
                                  </m:r>
                                </m:sub>
                              </m:sSub>
                              <m:r>
                                <a:rPr lang="en-US" sz="1800" i="1" dirty="0">
                                  <a:latin typeface="Cambria Math"/>
                                </a:rPr>
                                <m:t>)</m:t>
                              </m:r>
                            </m:den>
                          </m:f>
                          <m:r>
                            <a:rPr lang="en-US" sz="1800" i="1">
                              <a:latin typeface="Cambria Math"/>
                            </a:rPr>
                            <m:t>𝑙</m:t>
                          </m:r>
                          <m:r>
                            <a:rPr lang="en-US" sz="1800" i="1">
                              <a:latin typeface="Cambria Math"/>
                            </a:rPr>
                            <m:t>(</m:t>
                          </m:r>
                          <m:r>
                            <a:rPr lang="en-US" sz="1800" i="1">
                              <a:latin typeface="Cambria Math"/>
                            </a:rPr>
                            <m:t>𝑓</m:t>
                          </m:r>
                          <m:r>
                            <a:rPr lang="en-US" sz="1800" i="1">
                              <a:latin typeface="Cambria Math"/>
                            </a:rPr>
                            <m:t>,</m:t>
                          </m:r>
                          <m:sSub>
                            <m:sSubPr>
                              <m:ctrlPr>
                                <a:rPr lang="en-US" sz="1800" i="1">
                                  <a:latin typeface="Cambria Math"/>
                                </a:rPr>
                              </m:ctrlPr>
                            </m:sSubPr>
                            <m:e>
                              <m:r>
                                <a:rPr lang="en-US" sz="1800" i="1">
                                  <a:latin typeface="Cambria Math"/>
                                </a:rPr>
                                <m:t>𝑥</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𝑦</m:t>
                              </m:r>
                            </m:e>
                            <m:sub>
                              <m:r>
                                <a:rPr lang="en-US" sz="1800" i="1">
                                  <a:latin typeface="Cambria Math"/>
                                </a:rPr>
                                <m:t>𝑖</m:t>
                              </m:r>
                            </m:sub>
                          </m:sSub>
                          <m:r>
                            <a:rPr lang="ru-RU" sz="1800" i="1">
                              <a:latin typeface="Cambria Math"/>
                            </a:rPr>
                            <m:t>)</m:t>
                          </m:r>
                        </m:e>
                      </m:nary>
                    </m:oMath>
                  </m:oMathPara>
                </a14:m>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4293641"/>
              </a:xfrm>
              <a:prstGeom prst="rect">
                <a:avLst/>
              </a:prstGeom>
              <a:blipFill rotWithShape="1">
                <a:blip r:embed="rId2"/>
                <a:stretch>
                  <a:fillRect l="-593" t="-710" r="-1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22469987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Заголовок 54"/>
          <p:cNvSpPr>
            <a:spLocks noGrp="1"/>
          </p:cNvSpPr>
          <p:nvPr>
            <p:ph type="title"/>
          </p:nvPr>
        </p:nvSpPr>
        <p:spPr/>
        <p:txBody>
          <a:bodyPr/>
          <a:lstStyle/>
          <a:p>
            <a:r>
              <a:rPr lang="en-US" sz="3600" dirty="0" smtClean="0">
                <a:solidFill>
                  <a:schemeClr val="accent1">
                    <a:lumMod val="75000"/>
                  </a:schemeClr>
                </a:solidFill>
              </a:rPr>
              <a:t>Covariate shift: Toy example</a:t>
            </a:r>
            <a:endParaRPr 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41</a:t>
            </a:fld>
            <a:endParaRPr lang="ru-RU" altLang="ru-RU" dirty="0"/>
          </a:p>
        </p:txBody>
      </p:sp>
      <p:grpSp>
        <p:nvGrpSpPr>
          <p:cNvPr id="2" name="Группа 1"/>
          <p:cNvGrpSpPr/>
          <p:nvPr/>
        </p:nvGrpSpPr>
        <p:grpSpPr>
          <a:xfrm>
            <a:off x="2123197" y="1654847"/>
            <a:ext cx="5935934" cy="6658024"/>
            <a:chOff x="908471" y="1559749"/>
            <a:chExt cx="5935934" cy="6658024"/>
          </a:xfrm>
        </p:grpSpPr>
        <p:sp>
          <p:nvSpPr>
            <p:cNvPr id="476" name="Прямоугольник 475"/>
            <p:cNvSpPr/>
            <p:nvPr/>
          </p:nvSpPr>
          <p:spPr bwMode="auto">
            <a:xfrm>
              <a:off x="908471" y="1569872"/>
              <a:ext cx="5935934" cy="458470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2" name="Дуга 11"/>
            <p:cNvSpPr/>
            <p:nvPr/>
          </p:nvSpPr>
          <p:spPr bwMode="auto">
            <a:xfrm>
              <a:off x="971600" y="1593037"/>
              <a:ext cx="3744416" cy="6624736"/>
            </a:xfrm>
            <a:prstGeom prst="arc">
              <a:avLst>
                <a:gd name="adj1" fmla="val 16244672"/>
                <a:gd name="adj2" fmla="val 2171502"/>
              </a:avLst>
            </a:prstGeom>
            <a:noFill/>
            <a:ln w="15875" cap="flat" cmpd="sng" algn="ctr">
              <a:solidFill>
                <a:schemeClr val="tx1"/>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3" name="Блок-схема: узел 12"/>
            <p:cNvSpPr>
              <a:spLocks/>
            </p:cNvSpPr>
            <p:nvPr/>
          </p:nvSpPr>
          <p:spPr bwMode="auto">
            <a:xfrm>
              <a:off x="4223792" y="389706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 name="Блок-схема: узел 13"/>
            <p:cNvSpPr>
              <a:spLocks/>
            </p:cNvSpPr>
            <p:nvPr/>
          </p:nvSpPr>
          <p:spPr bwMode="auto">
            <a:xfrm>
              <a:off x="3852334" y="45175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 name="Блок-схема: узел 14"/>
            <p:cNvSpPr>
              <a:spLocks/>
            </p:cNvSpPr>
            <p:nvPr/>
          </p:nvSpPr>
          <p:spPr bwMode="auto">
            <a:xfrm>
              <a:off x="2932592" y="43735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 name="Блок-схема: узел 15"/>
            <p:cNvSpPr>
              <a:spLocks/>
            </p:cNvSpPr>
            <p:nvPr/>
          </p:nvSpPr>
          <p:spPr bwMode="auto">
            <a:xfrm>
              <a:off x="3156992" y="48943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7" name="Блок-схема: узел 16"/>
            <p:cNvSpPr>
              <a:spLocks/>
            </p:cNvSpPr>
            <p:nvPr/>
          </p:nvSpPr>
          <p:spPr bwMode="auto">
            <a:xfrm>
              <a:off x="3317792" y="40303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8" name="Блок-схема: узел 17"/>
            <p:cNvSpPr>
              <a:spLocks/>
            </p:cNvSpPr>
            <p:nvPr/>
          </p:nvSpPr>
          <p:spPr bwMode="auto">
            <a:xfrm>
              <a:off x="3461792" y="51991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9" name="Блок-схема: узел 18"/>
            <p:cNvSpPr>
              <a:spLocks/>
            </p:cNvSpPr>
            <p:nvPr/>
          </p:nvSpPr>
          <p:spPr bwMode="auto">
            <a:xfrm>
              <a:off x="3389809" y="5647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0" name="Блок-схема: узел 19"/>
            <p:cNvSpPr>
              <a:spLocks/>
            </p:cNvSpPr>
            <p:nvPr/>
          </p:nvSpPr>
          <p:spPr bwMode="auto">
            <a:xfrm>
              <a:off x="3766592" y="5503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1" name="Блок-схема: узел 20"/>
            <p:cNvSpPr>
              <a:spLocks/>
            </p:cNvSpPr>
            <p:nvPr/>
          </p:nvSpPr>
          <p:spPr bwMode="auto">
            <a:xfrm>
              <a:off x="2123728" y="52075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2" name="Блок-схема: узел 21"/>
            <p:cNvSpPr>
              <a:spLocks/>
            </p:cNvSpPr>
            <p:nvPr/>
          </p:nvSpPr>
          <p:spPr bwMode="auto">
            <a:xfrm>
              <a:off x="4071392" y="58087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3" name="Блок-схема: узел 22"/>
            <p:cNvSpPr>
              <a:spLocks/>
            </p:cNvSpPr>
            <p:nvPr/>
          </p:nvSpPr>
          <p:spPr bwMode="auto">
            <a:xfrm>
              <a:off x="4143392" y="48725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 name="Блок-схема: узел 47"/>
            <p:cNvSpPr>
              <a:spLocks/>
            </p:cNvSpPr>
            <p:nvPr/>
          </p:nvSpPr>
          <p:spPr bwMode="auto">
            <a:xfrm>
              <a:off x="4376192" y="404946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2" name="Блок-схема: узел 61"/>
            <p:cNvSpPr>
              <a:spLocks/>
            </p:cNvSpPr>
            <p:nvPr/>
          </p:nvSpPr>
          <p:spPr bwMode="auto">
            <a:xfrm>
              <a:off x="3766608" y="37389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3" name="Блок-схема: узел 62"/>
            <p:cNvSpPr>
              <a:spLocks/>
            </p:cNvSpPr>
            <p:nvPr/>
          </p:nvSpPr>
          <p:spPr bwMode="auto">
            <a:xfrm>
              <a:off x="3395150" y="43593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4" name="Блок-схема: узел 63"/>
            <p:cNvSpPr>
              <a:spLocks/>
            </p:cNvSpPr>
            <p:nvPr/>
          </p:nvSpPr>
          <p:spPr bwMode="auto">
            <a:xfrm>
              <a:off x="2475408" y="42153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5" name="Блок-схема: узел 64"/>
            <p:cNvSpPr>
              <a:spLocks/>
            </p:cNvSpPr>
            <p:nvPr/>
          </p:nvSpPr>
          <p:spPr bwMode="auto">
            <a:xfrm>
              <a:off x="2699808" y="47361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6" name="Блок-схема: узел 65"/>
            <p:cNvSpPr>
              <a:spLocks/>
            </p:cNvSpPr>
            <p:nvPr/>
          </p:nvSpPr>
          <p:spPr bwMode="auto">
            <a:xfrm>
              <a:off x="2860608" y="387223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 name="Блок-схема: узел 66"/>
            <p:cNvSpPr>
              <a:spLocks/>
            </p:cNvSpPr>
            <p:nvPr/>
          </p:nvSpPr>
          <p:spPr bwMode="auto">
            <a:xfrm>
              <a:off x="3004608" y="50409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 name="Блок-схема: узел 67"/>
            <p:cNvSpPr>
              <a:spLocks/>
            </p:cNvSpPr>
            <p:nvPr/>
          </p:nvSpPr>
          <p:spPr bwMode="auto">
            <a:xfrm>
              <a:off x="2932625" y="5489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 name="Блок-схема: узел 68"/>
            <p:cNvSpPr>
              <a:spLocks/>
            </p:cNvSpPr>
            <p:nvPr/>
          </p:nvSpPr>
          <p:spPr bwMode="auto">
            <a:xfrm>
              <a:off x="3309408" y="5345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 name="Блок-схема: узел 69"/>
            <p:cNvSpPr>
              <a:spLocks/>
            </p:cNvSpPr>
            <p:nvPr/>
          </p:nvSpPr>
          <p:spPr bwMode="auto">
            <a:xfrm>
              <a:off x="1666544" y="50493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 name="Блок-схема: узел 70"/>
            <p:cNvSpPr>
              <a:spLocks/>
            </p:cNvSpPr>
            <p:nvPr/>
          </p:nvSpPr>
          <p:spPr bwMode="auto">
            <a:xfrm>
              <a:off x="3614208" y="56505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 name="Блок-схема: узел 71"/>
            <p:cNvSpPr>
              <a:spLocks/>
            </p:cNvSpPr>
            <p:nvPr/>
          </p:nvSpPr>
          <p:spPr bwMode="auto">
            <a:xfrm>
              <a:off x="3686208" y="47144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 name="Блок-схема: узел 72"/>
            <p:cNvSpPr>
              <a:spLocks/>
            </p:cNvSpPr>
            <p:nvPr/>
          </p:nvSpPr>
          <p:spPr bwMode="auto">
            <a:xfrm>
              <a:off x="3919008" y="38913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6" name="Блок-схема: узел 85"/>
            <p:cNvSpPr>
              <a:spLocks/>
            </p:cNvSpPr>
            <p:nvPr/>
          </p:nvSpPr>
          <p:spPr bwMode="auto">
            <a:xfrm>
              <a:off x="3766592" y="28003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7" name="Блок-схема: узел 86"/>
            <p:cNvSpPr>
              <a:spLocks/>
            </p:cNvSpPr>
            <p:nvPr/>
          </p:nvSpPr>
          <p:spPr bwMode="auto">
            <a:xfrm>
              <a:off x="3395134" y="3420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8" name="Блок-схема: узел 87"/>
            <p:cNvSpPr>
              <a:spLocks/>
            </p:cNvSpPr>
            <p:nvPr/>
          </p:nvSpPr>
          <p:spPr bwMode="auto">
            <a:xfrm>
              <a:off x="2475392" y="3276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9" name="Блок-схема: узел 88"/>
            <p:cNvSpPr>
              <a:spLocks/>
            </p:cNvSpPr>
            <p:nvPr/>
          </p:nvSpPr>
          <p:spPr bwMode="auto">
            <a:xfrm>
              <a:off x="2699792" y="37975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0" name="Блок-схема: узел 89"/>
            <p:cNvSpPr>
              <a:spLocks/>
            </p:cNvSpPr>
            <p:nvPr/>
          </p:nvSpPr>
          <p:spPr bwMode="auto">
            <a:xfrm>
              <a:off x="2860592" y="29336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1" name="Блок-схема: узел 90"/>
            <p:cNvSpPr>
              <a:spLocks/>
            </p:cNvSpPr>
            <p:nvPr/>
          </p:nvSpPr>
          <p:spPr bwMode="auto">
            <a:xfrm>
              <a:off x="3004592" y="41023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2" name="Блок-схема: узел 91"/>
            <p:cNvSpPr>
              <a:spLocks/>
            </p:cNvSpPr>
            <p:nvPr/>
          </p:nvSpPr>
          <p:spPr bwMode="auto">
            <a:xfrm>
              <a:off x="2932609" y="4551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3" name="Блок-схема: узел 92"/>
            <p:cNvSpPr>
              <a:spLocks/>
            </p:cNvSpPr>
            <p:nvPr/>
          </p:nvSpPr>
          <p:spPr bwMode="auto">
            <a:xfrm>
              <a:off x="3309392" y="4407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 name="Блок-схема: узел 93"/>
            <p:cNvSpPr>
              <a:spLocks/>
            </p:cNvSpPr>
            <p:nvPr/>
          </p:nvSpPr>
          <p:spPr bwMode="auto">
            <a:xfrm>
              <a:off x="1666528" y="4110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 name="Блок-схема: узел 94"/>
            <p:cNvSpPr>
              <a:spLocks/>
            </p:cNvSpPr>
            <p:nvPr/>
          </p:nvSpPr>
          <p:spPr bwMode="auto">
            <a:xfrm>
              <a:off x="3614192" y="47119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6" name="Блок-схема: узел 95"/>
            <p:cNvSpPr>
              <a:spLocks/>
            </p:cNvSpPr>
            <p:nvPr/>
          </p:nvSpPr>
          <p:spPr bwMode="auto">
            <a:xfrm>
              <a:off x="3686192" y="3775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7" name="Блок-схема: узел 96"/>
            <p:cNvSpPr>
              <a:spLocks/>
            </p:cNvSpPr>
            <p:nvPr/>
          </p:nvSpPr>
          <p:spPr bwMode="auto">
            <a:xfrm>
              <a:off x="3918992" y="29527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8" name="Блок-схема: узел 97"/>
            <p:cNvSpPr>
              <a:spLocks/>
            </p:cNvSpPr>
            <p:nvPr/>
          </p:nvSpPr>
          <p:spPr bwMode="auto">
            <a:xfrm>
              <a:off x="2913576" y="39263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9" name="Блок-схема: узел 98"/>
            <p:cNvSpPr>
              <a:spLocks/>
            </p:cNvSpPr>
            <p:nvPr/>
          </p:nvSpPr>
          <p:spPr bwMode="auto">
            <a:xfrm>
              <a:off x="2542118" y="4546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0" name="Блок-схема: узел 99"/>
            <p:cNvSpPr>
              <a:spLocks/>
            </p:cNvSpPr>
            <p:nvPr/>
          </p:nvSpPr>
          <p:spPr bwMode="auto">
            <a:xfrm>
              <a:off x="1622376" y="4402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1" name="Блок-схема: узел 100"/>
            <p:cNvSpPr>
              <a:spLocks/>
            </p:cNvSpPr>
            <p:nvPr/>
          </p:nvSpPr>
          <p:spPr bwMode="auto">
            <a:xfrm>
              <a:off x="1846776" y="4923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2" name="Блок-схема: узел 101"/>
            <p:cNvSpPr>
              <a:spLocks/>
            </p:cNvSpPr>
            <p:nvPr/>
          </p:nvSpPr>
          <p:spPr bwMode="auto">
            <a:xfrm>
              <a:off x="2007576" y="40596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 name="Блок-схема: узел 102"/>
            <p:cNvSpPr>
              <a:spLocks/>
            </p:cNvSpPr>
            <p:nvPr/>
          </p:nvSpPr>
          <p:spPr bwMode="auto">
            <a:xfrm>
              <a:off x="2151576" y="52283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4" name="Блок-схема: узел 103"/>
            <p:cNvSpPr>
              <a:spLocks/>
            </p:cNvSpPr>
            <p:nvPr/>
          </p:nvSpPr>
          <p:spPr bwMode="auto">
            <a:xfrm>
              <a:off x="2079593" y="5677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5" name="Блок-схема: узел 104"/>
            <p:cNvSpPr>
              <a:spLocks/>
            </p:cNvSpPr>
            <p:nvPr/>
          </p:nvSpPr>
          <p:spPr bwMode="auto">
            <a:xfrm>
              <a:off x="2456376" y="5533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6" name="Блок-схема: узел 105"/>
            <p:cNvSpPr>
              <a:spLocks/>
            </p:cNvSpPr>
            <p:nvPr/>
          </p:nvSpPr>
          <p:spPr bwMode="auto">
            <a:xfrm>
              <a:off x="1281344" y="50635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7" name="Блок-схема: узел 106"/>
            <p:cNvSpPr>
              <a:spLocks/>
            </p:cNvSpPr>
            <p:nvPr/>
          </p:nvSpPr>
          <p:spPr bwMode="auto">
            <a:xfrm>
              <a:off x="2761176" y="58379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8" name="Блок-схема: узел 107"/>
            <p:cNvSpPr>
              <a:spLocks/>
            </p:cNvSpPr>
            <p:nvPr/>
          </p:nvSpPr>
          <p:spPr bwMode="auto">
            <a:xfrm>
              <a:off x="2833176" y="49018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9" name="Блок-схема: узел 108"/>
            <p:cNvSpPr>
              <a:spLocks/>
            </p:cNvSpPr>
            <p:nvPr/>
          </p:nvSpPr>
          <p:spPr bwMode="auto">
            <a:xfrm>
              <a:off x="3065976" y="40787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4" name="Блок-схема: узел 123"/>
            <p:cNvSpPr>
              <a:spLocks/>
            </p:cNvSpPr>
            <p:nvPr/>
          </p:nvSpPr>
          <p:spPr bwMode="auto">
            <a:xfrm>
              <a:off x="4004734" y="4669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5" name="Блок-схема: узел 124"/>
            <p:cNvSpPr>
              <a:spLocks/>
            </p:cNvSpPr>
            <p:nvPr/>
          </p:nvSpPr>
          <p:spPr bwMode="auto">
            <a:xfrm>
              <a:off x="3084992" y="4525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6" name="Блок-схема: узел 125"/>
            <p:cNvSpPr>
              <a:spLocks/>
            </p:cNvSpPr>
            <p:nvPr/>
          </p:nvSpPr>
          <p:spPr bwMode="auto">
            <a:xfrm>
              <a:off x="3309392" y="50467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7" name="Блок-схема: узел 126"/>
            <p:cNvSpPr>
              <a:spLocks/>
            </p:cNvSpPr>
            <p:nvPr/>
          </p:nvSpPr>
          <p:spPr bwMode="auto">
            <a:xfrm>
              <a:off x="3470192" y="4182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8" name="Блок-схема: узел 127"/>
            <p:cNvSpPr>
              <a:spLocks/>
            </p:cNvSpPr>
            <p:nvPr/>
          </p:nvSpPr>
          <p:spPr bwMode="auto">
            <a:xfrm>
              <a:off x="3614192" y="53515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9" name="Блок-схема: узел 128"/>
            <p:cNvSpPr>
              <a:spLocks/>
            </p:cNvSpPr>
            <p:nvPr/>
          </p:nvSpPr>
          <p:spPr bwMode="auto">
            <a:xfrm>
              <a:off x="3542209" y="58003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0" name="Блок-схема: узел 129"/>
            <p:cNvSpPr>
              <a:spLocks/>
            </p:cNvSpPr>
            <p:nvPr/>
          </p:nvSpPr>
          <p:spPr bwMode="auto">
            <a:xfrm>
              <a:off x="3918992" y="56563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1" name="Блок-схема: узел 130"/>
            <p:cNvSpPr>
              <a:spLocks/>
            </p:cNvSpPr>
            <p:nvPr/>
          </p:nvSpPr>
          <p:spPr bwMode="auto">
            <a:xfrm>
              <a:off x="2276128" y="5359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2" name="Блок-схема: узел 131"/>
            <p:cNvSpPr>
              <a:spLocks/>
            </p:cNvSpPr>
            <p:nvPr/>
          </p:nvSpPr>
          <p:spPr bwMode="auto">
            <a:xfrm>
              <a:off x="4295792" y="50249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3" name="Блок-схема: узел 132"/>
            <p:cNvSpPr>
              <a:spLocks/>
            </p:cNvSpPr>
            <p:nvPr/>
          </p:nvSpPr>
          <p:spPr bwMode="auto">
            <a:xfrm>
              <a:off x="3919008" y="38913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4" name="Блок-схема: узел 133"/>
            <p:cNvSpPr>
              <a:spLocks/>
            </p:cNvSpPr>
            <p:nvPr/>
          </p:nvSpPr>
          <p:spPr bwMode="auto">
            <a:xfrm>
              <a:off x="3547550" y="4511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5" name="Блок-схема: узел 134"/>
            <p:cNvSpPr>
              <a:spLocks/>
            </p:cNvSpPr>
            <p:nvPr/>
          </p:nvSpPr>
          <p:spPr bwMode="auto">
            <a:xfrm>
              <a:off x="2627808" y="4367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6" name="Блок-схема: узел 135"/>
            <p:cNvSpPr>
              <a:spLocks/>
            </p:cNvSpPr>
            <p:nvPr/>
          </p:nvSpPr>
          <p:spPr bwMode="auto">
            <a:xfrm>
              <a:off x="2852208" y="48885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7" name="Блок-схема: узел 136"/>
            <p:cNvSpPr>
              <a:spLocks/>
            </p:cNvSpPr>
            <p:nvPr/>
          </p:nvSpPr>
          <p:spPr bwMode="auto">
            <a:xfrm>
              <a:off x="3013008" y="402463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8" name="Блок-схема: узел 137"/>
            <p:cNvSpPr>
              <a:spLocks/>
            </p:cNvSpPr>
            <p:nvPr/>
          </p:nvSpPr>
          <p:spPr bwMode="auto">
            <a:xfrm>
              <a:off x="3157008" y="51933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9" name="Блок-схема: узел 138"/>
            <p:cNvSpPr>
              <a:spLocks/>
            </p:cNvSpPr>
            <p:nvPr/>
          </p:nvSpPr>
          <p:spPr bwMode="auto">
            <a:xfrm>
              <a:off x="3085025" y="56421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0" name="Блок-схема: узел 139"/>
            <p:cNvSpPr>
              <a:spLocks/>
            </p:cNvSpPr>
            <p:nvPr/>
          </p:nvSpPr>
          <p:spPr bwMode="auto">
            <a:xfrm>
              <a:off x="3461808" y="54981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1" name="Блок-схема: узел 140"/>
            <p:cNvSpPr>
              <a:spLocks/>
            </p:cNvSpPr>
            <p:nvPr/>
          </p:nvSpPr>
          <p:spPr bwMode="auto">
            <a:xfrm>
              <a:off x="1818944" y="5201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2" name="Блок-схема: узел 141"/>
            <p:cNvSpPr>
              <a:spLocks/>
            </p:cNvSpPr>
            <p:nvPr/>
          </p:nvSpPr>
          <p:spPr bwMode="auto">
            <a:xfrm>
              <a:off x="3766608" y="58029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3" name="Блок-схема: узел 142"/>
            <p:cNvSpPr>
              <a:spLocks/>
            </p:cNvSpPr>
            <p:nvPr/>
          </p:nvSpPr>
          <p:spPr bwMode="auto">
            <a:xfrm>
              <a:off x="3838608" y="48668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4" name="Блок-схема: узел 143"/>
            <p:cNvSpPr>
              <a:spLocks/>
            </p:cNvSpPr>
            <p:nvPr/>
          </p:nvSpPr>
          <p:spPr bwMode="auto">
            <a:xfrm>
              <a:off x="4071408" y="40437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5" name="Блок-схема: узел 144"/>
            <p:cNvSpPr>
              <a:spLocks/>
            </p:cNvSpPr>
            <p:nvPr/>
          </p:nvSpPr>
          <p:spPr bwMode="auto">
            <a:xfrm>
              <a:off x="3918992" y="29527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6" name="Блок-схема: узел 145"/>
            <p:cNvSpPr>
              <a:spLocks/>
            </p:cNvSpPr>
            <p:nvPr/>
          </p:nvSpPr>
          <p:spPr bwMode="auto">
            <a:xfrm>
              <a:off x="3547534" y="3573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7" name="Блок-схема: узел 146"/>
            <p:cNvSpPr>
              <a:spLocks/>
            </p:cNvSpPr>
            <p:nvPr/>
          </p:nvSpPr>
          <p:spPr bwMode="auto">
            <a:xfrm>
              <a:off x="2627792" y="3429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8" name="Блок-схема: узел 147"/>
            <p:cNvSpPr>
              <a:spLocks/>
            </p:cNvSpPr>
            <p:nvPr/>
          </p:nvSpPr>
          <p:spPr bwMode="auto">
            <a:xfrm>
              <a:off x="2852192" y="39499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9" name="Блок-схема: узел 148"/>
            <p:cNvSpPr>
              <a:spLocks/>
            </p:cNvSpPr>
            <p:nvPr/>
          </p:nvSpPr>
          <p:spPr bwMode="auto">
            <a:xfrm>
              <a:off x="3012992" y="30860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0" name="Блок-схема: узел 149"/>
            <p:cNvSpPr>
              <a:spLocks/>
            </p:cNvSpPr>
            <p:nvPr/>
          </p:nvSpPr>
          <p:spPr bwMode="auto">
            <a:xfrm>
              <a:off x="3156992" y="4254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1" name="Блок-схема: узел 150"/>
            <p:cNvSpPr>
              <a:spLocks/>
            </p:cNvSpPr>
            <p:nvPr/>
          </p:nvSpPr>
          <p:spPr bwMode="auto">
            <a:xfrm>
              <a:off x="3085009" y="47035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2" name="Блок-схема: узел 151"/>
            <p:cNvSpPr>
              <a:spLocks/>
            </p:cNvSpPr>
            <p:nvPr/>
          </p:nvSpPr>
          <p:spPr bwMode="auto">
            <a:xfrm>
              <a:off x="3461792" y="45595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3" name="Блок-схема: узел 152"/>
            <p:cNvSpPr>
              <a:spLocks/>
            </p:cNvSpPr>
            <p:nvPr/>
          </p:nvSpPr>
          <p:spPr bwMode="auto">
            <a:xfrm>
              <a:off x="1818928" y="4263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4" name="Блок-схема: узел 153"/>
            <p:cNvSpPr>
              <a:spLocks/>
            </p:cNvSpPr>
            <p:nvPr/>
          </p:nvSpPr>
          <p:spPr bwMode="auto">
            <a:xfrm>
              <a:off x="3766592" y="48643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5" name="Блок-схема: узел 154"/>
            <p:cNvSpPr>
              <a:spLocks/>
            </p:cNvSpPr>
            <p:nvPr/>
          </p:nvSpPr>
          <p:spPr bwMode="auto">
            <a:xfrm>
              <a:off x="3838592" y="3928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6" name="Блок-схема: узел 155"/>
            <p:cNvSpPr>
              <a:spLocks/>
            </p:cNvSpPr>
            <p:nvPr/>
          </p:nvSpPr>
          <p:spPr bwMode="auto">
            <a:xfrm>
              <a:off x="4071392" y="31051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7" name="Блок-схема: узел 156"/>
            <p:cNvSpPr>
              <a:spLocks/>
            </p:cNvSpPr>
            <p:nvPr/>
          </p:nvSpPr>
          <p:spPr bwMode="auto">
            <a:xfrm>
              <a:off x="3065976" y="40787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8" name="Блок-схема: узел 157"/>
            <p:cNvSpPr>
              <a:spLocks/>
            </p:cNvSpPr>
            <p:nvPr/>
          </p:nvSpPr>
          <p:spPr bwMode="auto">
            <a:xfrm>
              <a:off x="2694518" y="4699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9" name="Блок-схема: узел 158"/>
            <p:cNvSpPr>
              <a:spLocks/>
            </p:cNvSpPr>
            <p:nvPr/>
          </p:nvSpPr>
          <p:spPr bwMode="auto">
            <a:xfrm>
              <a:off x="1774776" y="4555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0" name="Блок-схема: узел 159"/>
            <p:cNvSpPr>
              <a:spLocks/>
            </p:cNvSpPr>
            <p:nvPr/>
          </p:nvSpPr>
          <p:spPr bwMode="auto">
            <a:xfrm>
              <a:off x="1999176" y="50759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1" name="Блок-схема: узел 160"/>
            <p:cNvSpPr>
              <a:spLocks/>
            </p:cNvSpPr>
            <p:nvPr/>
          </p:nvSpPr>
          <p:spPr bwMode="auto">
            <a:xfrm>
              <a:off x="2159976" y="42120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2" name="Блок-схема: узел 161"/>
            <p:cNvSpPr>
              <a:spLocks/>
            </p:cNvSpPr>
            <p:nvPr/>
          </p:nvSpPr>
          <p:spPr bwMode="auto">
            <a:xfrm>
              <a:off x="2303976" y="5380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3" name="Блок-схема: узел 162"/>
            <p:cNvSpPr>
              <a:spLocks/>
            </p:cNvSpPr>
            <p:nvPr/>
          </p:nvSpPr>
          <p:spPr bwMode="auto">
            <a:xfrm>
              <a:off x="2231993" y="5829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4" name="Блок-схема: узел 163"/>
            <p:cNvSpPr>
              <a:spLocks/>
            </p:cNvSpPr>
            <p:nvPr/>
          </p:nvSpPr>
          <p:spPr bwMode="auto">
            <a:xfrm>
              <a:off x="2608776" y="5685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5" name="Блок-схема: узел 164"/>
            <p:cNvSpPr>
              <a:spLocks/>
            </p:cNvSpPr>
            <p:nvPr/>
          </p:nvSpPr>
          <p:spPr bwMode="auto">
            <a:xfrm>
              <a:off x="1433744" y="52159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6" name="Блок-схема: узел 165"/>
            <p:cNvSpPr>
              <a:spLocks/>
            </p:cNvSpPr>
            <p:nvPr/>
          </p:nvSpPr>
          <p:spPr bwMode="auto">
            <a:xfrm>
              <a:off x="2985576" y="5054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7" name="Блок-схема: узел 166"/>
            <p:cNvSpPr>
              <a:spLocks/>
            </p:cNvSpPr>
            <p:nvPr/>
          </p:nvSpPr>
          <p:spPr bwMode="auto">
            <a:xfrm>
              <a:off x="3218376" y="42311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6" name="Блок-схема: узел 255"/>
            <p:cNvSpPr>
              <a:spLocks/>
            </p:cNvSpPr>
            <p:nvPr/>
          </p:nvSpPr>
          <p:spPr bwMode="auto">
            <a:xfrm>
              <a:off x="4229134" y="51059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7" name="Блок-схема: узел 256"/>
            <p:cNvSpPr>
              <a:spLocks/>
            </p:cNvSpPr>
            <p:nvPr/>
          </p:nvSpPr>
          <p:spPr bwMode="auto">
            <a:xfrm>
              <a:off x="3309392" y="49619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8" name="Блок-схема: узел 257"/>
            <p:cNvSpPr>
              <a:spLocks/>
            </p:cNvSpPr>
            <p:nvPr/>
          </p:nvSpPr>
          <p:spPr bwMode="auto">
            <a:xfrm>
              <a:off x="3533792" y="54827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9" name="Блок-схема: узел 258"/>
            <p:cNvSpPr>
              <a:spLocks/>
            </p:cNvSpPr>
            <p:nvPr/>
          </p:nvSpPr>
          <p:spPr bwMode="auto">
            <a:xfrm>
              <a:off x="3694592" y="4618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0" name="Блок-схема: узел 259"/>
            <p:cNvSpPr>
              <a:spLocks/>
            </p:cNvSpPr>
            <p:nvPr/>
          </p:nvSpPr>
          <p:spPr bwMode="auto">
            <a:xfrm>
              <a:off x="3838592" y="57875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1" name="Блок-схема: узел 260"/>
            <p:cNvSpPr>
              <a:spLocks/>
            </p:cNvSpPr>
            <p:nvPr/>
          </p:nvSpPr>
          <p:spPr bwMode="auto">
            <a:xfrm>
              <a:off x="3652039" y="591266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2" name="Блок-схема: узел 261"/>
            <p:cNvSpPr>
              <a:spLocks/>
            </p:cNvSpPr>
            <p:nvPr/>
          </p:nvSpPr>
          <p:spPr bwMode="auto">
            <a:xfrm>
              <a:off x="4018407" y="58071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3" name="Блок-схема: узел 262"/>
            <p:cNvSpPr>
              <a:spLocks/>
            </p:cNvSpPr>
            <p:nvPr/>
          </p:nvSpPr>
          <p:spPr bwMode="auto">
            <a:xfrm>
              <a:off x="2500528" y="57959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5" name="Блок-схема: узел 264"/>
            <p:cNvSpPr>
              <a:spLocks/>
            </p:cNvSpPr>
            <p:nvPr/>
          </p:nvSpPr>
          <p:spPr bwMode="auto">
            <a:xfrm>
              <a:off x="4143408" y="43273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6" name="Блок-схема: узел 265"/>
            <p:cNvSpPr>
              <a:spLocks/>
            </p:cNvSpPr>
            <p:nvPr/>
          </p:nvSpPr>
          <p:spPr bwMode="auto">
            <a:xfrm>
              <a:off x="3771950" y="49477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7" name="Блок-схема: узел 266"/>
            <p:cNvSpPr>
              <a:spLocks/>
            </p:cNvSpPr>
            <p:nvPr/>
          </p:nvSpPr>
          <p:spPr bwMode="auto">
            <a:xfrm>
              <a:off x="2852208" y="48037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8" name="Блок-схема: узел 267"/>
            <p:cNvSpPr>
              <a:spLocks/>
            </p:cNvSpPr>
            <p:nvPr/>
          </p:nvSpPr>
          <p:spPr bwMode="auto">
            <a:xfrm>
              <a:off x="3076608" y="53245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9" name="Блок-схема: узел 268"/>
            <p:cNvSpPr>
              <a:spLocks/>
            </p:cNvSpPr>
            <p:nvPr/>
          </p:nvSpPr>
          <p:spPr bwMode="auto">
            <a:xfrm>
              <a:off x="3237408" y="44606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0" name="Блок-схема: узел 269"/>
            <p:cNvSpPr>
              <a:spLocks/>
            </p:cNvSpPr>
            <p:nvPr/>
          </p:nvSpPr>
          <p:spPr bwMode="auto">
            <a:xfrm>
              <a:off x="3381408" y="56293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1" name="Блок-схема: узел 270"/>
            <p:cNvSpPr>
              <a:spLocks/>
            </p:cNvSpPr>
            <p:nvPr/>
          </p:nvSpPr>
          <p:spPr bwMode="auto">
            <a:xfrm>
              <a:off x="3515967" y="550644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2" name="Блок-схема: узел 271"/>
            <p:cNvSpPr>
              <a:spLocks/>
            </p:cNvSpPr>
            <p:nvPr/>
          </p:nvSpPr>
          <p:spPr bwMode="auto">
            <a:xfrm>
              <a:off x="3686208" y="59341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3" name="Блок-схема: узел 272"/>
            <p:cNvSpPr>
              <a:spLocks/>
            </p:cNvSpPr>
            <p:nvPr/>
          </p:nvSpPr>
          <p:spPr bwMode="auto">
            <a:xfrm>
              <a:off x="2006121" y="53043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4" name="Блок-схема: узел 273"/>
            <p:cNvSpPr>
              <a:spLocks/>
            </p:cNvSpPr>
            <p:nvPr/>
          </p:nvSpPr>
          <p:spPr bwMode="auto">
            <a:xfrm>
              <a:off x="3876438" y="591533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5" name="Блок-схема: узел 274"/>
            <p:cNvSpPr>
              <a:spLocks/>
            </p:cNvSpPr>
            <p:nvPr/>
          </p:nvSpPr>
          <p:spPr bwMode="auto">
            <a:xfrm>
              <a:off x="4063008" y="530285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6" name="Блок-схема: узел 275"/>
            <p:cNvSpPr>
              <a:spLocks/>
            </p:cNvSpPr>
            <p:nvPr/>
          </p:nvSpPr>
          <p:spPr bwMode="auto">
            <a:xfrm>
              <a:off x="4295808" y="44797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7" name="Блок-схема: узел 276"/>
            <p:cNvSpPr>
              <a:spLocks/>
            </p:cNvSpPr>
            <p:nvPr/>
          </p:nvSpPr>
          <p:spPr bwMode="auto">
            <a:xfrm>
              <a:off x="4143392" y="33887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8" name="Блок-схема: узел 277"/>
            <p:cNvSpPr>
              <a:spLocks/>
            </p:cNvSpPr>
            <p:nvPr/>
          </p:nvSpPr>
          <p:spPr bwMode="auto">
            <a:xfrm>
              <a:off x="3771934" y="4009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9" name="Блок-схема: узел 278"/>
            <p:cNvSpPr>
              <a:spLocks/>
            </p:cNvSpPr>
            <p:nvPr/>
          </p:nvSpPr>
          <p:spPr bwMode="auto">
            <a:xfrm>
              <a:off x="2852192" y="3865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0" name="Блок-схема: узел 279"/>
            <p:cNvSpPr>
              <a:spLocks/>
            </p:cNvSpPr>
            <p:nvPr/>
          </p:nvSpPr>
          <p:spPr bwMode="auto">
            <a:xfrm>
              <a:off x="3076592" y="43859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1" name="Блок-схема: узел 280"/>
            <p:cNvSpPr>
              <a:spLocks/>
            </p:cNvSpPr>
            <p:nvPr/>
          </p:nvSpPr>
          <p:spPr bwMode="auto">
            <a:xfrm>
              <a:off x="3237392" y="35220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2" name="Блок-схема: узел 281"/>
            <p:cNvSpPr>
              <a:spLocks/>
            </p:cNvSpPr>
            <p:nvPr/>
          </p:nvSpPr>
          <p:spPr bwMode="auto">
            <a:xfrm>
              <a:off x="3381392" y="4690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3" name="Блок-схема: узел 282"/>
            <p:cNvSpPr>
              <a:spLocks/>
            </p:cNvSpPr>
            <p:nvPr/>
          </p:nvSpPr>
          <p:spPr bwMode="auto">
            <a:xfrm>
              <a:off x="3309409" y="5139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4" name="Блок-схема: узел 283"/>
            <p:cNvSpPr>
              <a:spLocks/>
            </p:cNvSpPr>
            <p:nvPr/>
          </p:nvSpPr>
          <p:spPr bwMode="auto">
            <a:xfrm>
              <a:off x="3686192" y="4995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5" name="Блок-схема: узел 284"/>
            <p:cNvSpPr>
              <a:spLocks/>
            </p:cNvSpPr>
            <p:nvPr/>
          </p:nvSpPr>
          <p:spPr bwMode="auto">
            <a:xfrm>
              <a:off x="2043328" y="4699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6" name="Блок-схема: узел 285"/>
            <p:cNvSpPr>
              <a:spLocks/>
            </p:cNvSpPr>
            <p:nvPr/>
          </p:nvSpPr>
          <p:spPr bwMode="auto">
            <a:xfrm>
              <a:off x="3990992" y="53003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7" name="Блок-схема: узел 286"/>
            <p:cNvSpPr>
              <a:spLocks/>
            </p:cNvSpPr>
            <p:nvPr/>
          </p:nvSpPr>
          <p:spPr bwMode="auto">
            <a:xfrm>
              <a:off x="4062992" y="4364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8" name="Блок-схема: узел 287"/>
            <p:cNvSpPr>
              <a:spLocks/>
            </p:cNvSpPr>
            <p:nvPr/>
          </p:nvSpPr>
          <p:spPr bwMode="auto">
            <a:xfrm>
              <a:off x="4295792" y="35411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9" name="Блок-схема: узел 288"/>
            <p:cNvSpPr>
              <a:spLocks/>
            </p:cNvSpPr>
            <p:nvPr/>
          </p:nvSpPr>
          <p:spPr bwMode="auto">
            <a:xfrm>
              <a:off x="3751465" y="300015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0" name="Блок-схема: узел 289"/>
            <p:cNvSpPr>
              <a:spLocks/>
            </p:cNvSpPr>
            <p:nvPr/>
          </p:nvSpPr>
          <p:spPr bwMode="auto">
            <a:xfrm>
              <a:off x="2918918" y="51351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1" name="Блок-схема: узел 290"/>
            <p:cNvSpPr>
              <a:spLocks/>
            </p:cNvSpPr>
            <p:nvPr/>
          </p:nvSpPr>
          <p:spPr bwMode="auto">
            <a:xfrm>
              <a:off x="1999176" y="49911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2" name="Блок-схема: узел 291"/>
            <p:cNvSpPr>
              <a:spLocks/>
            </p:cNvSpPr>
            <p:nvPr/>
          </p:nvSpPr>
          <p:spPr bwMode="auto">
            <a:xfrm>
              <a:off x="2223576" y="55119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3" name="Блок-схема: узел 292"/>
            <p:cNvSpPr>
              <a:spLocks/>
            </p:cNvSpPr>
            <p:nvPr/>
          </p:nvSpPr>
          <p:spPr bwMode="auto">
            <a:xfrm>
              <a:off x="2384376" y="46480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4" name="Блок-схема: узел 293"/>
            <p:cNvSpPr>
              <a:spLocks/>
            </p:cNvSpPr>
            <p:nvPr/>
          </p:nvSpPr>
          <p:spPr bwMode="auto">
            <a:xfrm>
              <a:off x="2528376" y="58167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5" name="Блок-схема: узел 294"/>
            <p:cNvSpPr>
              <a:spLocks/>
            </p:cNvSpPr>
            <p:nvPr/>
          </p:nvSpPr>
          <p:spPr bwMode="auto">
            <a:xfrm>
              <a:off x="2331408" y="59803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6" name="Блок-схема: узел 295"/>
            <p:cNvSpPr>
              <a:spLocks/>
            </p:cNvSpPr>
            <p:nvPr/>
          </p:nvSpPr>
          <p:spPr bwMode="auto">
            <a:xfrm>
              <a:off x="2718606" y="579791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7" name="Блок-схема: узел 296"/>
            <p:cNvSpPr>
              <a:spLocks/>
            </p:cNvSpPr>
            <p:nvPr/>
          </p:nvSpPr>
          <p:spPr bwMode="auto">
            <a:xfrm>
              <a:off x="1190312" y="58251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8" name="Блок-схема: узел 297"/>
            <p:cNvSpPr>
              <a:spLocks/>
            </p:cNvSpPr>
            <p:nvPr/>
          </p:nvSpPr>
          <p:spPr bwMode="auto">
            <a:xfrm>
              <a:off x="3209976" y="549023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9" name="Блок-схема: узел 298"/>
            <p:cNvSpPr>
              <a:spLocks/>
            </p:cNvSpPr>
            <p:nvPr/>
          </p:nvSpPr>
          <p:spPr bwMode="auto">
            <a:xfrm>
              <a:off x="3554531" y="3847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0" name="Блок-схема: узел 299"/>
            <p:cNvSpPr>
              <a:spLocks/>
            </p:cNvSpPr>
            <p:nvPr/>
          </p:nvSpPr>
          <p:spPr bwMode="auto">
            <a:xfrm>
              <a:off x="3619534" y="48499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1" name="Блок-схема: узел 300"/>
            <p:cNvSpPr>
              <a:spLocks/>
            </p:cNvSpPr>
            <p:nvPr/>
          </p:nvSpPr>
          <p:spPr bwMode="auto">
            <a:xfrm>
              <a:off x="2699792" y="47059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2" name="Блок-схема: узел 301"/>
            <p:cNvSpPr>
              <a:spLocks/>
            </p:cNvSpPr>
            <p:nvPr/>
          </p:nvSpPr>
          <p:spPr bwMode="auto">
            <a:xfrm>
              <a:off x="2924192" y="52267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3" name="Блок-схема: узел 302"/>
            <p:cNvSpPr>
              <a:spLocks/>
            </p:cNvSpPr>
            <p:nvPr/>
          </p:nvSpPr>
          <p:spPr bwMode="auto">
            <a:xfrm>
              <a:off x="3084992" y="43628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4" name="Блок-схема: узел 303"/>
            <p:cNvSpPr>
              <a:spLocks/>
            </p:cNvSpPr>
            <p:nvPr/>
          </p:nvSpPr>
          <p:spPr bwMode="auto">
            <a:xfrm>
              <a:off x="3228992" y="55315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5" name="Блок-схема: узел 304"/>
            <p:cNvSpPr>
              <a:spLocks/>
            </p:cNvSpPr>
            <p:nvPr/>
          </p:nvSpPr>
          <p:spPr bwMode="auto">
            <a:xfrm>
              <a:off x="3157009" y="59803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6" name="Блок-схема: узел 305"/>
            <p:cNvSpPr>
              <a:spLocks/>
            </p:cNvSpPr>
            <p:nvPr/>
          </p:nvSpPr>
          <p:spPr bwMode="auto">
            <a:xfrm>
              <a:off x="3533792" y="58363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7" name="Блок-схема: узел 306"/>
            <p:cNvSpPr>
              <a:spLocks/>
            </p:cNvSpPr>
            <p:nvPr/>
          </p:nvSpPr>
          <p:spPr bwMode="auto">
            <a:xfrm>
              <a:off x="1890928" y="55399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8" name="Блок-схема: узел 307"/>
            <p:cNvSpPr>
              <a:spLocks/>
            </p:cNvSpPr>
            <p:nvPr/>
          </p:nvSpPr>
          <p:spPr bwMode="auto">
            <a:xfrm>
              <a:off x="3910592" y="520505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9" name="Блок-схема: узел 308"/>
            <p:cNvSpPr>
              <a:spLocks/>
            </p:cNvSpPr>
            <p:nvPr/>
          </p:nvSpPr>
          <p:spPr bwMode="auto">
            <a:xfrm>
              <a:off x="3533808" y="40713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0" name="Блок-схема: узел 309"/>
            <p:cNvSpPr>
              <a:spLocks/>
            </p:cNvSpPr>
            <p:nvPr/>
          </p:nvSpPr>
          <p:spPr bwMode="auto">
            <a:xfrm>
              <a:off x="3162350" y="46918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1" name="Блок-схема: узел 310"/>
            <p:cNvSpPr>
              <a:spLocks/>
            </p:cNvSpPr>
            <p:nvPr/>
          </p:nvSpPr>
          <p:spPr bwMode="auto">
            <a:xfrm>
              <a:off x="2242608" y="45478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2" name="Блок-схема: узел 311"/>
            <p:cNvSpPr>
              <a:spLocks/>
            </p:cNvSpPr>
            <p:nvPr/>
          </p:nvSpPr>
          <p:spPr bwMode="auto">
            <a:xfrm>
              <a:off x="2467008" y="50686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3" name="Блок-схема: узел 312"/>
            <p:cNvSpPr>
              <a:spLocks/>
            </p:cNvSpPr>
            <p:nvPr/>
          </p:nvSpPr>
          <p:spPr bwMode="auto">
            <a:xfrm>
              <a:off x="2627808" y="42046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4" name="Блок-схема: узел 313"/>
            <p:cNvSpPr>
              <a:spLocks/>
            </p:cNvSpPr>
            <p:nvPr/>
          </p:nvSpPr>
          <p:spPr bwMode="auto">
            <a:xfrm>
              <a:off x="2771808" y="53734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5" name="Блок-схема: узел 314"/>
            <p:cNvSpPr>
              <a:spLocks/>
            </p:cNvSpPr>
            <p:nvPr/>
          </p:nvSpPr>
          <p:spPr bwMode="auto">
            <a:xfrm>
              <a:off x="2699825" y="58222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6" name="Блок-схема: узел 315"/>
            <p:cNvSpPr>
              <a:spLocks/>
            </p:cNvSpPr>
            <p:nvPr/>
          </p:nvSpPr>
          <p:spPr bwMode="auto">
            <a:xfrm>
              <a:off x="3076608" y="56782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7" name="Блок-схема: узел 316"/>
            <p:cNvSpPr>
              <a:spLocks/>
            </p:cNvSpPr>
            <p:nvPr/>
          </p:nvSpPr>
          <p:spPr bwMode="auto">
            <a:xfrm>
              <a:off x="1433744" y="53818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8" name="Блок-схема: узел 317"/>
            <p:cNvSpPr>
              <a:spLocks/>
            </p:cNvSpPr>
            <p:nvPr/>
          </p:nvSpPr>
          <p:spPr bwMode="auto">
            <a:xfrm>
              <a:off x="3381408" y="59830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9" name="Блок-схема: узел 318"/>
            <p:cNvSpPr>
              <a:spLocks/>
            </p:cNvSpPr>
            <p:nvPr/>
          </p:nvSpPr>
          <p:spPr bwMode="auto">
            <a:xfrm>
              <a:off x="3453408" y="50469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0" name="Блок-схема: узел 319"/>
            <p:cNvSpPr>
              <a:spLocks/>
            </p:cNvSpPr>
            <p:nvPr/>
          </p:nvSpPr>
          <p:spPr bwMode="auto">
            <a:xfrm>
              <a:off x="3686208" y="422377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1" name="Блок-схема: узел 320"/>
            <p:cNvSpPr>
              <a:spLocks/>
            </p:cNvSpPr>
            <p:nvPr/>
          </p:nvSpPr>
          <p:spPr bwMode="auto">
            <a:xfrm>
              <a:off x="3533792" y="3132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2" name="Блок-схема: узел 321"/>
            <p:cNvSpPr>
              <a:spLocks/>
            </p:cNvSpPr>
            <p:nvPr/>
          </p:nvSpPr>
          <p:spPr bwMode="auto">
            <a:xfrm>
              <a:off x="3162334" y="37532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3" name="Блок-схема: узел 322"/>
            <p:cNvSpPr>
              <a:spLocks/>
            </p:cNvSpPr>
            <p:nvPr/>
          </p:nvSpPr>
          <p:spPr bwMode="auto">
            <a:xfrm>
              <a:off x="2242592" y="36092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4" name="Блок-схема: узел 323"/>
            <p:cNvSpPr>
              <a:spLocks/>
            </p:cNvSpPr>
            <p:nvPr/>
          </p:nvSpPr>
          <p:spPr bwMode="auto">
            <a:xfrm>
              <a:off x="2466992" y="41300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5" name="Блок-схема: узел 324"/>
            <p:cNvSpPr>
              <a:spLocks/>
            </p:cNvSpPr>
            <p:nvPr/>
          </p:nvSpPr>
          <p:spPr bwMode="auto">
            <a:xfrm>
              <a:off x="2627792" y="326607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6" name="Блок-схема: узел 325"/>
            <p:cNvSpPr>
              <a:spLocks/>
            </p:cNvSpPr>
            <p:nvPr/>
          </p:nvSpPr>
          <p:spPr bwMode="auto">
            <a:xfrm>
              <a:off x="2771792" y="44348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7" name="Блок-схема: узел 326"/>
            <p:cNvSpPr>
              <a:spLocks/>
            </p:cNvSpPr>
            <p:nvPr/>
          </p:nvSpPr>
          <p:spPr bwMode="auto">
            <a:xfrm>
              <a:off x="2699809" y="48836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8" name="Блок-схема: узел 327"/>
            <p:cNvSpPr>
              <a:spLocks/>
            </p:cNvSpPr>
            <p:nvPr/>
          </p:nvSpPr>
          <p:spPr bwMode="auto">
            <a:xfrm>
              <a:off x="3172061" y="390134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9" name="Блок-схема: узел 328"/>
            <p:cNvSpPr>
              <a:spLocks/>
            </p:cNvSpPr>
            <p:nvPr/>
          </p:nvSpPr>
          <p:spPr bwMode="auto">
            <a:xfrm>
              <a:off x="1433728" y="44432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0" name="Блок-схема: узел 329"/>
            <p:cNvSpPr>
              <a:spLocks/>
            </p:cNvSpPr>
            <p:nvPr/>
          </p:nvSpPr>
          <p:spPr bwMode="auto">
            <a:xfrm>
              <a:off x="3381392" y="504442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1" name="Блок-схема: узел 330"/>
            <p:cNvSpPr>
              <a:spLocks/>
            </p:cNvSpPr>
            <p:nvPr/>
          </p:nvSpPr>
          <p:spPr bwMode="auto">
            <a:xfrm>
              <a:off x="3453392" y="4108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2" name="Блок-схема: узел 331"/>
            <p:cNvSpPr>
              <a:spLocks/>
            </p:cNvSpPr>
            <p:nvPr/>
          </p:nvSpPr>
          <p:spPr bwMode="auto">
            <a:xfrm>
              <a:off x="3686192" y="32851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3" name="Блок-схема: узел 332"/>
            <p:cNvSpPr>
              <a:spLocks/>
            </p:cNvSpPr>
            <p:nvPr/>
          </p:nvSpPr>
          <p:spPr bwMode="auto">
            <a:xfrm>
              <a:off x="2680776" y="42587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4" name="Блок-схема: узел 333"/>
            <p:cNvSpPr>
              <a:spLocks/>
            </p:cNvSpPr>
            <p:nvPr/>
          </p:nvSpPr>
          <p:spPr bwMode="auto">
            <a:xfrm>
              <a:off x="2309318" y="48792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5" name="Блок-схема: узел 334"/>
            <p:cNvSpPr>
              <a:spLocks/>
            </p:cNvSpPr>
            <p:nvPr/>
          </p:nvSpPr>
          <p:spPr bwMode="auto">
            <a:xfrm>
              <a:off x="1389576" y="47352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6" name="Блок-схема: узел 335"/>
            <p:cNvSpPr>
              <a:spLocks/>
            </p:cNvSpPr>
            <p:nvPr/>
          </p:nvSpPr>
          <p:spPr bwMode="auto">
            <a:xfrm>
              <a:off x="1613976" y="5256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7" name="Блок-схема: узел 336"/>
            <p:cNvSpPr>
              <a:spLocks/>
            </p:cNvSpPr>
            <p:nvPr/>
          </p:nvSpPr>
          <p:spPr bwMode="auto">
            <a:xfrm>
              <a:off x="1774776" y="43920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8" name="Блок-схема: узел 337"/>
            <p:cNvSpPr>
              <a:spLocks/>
            </p:cNvSpPr>
            <p:nvPr/>
          </p:nvSpPr>
          <p:spPr bwMode="auto">
            <a:xfrm>
              <a:off x="1918776" y="55608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9" name="Блок-схема: узел 338"/>
            <p:cNvSpPr>
              <a:spLocks/>
            </p:cNvSpPr>
            <p:nvPr/>
          </p:nvSpPr>
          <p:spPr bwMode="auto">
            <a:xfrm>
              <a:off x="1846793" y="6009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0" name="Блок-схема: узел 339"/>
            <p:cNvSpPr>
              <a:spLocks/>
            </p:cNvSpPr>
            <p:nvPr/>
          </p:nvSpPr>
          <p:spPr bwMode="auto">
            <a:xfrm>
              <a:off x="2223576" y="5865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1" name="Блок-схема: узел 340"/>
            <p:cNvSpPr>
              <a:spLocks/>
            </p:cNvSpPr>
            <p:nvPr/>
          </p:nvSpPr>
          <p:spPr bwMode="auto">
            <a:xfrm>
              <a:off x="1048544" y="53960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2" name="Блок-схема: узел 341"/>
            <p:cNvSpPr>
              <a:spLocks/>
            </p:cNvSpPr>
            <p:nvPr/>
          </p:nvSpPr>
          <p:spPr bwMode="auto">
            <a:xfrm>
              <a:off x="2600376" y="52342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3" name="Блок-схема: узел 342"/>
            <p:cNvSpPr>
              <a:spLocks/>
            </p:cNvSpPr>
            <p:nvPr/>
          </p:nvSpPr>
          <p:spPr bwMode="auto">
            <a:xfrm>
              <a:off x="2833176" y="4411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89" name="Блок-схема: узел 388"/>
            <p:cNvSpPr>
              <a:spLocks/>
            </p:cNvSpPr>
            <p:nvPr/>
          </p:nvSpPr>
          <p:spPr bwMode="auto">
            <a:xfrm>
              <a:off x="4007808" y="47543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0" name="Блок-схема: узел 389"/>
            <p:cNvSpPr>
              <a:spLocks/>
            </p:cNvSpPr>
            <p:nvPr/>
          </p:nvSpPr>
          <p:spPr bwMode="auto">
            <a:xfrm>
              <a:off x="4232208" y="52751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1" name="Блок-схема: узел 390"/>
            <p:cNvSpPr>
              <a:spLocks/>
            </p:cNvSpPr>
            <p:nvPr/>
          </p:nvSpPr>
          <p:spPr bwMode="auto">
            <a:xfrm>
              <a:off x="4393008" y="4411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5" name="Блок-схема: узел 394"/>
            <p:cNvSpPr>
              <a:spLocks/>
            </p:cNvSpPr>
            <p:nvPr/>
          </p:nvSpPr>
          <p:spPr bwMode="auto">
            <a:xfrm>
              <a:off x="3198944" y="558830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8" name="Блок-схема: узел 397"/>
            <p:cNvSpPr>
              <a:spLocks/>
            </p:cNvSpPr>
            <p:nvPr/>
          </p:nvSpPr>
          <p:spPr bwMode="auto">
            <a:xfrm>
              <a:off x="4470366" y="47401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9" name="Блок-схема: узел 398"/>
            <p:cNvSpPr>
              <a:spLocks/>
            </p:cNvSpPr>
            <p:nvPr/>
          </p:nvSpPr>
          <p:spPr bwMode="auto">
            <a:xfrm>
              <a:off x="3550624" y="45961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0" name="Блок-схема: узел 399"/>
            <p:cNvSpPr>
              <a:spLocks/>
            </p:cNvSpPr>
            <p:nvPr/>
          </p:nvSpPr>
          <p:spPr bwMode="auto">
            <a:xfrm>
              <a:off x="3775024" y="51169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1" name="Блок-схема: узел 400"/>
            <p:cNvSpPr>
              <a:spLocks/>
            </p:cNvSpPr>
            <p:nvPr/>
          </p:nvSpPr>
          <p:spPr bwMode="auto">
            <a:xfrm>
              <a:off x="3935824" y="42530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2" name="Блок-схема: узел 401"/>
            <p:cNvSpPr>
              <a:spLocks/>
            </p:cNvSpPr>
            <p:nvPr/>
          </p:nvSpPr>
          <p:spPr bwMode="auto">
            <a:xfrm>
              <a:off x="4079824" y="54217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3" name="Блок-схема: узел 402"/>
            <p:cNvSpPr>
              <a:spLocks/>
            </p:cNvSpPr>
            <p:nvPr/>
          </p:nvSpPr>
          <p:spPr bwMode="auto">
            <a:xfrm>
              <a:off x="4007841" y="58705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4" name="Блок-схема: узел 403"/>
            <p:cNvSpPr>
              <a:spLocks/>
            </p:cNvSpPr>
            <p:nvPr/>
          </p:nvSpPr>
          <p:spPr bwMode="auto">
            <a:xfrm>
              <a:off x="4384624" y="57265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5" name="Блок-схема: узел 404"/>
            <p:cNvSpPr>
              <a:spLocks/>
            </p:cNvSpPr>
            <p:nvPr/>
          </p:nvSpPr>
          <p:spPr bwMode="auto">
            <a:xfrm>
              <a:off x="2741760" y="54301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1" name="Блок-схема: узел 410"/>
            <p:cNvSpPr>
              <a:spLocks/>
            </p:cNvSpPr>
            <p:nvPr/>
          </p:nvSpPr>
          <p:spPr bwMode="auto">
            <a:xfrm>
              <a:off x="3550608" y="3657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2" name="Блок-схема: узел 411"/>
            <p:cNvSpPr>
              <a:spLocks/>
            </p:cNvSpPr>
            <p:nvPr/>
          </p:nvSpPr>
          <p:spPr bwMode="auto">
            <a:xfrm>
              <a:off x="3775008" y="41783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3" name="Блок-схема: узел 412"/>
            <p:cNvSpPr>
              <a:spLocks/>
            </p:cNvSpPr>
            <p:nvPr/>
          </p:nvSpPr>
          <p:spPr bwMode="auto">
            <a:xfrm>
              <a:off x="3935808" y="33144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4" name="Блок-схема: узел 413"/>
            <p:cNvSpPr>
              <a:spLocks/>
            </p:cNvSpPr>
            <p:nvPr/>
          </p:nvSpPr>
          <p:spPr bwMode="auto">
            <a:xfrm>
              <a:off x="4079808" y="4483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5" name="Блок-схема: узел 414"/>
            <p:cNvSpPr>
              <a:spLocks/>
            </p:cNvSpPr>
            <p:nvPr/>
          </p:nvSpPr>
          <p:spPr bwMode="auto">
            <a:xfrm>
              <a:off x="4007825" y="49319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6" name="Блок-схема: узел 415"/>
            <p:cNvSpPr>
              <a:spLocks/>
            </p:cNvSpPr>
            <p:nvPr/>
          </p:nvSpPr>
          <p:spPr bwMode="auto">
            <a:xfrm>
              <a:off x="4384608" y="47879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7" name="Блок-схема: узел 416"/>
            <p:cNvSpPr>
              <a:spLocks/>
            </p:cNvSpPr>
            <p:nvPr/>
          </p:nvSpPr>
          <p:spPr bwMode="auto">
            <a:xfrm>
              <a:off x="2741744" y="4491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1" name="Блок-схема: узел 420"/>
            <p:cNvSpPr>
              <a:spLocks/>
            </p:cNvSpPr>
            <p:nvPr/>
          </p:nvSpPr>
          <p:spPr bwMode="auto">
            <a:xfrm>
              <a:off x="3988792" y="430709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2" name="Блок-схема: узел 421"/>
            <p:cNvSpPr>
              <a:spLocks/>
            </p:cNvSpPr>
            <p:nvPr/>
          </p:nvSpPr>
          <p:spPr bwMode="auto">
            <a:xfrm>
              <a:off x="3617334" y="49275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3" name="Блок-схема: узел 422"/>
            <p:cNvSpPr>
              <a:spLocks/>
            </p:cNvSpPr>
            <p:nvPr/>
          </p:nvSpPr>
          <p:spPr bwMode="auto">
            <a:xfrm>
              <a:off x="2697592" y="47835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4" name="Блок-схема: узел 423"/>
            <p:cNvSpPr>
              <a:spLocks/>
            </p:cNvSpPr>
            <p:nvPr/>
          </p:nvSpPr>
          <p:spPr bwMode="auto">
            <a:xfrm>
              <a:off x="2921992" y="53043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5" name="Блок-схема: узел 424"/>
            <p:cNvSpPr>
              <a:spLocks/>
            </p:cNvSpPr>
            <p:nvPr/>
          </p:nvSpPr>
          <p:spPr bwMode="auto">
            <a:xfrm>
              <a:off x="3082792" y="44404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6" name="Блок-схема: узел 425"/>
            <p:cNvSpPr>
              <a:spLocks/>
            </p:cNvSpPr>
            <p:nvPr/>
          </p:nvSpPr>
          <p:spPr bwMode="auto">
            <a:xfrm>
              <a:off x="3226792" y="56091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7" name="Блок-схема: узел 426"/>
            <p:cNvSpPr>
              <a:spLocks/>
            </p:cNvSpPr>
            <p:nvPr/>
          </p:nvSpPr>
          <p:spPr bwMode="auto">
            <a:xfrm>
              <a:off x="3361351" y="548623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8" name="Блок-схема: узел 427"/>
            <p:cNvSpPr>
              <a:spLocks/>
            </p:cNvSpPr>
            <p:nvPr/>
          </p:nvSpPr>
          <p:spPr bwMode="auto">
            <a:xfrm>
              <a:off x="3531592" y="59139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9" name="Блок-схема: узел 428"/>
            <p:cNvSpPr>
              <a:spLocks/>
            </p:cNvSpPr>
            <p:nvPr/>
          </p:nvSpPr>
          <p:spPr bwMode="auto">
            <a:xfrm>
              <a:off x="1888728" y="56175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0" name="Блок-схема: узел 429"/>
            <p:cNvSpPr>
              <a:spLocks/>
            </p:cNvSpPr>
            <p:nvPr/>
          </p:nvSpPr>
          <p:spPr bwMode="auto">
            <a:xfrm>
              <a:off x="3908392" y="528263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1" name="Блок-схема: узел 430"/>
            <p:cNvSpPr>
              <a:spLocks/>
            </p:cNvSpPr>
            <p:nvPr/>
          </p:nvSpPr>
          <p:spPr bwMode="auto">
            <a:xfrm>
              <a:off x="4141192" y="445949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2" name="Блок-схема: узел 431"/>
            <p:cNvSpPr>
              <a:spLocks/>
            </p:cNvSpPr>
            <p:nvPr/>
          </p:nvSpPr>
          <p:spPr bwMode="auto">
            <a:xfrm>
              <a:off x="4470318" y="49159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3" name="Блок-схема: узел 432"/>
            <p:cNvSpPr>
              <a:spLocks/>
            </p:cNvSpPr>
            <p:nvPr/>
          </p:nvSpPr>
          <p:spPr bwMode="auto">
            <a:xfrm>
              <a:off x="3550576" y="47719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4" name="Блок-схема: узел 433"/>
            <p:cNvSpPr>
              <a:spLocks/>
            </p:cNvSpPr>
            <p:nvPr/>
          </p:nvSpPr>
          <p:spPr bwMode="auto">
            <a:xfrm>
              <a:off x="3774976" y="52927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5" name="Блок-схема: узел 434"/>
            <p:cNvSpPr>
              <a:spLocks/>
            </p:cNvSpPr>
            <p:nvPr/>
          </p:nvSpPr>
          <p:spPr bwMode="auto">
            <a:xfrm>
              <a:off x="3935776" y="44288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6" name="Блок-схема: узел 435"/>
            <p:cNvSpPr>
              <a:spLocks/>
            </p:cNvSpPr>
            <p:nvPr/>
          </p:nvSpPr>
          <p:spPr bwMode="auto">
            <a:xfrm>
              <a:off x="4079776" y="55975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7" name="Блок-схема: узел 436"/>
            <p:cNvSpPr>
              <a:spLocks/>
            </p:cNvSpPr>
            <p:nvPr/>
          </p:nvSpPr>
          <p:spPr bwMode="auto">
            <a:xfrm>
              <a:off x="4214335" y="547466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8" name="Блок-схема: узел 437"/>
            <p:cNvSpPr>
              <a:spLocks/>
            </p:cNvSpPr>
            <p:nvPr/>
          </p:nvSpPr>
          <p:spPr bwMode="auto">
            <a:xfrm>
              <a:off x="4384576" y="59023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9" name="Блок-схема: узел 438"/>
            <p:cNvSpPr>
              <a:spLocks/>
            </p:cNvSpPr>
            <p:nvPr/>
          </p:nvSpPr>
          <p:spPr bwMode="auto">
            <a:xfrm>
              <a:off x="2741712" y="56059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1" name="Блок-схема: узел 440"/>
            <p:cNvSpPr>
              <a:spLocks/>
            </p:cNvSpPr>
            <p:nvPr/>
          </p:nvSpPr>
          <p:spPr bwMode="auto">
            <a:xfrm>
              <a:off x="4384592" y="41373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2" name="Блок-схема: узел 441"/>
            <p:cNvSpPr>
              <a:spLocks/>
            </p:cNvSpPr>
            <p:nvPr/>
          </p:nvSpPr>
          <p:spPr bwMode="auto">
            <a:xfrm>
              <a:off x="4013134" y="47578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3" name="Блок-схема: узел 442"/>
            <p:cNvSpPr>
              <a:spLocks/>
            </p:cNvSpPr>
            <p:nvPr/>
          </p:nvSpPr>
          <p:spPr bwMode="auto">
            <a:xfrm>
              <a:off x="3093392" y="46138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4" name="Блок-схема: узел 443"/>
            <p:cNvSpPr>
              <a:spLocks/>
            </p:cNvSpPr>
            <p:nvPr/>
          </p:nvSpPr>
          <p:spPr bwMode="auto">
            <a:xfrm>
              <a:off x="2718606" y="508693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5" name="Блок-схема: узел 444"/>
            <p:cNvSpPr>
              <a:spLocks/>
            </p:cNvSpPr>
            <p:nvPr/>
          </p:nvSpPr>
          <p:spPr bwMode="auto">
            <a:xfrm>
              <a:off x="3478592" y="42707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6" name="Блок-схема: узел 445"/>
            <p:cNvSpPr>
              <a:spLocks/>
            </p:cNvSpPr>
            <p:nvPr/>
          </p:nvSpPr>
          <p:spPr bwMode="auto">
            <a:xfrm>
              <a:off x="3622592" y="54394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7" name="Блок-схема: узел 446"/>
            <p:cNvSpPr>
              <a:spLocks/>
            </p:cNvSpPr>
            <p:nvPr/>
          </p:nvSpPr>
          <p:spPr bwMode="auto">
            <a:xfrm>
              <a:off x="3550609" y="5888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8" name="Блок-схема: узел 447"/>
            <p:cNvSpPr>
              <a:spLocks/>
            </p:cNvSpPr>
            <p:nvPr/>
          </p:nvSpPr>
          <p:spPr bwMode="auto">
            <a:xfrm>
              <a:off x="3927392" y="5744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9" name="Блок-схема: узел 448"/>
            <p:cNvSpPr>
              <a:spLocks/>
            </p:cNvSpPr>
            <p:nvPr/>
          </p:nvSpPr>
          <p:spPr bwMode="auto">
            <a:xfrm>
              <a:off x="2284528" y="51147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0" name="Блок-схема: узел 449"/>
            <p:cNvSpPr>
              <a:spLocks/>
            </p:cNvSpPr>
            <p:nvPr/>
          </p:nvSpPr>
          <p:spPr bwMode="auto">
            <a:xfrm>
              <a:off x="4438734" y="547732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1" name="Блок-схема: узел 450"/>
            <p:cNvSpPr>
              <a:spLocks/>
            </p:cNvSpPr>
            <p:nvPr/>
          </p:nvSpPr>
          <p:spPr bwMode="auto">
            <a:xfrm>
              <a:off x="4304192" y="511293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4" name="Блок-схема: узел 453"/>
            <p:cNvSpPr>
              <a:spLocks/>
            </p:cNvSpPr>
            <p:nvPr/>
          </p:nvSpPr>
          <p:spPr bwMode="auto">
            <a:xfrm>
              <a:off x="4013118" y="38192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5" name="Блок-схема: узел 454"/>
            <p:cNvSpPr>
              <a:spLocks/>
            </p:cNvSpPr>
            <p:nvPr/>
          </p:nvSpPr>
          <p:spPr bwMode="auto">
            <a:xfrm>
              <a:off x="3093376" y="36752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6" name="Блок-схема: узел 455"/>
            <p:cNvSpPr>
              <a:spLocks/>
            </p:cNvSpPr>
            <p:nvPr/>
          </p:nvSpPr>
          <p:spPr bwMode="auto">
            <a:xfrm>
              <a:off x="3317776" y="41960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7" name="Блок-схема: узел 456"/>
            <p:cNvSpPr>
              <a:spLocks/>
            </p:cNvSpPr>
            <p:nvPr/>
          </p:nvSpPr>
          <p:spPr bwMode="auto">
            <a:xfrm>
              <a:off x="3478576" y="33320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8" name="Блок-схема: узел 457"/>
            <p:cNvSpPr>
              <a:spLocks/>
            </p:cNvSpPr>
            <p:nvPr/>
          </p:nvSpPr>
          <p:spPr bwMode="auto">
            <a:xfrm>
              <a:off x="4177008" y="47009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9" name="Блок-схема: узел 458"/>
            <p:cNvSpPr>
              <a:spLocks/>
            </p:cNvSpPr>
            <p:nvPr/>
          </p:nvSpPr>
          <p:spPr bwMode="auto">
            <a:xfrm>
              <a:off x="3353976" y="376862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0" name="Блок-схема: узел 459"/>
            <p:cNvSpPr>
              <a:spLocks/>
            </p:cNvSpPr>
            <p:nvPr/>
          </p:nvSpPr>
          <p:spPr bwMode="auto">
            <a:xfrm>
              <a:off x="3927376" y="48056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1" name="Блок-схема: узел 460"/>
            <p:cNvSpPr>
              <a:spLocks/>
            </p:cNvSpPr>
            <p:nvPr/>
          </p:nvSpPr>
          <p:spPr bwMode="auto">
            <a:xfrm>
              <a:off x="2284512" y="45092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2" name="Блок-схема: узел 461"/>
            <p:cNvSpPr>
              <a:spLocks/>
            </p:cNvSpPr>
            <p:nvPr/>
          </p:nvSpPr>
          <p:spPr bwMode="auto">
            <a:xfrm>
              <a:off x="4232176" y="511044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3" name="Блок-схема: узел 462"/>
            <p:cNvSpPr>
              <a:spLocks/>
            </p:cNvSpPr>
            <p:nvPr/>
          </p:nvSpPr>
          <p:spPr bwMode="auto">
            <a:xfrm>
              <a:off x="4304176" y="41743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5" name="Блок-схема: узел 464"/>
            <p:cNvSpPr>
              <a:spLocks/>
            </p:cNvSpPr>
            <p:nvPr/>
          </p:nvSpPr>
          <p:spPr bwMode="auto">
            <a:xfrm>
              <a:off x="3531560" y="432477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6" name="Блок-схема: узел 465"/>
            <p:cNvSpPr>
              <a:spLocks/>
            </p:cNvSpPr>
            <p:nvPr/>
          </p:nvSpPr>
          <p:spPr bwMode="auto">
            <a:xfrm>
              <a:off x="3160102" y="49452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7" name="Блок-схема: узел 466"/>
            <p:cNvSpPr>
              <a:spLocks/>
            </p:cNvSpPr>
            <p:nvPr/>
          </p:nvSpPr>
          <p:spPr bwMode="auto">
            <a:xfrm>
              <a:off x="2240360" y="48012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8" name="Блок-схема: узел 467"/>
            <p:cNvSpPr>
              <a:spLocks/>
            </p:cNvSpPr>
            <p:nvPr/>
          </p:nvSpPr>
          <p:spPr bwMode="auto">
            <a:xfrm>
              <a:off x="2464760" y="53220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9" name="Блок-схема: узел 468"/>
            <p:cNvSpPr>
              <a:spLocks/>
            </p:cNvSpPr>
            <p:nvPr/>
          </p:nvSpPr>
          <p:spPr bwMode="auto">
            <a:xfrm>
              <a:off x="2625560" y="445808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0" name="Блок-схема: узел 469"/>
            <p:cNvSpPr>
              <a:spLocks/>
            </p:cNvSpPr>
            <p:nvPr/>
          </p:nvSpPr>
          <p:spPr bwMode="auto">
            <a:xfrm>
              <a:off x="2769560" y="56268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1" name="Блок-схема: узел 470"/>
            <p:cNvSpPr>
              <a:spLocks/>
            </p:cNvSpPr>
            <p:nvPr/>
          </p:nvSpPr>
          <p:spPr bwMode="auto">
            <a:xfrm>
              <a:off x="2904119" y="55039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2" name="Блок-схема: узел 471"/>
            <p:cNvSpPr>
              <a:spLocks/>
            </p:cNvSpPr>
            <p:nvPr/>
          </p:nvSpPr>
          <p:spPr bwMode="auto">
            <a:xfrm>
              <a:off x="3074360" y="59316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3" name="Блок-схема: узел 472"/>
            <p:cNvSpPr>
              <a:spLocks/>
            </p:cNvSpPr>
            <p:nvPr/>
          </p:nvSpPr>
          <p:spPr bwMode="auto">
            <a:xfrm>
              <a:off x="1431496" y="56352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4" name="Блок-схема: узел 473"/>
            <p:cNvSpPr>
              <a:spLocks/>
            </p:cNvSpPr>
            <p:nvPr/>
          </p:nvSpPr>
          <p:spPr bwMode="auto">
            <a:xfrm>
              <a:off x="3451160" y="530031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5" name="Блок-схема: узел 474"/>
            <p:cNvSpPr>
              <a:spLocks/>
            </p:cNvSpPr>
            <p:nvPr/>
          </p:nvSpPr>
          <p:spPr bwMode="auto">
            <a:xfrm>
              <a:off x="2712458" y="403876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9" name="Блок-схема: узел 478"/>
            <p:cNvSpPr>
              <a:spLocks/>
            </p:cNvSpPr>
            <p:nvPr/>
          </p:nvSpPr>
          <p:spPr bwMode="auto">
            <a:xfrm>
              <a:off x="5779368" y="51588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0" name="Блок-схема: узел 479"/>
            <p:cNvSpPr>
              <a:spLocks/>
            </p:cNvSpPr>
            <p:nvPr/>
          </p:nvSpPr>
          <p:spPr bwMode="auto">
            <a:xfrm>
              <a:off x="5117232" y="250116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1" name="Блок-схема: узел 480"/>
            <p:cNvSpPr>
              <a:spLocks/>
            </p:cNvSpPr>
            <p:nvPr/>
          </p:nvSpPr>
          <p:spPr bwMode="auto">
            <a:xfrm>
              <a:off x="5341632" y="302196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2" name="Блок-схема: узел 481"/>
            <p:cNvSpPr>
              <a:spLocks/>
            </p:cNvSpPr>
            <p:nvPr/>
          </p:nvSpPr>
          <p:spPr bwMode="auto">
            <a:xfrm>
              <a:off x="5322184" y="50007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3" name="Блок-схема: узел 482"/>
            <p:cNvSpPr>
              <a:spLocks/>
            </p:cNvSpPr>
            <p:nvPr/>
          </p:nvSpPr>
          <p:spPr bwMode="auto">
            <a:xfrm>
              <a:off x="6355432" y="37489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4" name="Блок-схема: узел 483"/>
            <p:cNvSpPr>
              <a:spLocks/>
            </p:cNvSpPr>
            <p:nvPr/>
          </p:nvSpPr>
          <p:spPr bwMode="auto">
            <a:xfrm>
              <a:off x="5322168" y="40621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5" name="Блок-схема: узел 484"/>
            <p:cNvSpPr>
              <a:spLocks/>
            </p:cNvSpPr>
            <p:nvPr/>
          </p:nvSpPr>
          <p:spPr bwMode="auto">
            <a:xfrm>
              <a:off x="5183942" y="28325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6" name="Блок-схема: узел 485"/>
            <p:cNvSpPr>
              <a:spLocks/>
            </p:cNvSpPr>
            <p:nvPr/>
          </p:nvSpPr>
          <p:spPr bwMode="auto">
            <a:xfrm>
              <a:off x="5278016" y="43541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7" name="Блок-схема: узел 486"/>
            <p:cNvSpPr>
              <a:spLocks/>
            </p:cNvSpPr>
            <p:nvPr/>
          </p:nvSpPr>
          <p:spPr bwMode="auto">
            <a:xfrm>
              <a:off x="5502416" y="48749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8" name="Блок-схема: узел 487"/>
            <p:cNvSpPr>
              <a:spLocks/>
            </p:cNvSpPr>
            <p:nvPr/>
          </p:nvSpPr>
          <p:spPr bwMode="auto">
            <a:xfrm>
              <a:off x="5663216" y="401099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9" name="Блок-схема: узел 488"/>
            <p:cNvSpPr>
              <a:spLocks/>
            </p:cNvSpPr>
            <p:nvPr/>
          </p:nvSpPr>
          <p:spPr bwMode="auto">
            <a:xfrm>
              <a:off x="5807216" y="51797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0" name="Блок-схема: узел 489"/>
            <p:cNvSpPr>
              <a:spLocks/>
            </p:cNvSpPr>
            <p:nvPr/>
          </p:nvSpPr>
          <p:spPr bwMode="auto">
            <a:xfrm>
              <a:off x="5735233" y="56285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1" name="Блок-схема: узел 490"/>
            <p:cNvSpPr>
              <a:spLocks/>
            </p:cNvSpPr>
            <p:nvPr/>
          </p:nvSpPr>
          <p:spPr bwMode="auto">
            <a:xfrm>
              <a:off x="6112016" y="54845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2" name="Блок-схема: узел 491"/>
            <p:cNvSpPr>
              <a:spLocks/>
            </p:cNvSpPr>
            <p:nvPr/>
          </p:nvSpPr>
          <p:spPr bwMode="auto">
            <a:xfrm>
              <a:off x="4936984" y="50149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3" name="Блок-схема: узел 492"/>
            <p:cNvSpPr>
              <a:spLocks/>
            </p:cNvSpPr>
            <p:nvPr/>
          </p:nvSpPr>
          <p:spPr bwMode="auto">
            <a:xfrm>
              <a:off x="5931768" y="53112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4" name="Блок-схема: узел 493"/>
            <p:cNvSpPr>
              <a:spLocks/>
            </p:cNvSpPr>
            <p:nvPr/>
          </p:nvSpPr>
          <p:spPr bwMode="auto">
            <a:xfrm>
              <a:off x="5269632" y="265356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5" name="Блок-схема: узел 494"/>
            <p:cNvSpPr>
              <a:spLocks/>
            </p:cNvSpPr>
            <p:nvPr/>
          </p:nvSpPr>
          <p:spPr bwMode="auto">
            <a:xfrm>
              <a:off x="5474584" y="51531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6" name="Блок-схема: узел 495"/>
            <p:cNvSpPr>
              <a:spLocks/>
            </p:cNvSpPr>
            <p:nvPr/>
          </p:nvSpPr>
          <p:spPr bwMode="auto">
            <a:xfrm>
              <a:off x="5474568" y="42145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7" name="Блок-схема: узел 496"/>
            <p:cNvSpPr>
              <a:spLocks/>
            </p:cNvSpPr>
            <p:nvPr/>
          </p:nvSpPr>
          <p:spPr bwMode="auto">
            <a:xfrm>
              <a:off x="5336342" y="29849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8" name="Блок-схема: узел 497"/>
            <p:cNvSpPr>
              <a:spLocks/>
            </p:cNvSpPr>
            <p:nvPr/>
          </p:nvSpPr>
          <p:spPr bwMode="auto">
            <a:xfrm>
              <a:off x="5430416" y="45065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9" name="Блок-схема: узел 498"/>
            <p:cNvSpPr>
              <a:spLocks/>
            </p:cNvSpPr>
            <p:nvPr/>
          </p:nvSpPr>
          <p:spPr bwMode="auto">
            <a:xfrm>
              <a:off x="5654816" y="50273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0" name="Блок-схема: узел 499"/>
            <p:cNvSpPr>
              <a:spLocks/>
            </p:cNvSpPr>
            <p:nvPr/>
          </p:nvSpPr>
          <p:spPr bwMode="auto">
            <a:xfrm>
              <a:off x="5815616" y="416339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1" name="Блок-схема: узел 500"/>
            <p:cNvSpPr>
              <a:spLocks/>
            </p:cNvSpPr>
            <p:nvPr/>
          </p:nvSpPr>
          <p:spPr bwMode="auto">
            <a:xfrm>
              <a:off x="5959616" y="53321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2" name="Блок-схема: узел 501"/>
            <p:cNvSpPr>
              <a:spLocks/>
            </p:cNvSpPr>
            <p:nvPr/>
          </p:nvSpPr>
          <p:spPr bwMode="auto">
            <a:xfrm>
              <a:off x="5887633" y="57809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3" name="Блок-схема: узел 502"/>
            <p:cNvSpPr>
              <a:spLocks/>
            </p:cNvSpPr>
            <p:nvPr/>
          </p:nvSpPr>
          <p:spPr bwMode="auto">
            <a:xfrm>
              <a:off x="6264416" y="56369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4" name="Блок-схема: узел 503"/>
            <p:cNvSpPr>
              <a:spLocks/>
            </p:cNvSpPr>
            <p:nvPr/>
          </p:nvSpPr>
          <p:spPr bwMode="auto">
            <a:xfrm>
              <a:off x="5089384" y="51673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5" name="Блок-схема: узел 504"/>
            <p:cNvSpPr>
              <a:spLocks/>
            </p:cNvSpPr>
            <p:nvPr/>
          </p:nvSpPr>
          <p:spPr bwMode="auto">
            <a:xfrm>
              <a:off x="6156168" y="57472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6" name="Блок-схема: узел 505"/>
            <p:cNvSpPr>
              <a:spLocks/>
            </p:cNvSpPr>
            <p:nvPr/>
          </p:nvSpPr>
          <p:spPr bwMode="auto">
            <a:xfrm>
              <a:off x="5698984" y="55891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7" name="Блок-схема: узел 506"/>
            <p:cNvSpPr>
              <a:spLocks/>
            </p:cNvSpPr>
            <p:nvPr/>
          </p:nvSpPr>
          <p:spPr bwMode="auto">
            <a:xfrm>
              <a:off x="5698968" y="46505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8" name="Блок-схема: узел 507"/>
            <p:cNvSpPr>
              <a:spLocks/>
            </p:cNvSpPr>
            <p:nvPr/>
          </p:nvSpPr>
          <p:spPr bwMode="auto">
            <a:xfrm>
              <a:off x="5654816" y="49425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9" name="Блок-схема: узел 508"/>
            <p:cNvSpPr>
              <a:spLocks/>
            </p:cNvSpPr>
            <p:nvPr/>
          </p:nvSpPr>
          <p:spPr bwMode="auto">
            <a:xfrm>
              <a:off x="5879216" y="54633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0" name="Блок-схема: узел 509"/>
            <p:cNvSpPr>
              <a:spLocks/>
            </p:cNvSpPr>
            <p:nvPr/>
          </p:nvSpPr>
          <p:spPr bwMode="auto">
            <a:xfrm>
              <a:off x="5026200" y="293379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2" name="Блок-схема: узел 511"/>
            <p:cNvSpPr>
              <a:spLocks/>
            </p:cNvSpPr>
            <p:nvPr/>
          </p:nvSpPr>
          <p:spPr bwMode="auto">
            <a:xfrm>
              <a:off x="5987048" y="593174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3" name="Блок-схема: узел 512"/>
            <p:cNvSpPr>
              <a:spLocks/>
            </p:cNvSpPr>
            <p:nvPr/>
          </p:nvSpPr>
          <p:spPr bwMode="auto">
            <a:xfrm>
              <a:off x="6374246" y="57492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4" name="Блок-схема: узел 513"/>
            <p:cNvSpPr>
              <a:spLocks/>
            </p:cNvSpPr>
            <p:nvPr/>
          </p:nvSpPr>
          <p:spPr bwMode="auto">
            <a:xfrm>
              <a:off x="4845952" y="57765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5" name="Блок-схема: узел 514"/>
            <p:cNvSpPr>
              <a:spLocks/>
            </p:cNvSpPr>
            <p:nvPr/>
          </p:nvSpPr>
          <p:spPr bwMode="auto">
            <a:xfrm>
              <a:off x="5341616" y="29917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6" name="Блок-схема: узел 515"/>
            <p:cNvSpPr>
              <a:spLocks/>
            </p:cNvSpPr>
            <p:nvPr/>
          </p:nvSpPr>
          <p:spPr bwMode="auto">
            <a:xfrm>
              <a:off x="5546568" y="549134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7" name="Блок-схема: узел 516"/>
            <p:cNvSpPr>
              <a:spLocks/>
            </p:cNvSpPr>
            <p:nvPr/>
          </p:nvSpPr>
          <p:spPr bwMode="auto">
            <a:xfrm>
              <a:off x="5898248" y="44992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8" name="Блок-схема: узел 517"/>
            <p:cNvSpPr>
              <a:spLocks/>
            </p:cNvSpPr>
            <p:nvPr/>
          </p:nvSpPr>
          <p:spPr bwMode="auto">
            <a:xfrm>
              <a:off x="5108832" y="335441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9" name="Блок-схема: узел 518"/>
            <p:cNvSpPr>
              <a:spLocks/>
            </p:cNvSpPr>
            <p:nvPr/>
          </p:nvSpPr>
          <p:spPr bwMode="auto">
            <a:xfrm>
              <a:off x="5269632" y="249047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0" name="Блок-схема: узел 519"/>
            <p:cNvSpPr>
              <a:spLocks/>
            </p:cNvSpPr>
            <p:nvPr/>
          </p:nvSpPr>
          <p:spPr bwMode="auto">
            <a:xfrm>
              <a:off x="6355465" y="57736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1" name="Блок-схема: узел 520"/>
            <p:cNvSpPr>
              <a:spLocks/>
            </p:cNvSpPr>
            <p:nvPr/>
          </p:nvSpPr>
          <p:spPr bwMode="auto">
            <a:xfrm>
              <a:off x="5089384" y="53332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2" name="Блок-схема: узел 521"/>
            <p:cNvSpPr>
              <a:spLocks/>
            </p:cNvSpPr>
            <p:nvPr/>
          </p:nvSpPr>
          <p:spPr bwMode="auto">
            <a:xfrm>
              <a:off x="5898232" y="35606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3" name="Блок-схема: узел 522"/>
            <p:cNvSpPr>
              <a:spLocks/>
            </p:cNvSpPr>
            <p:nvPr/>
          </p:nvSpPr>
          <p:spPr bwMode="auto">
            <a:xfrm>
              <a:off x="5108816" y="241580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4" name="Блок-схема: узел 523"/>
            <p:cNvSpPr>
              <a:spLocks/>
            </p:cNvSpPr>
            <p:nvPr/>
          </p:nvSpPr>
          <p:spPr bwMode="auto">
            <a:xfrm>
              <a:off x="5341633" y="316940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5" name="Блок-схема: узел 524"/>
            <p:cNvSpPr>
              <a:spLocks/>
            </p:cNvSpPr>
            <p:nvPr/>
          </p:nvSpPr>
          <p:spPr bwMode="auto">
            <a:xfrm>
              <a:off x="5089368" y="43946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6" name="Блок-схема: узел 525"/>
            <p:cNvSpPr>
              <a:spLocks/>
            </p:cNvSpPr>
            <p:nvPr/>
          </p:nvSpPr>
          <p:spPr bwMode="auto">
            <a:xfrm>
              <a:off x="5322600" y="25445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7" name="Блок-схема: узел 526"/>
            <p:cNvSpPr>
              <a:spLocks/>
            </p:cNvSpPr>
            <p:nvPr/>
          </p:nvSpPr>
          <p:spPr bwMode="auto">
            <a:xfrm>
              <a:off x="4951142" y="316499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8" name="Блок-схема: узел 527"/>
            <p:cNvSpPr>
              <a:spLocks/>
            </p:cNvSpPr>
            <p:nvPr/>
          </p:nvSpPr>
          <p:spPr bwMode="auto">
            <a:xfrm>
              <a:off x="5045216" y="46865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9" name="Блок-схема: узел 528"/>
            <p:cNvSpPr>
              <a:spLocks/>
            </p:cNvSpPr>
            <p:nvPr/>
          </p:nvSpPr>
          <p:spPr bwMode="auto">
            <a:xfrm>
              <a:off x="5269616" y="52073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0" name="Блок-схема: узел 529"/>
            <p:cNvSpPr>
              <a:spLocks/>
            </p:cNvSpPr>
            <p:nvPr/>
          </p:nvSpPr>
          <p:spPr bwMode="auto">
            <a:xfrm>
              <a:off x="5430416" y="43434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1" name="Блок-схема: узел 530"/>
            <p:cNvSpPr>
              <a:spLocks/>
            </p:cNvSpPr>
            <p:nvPr/>
          </p:nvSpPr>
          <p:spPr bwMode="auto">
            <a:xfrm>
              <a:off x="4684297" y="344633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2" name="Блок-схема: узел 531"/>
            <p:cNvSpPr>
              <a:spLocks/>
            </p:cNvSpPr>
            <p:nvPr/>
          </p:nvSpPr>
          <p:spPr bwMode="auto">
            <a:xfrm>
              <a:off x="5502433" y="59609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3" name="Блок-схема: узел 532"/>
            <p:cNvSpPr>
              <a:spLocks/>
            </p:cNvSpPr>
            <p:nvPr/>
          </p:nvSpPr>
          <p:spPr bwMode="auto">
            <a:xfrm>
              <a:off x="5879216" y="58169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4" name="Блок-схема: узел 533"/>
            <p:cNvSpPr>
              <a:spLocks/>
            </p:cNvSpPr>
            <p:nvPr/>
          </p:nvSpPr>
          <p:spPr bwMode="auto">
            <a:xfrm>
              <a:off x="6256016" y="518567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5" name="Блок-схема: узел 534"/>
            <p:cNvSpPr>
              <a:spLocks/>
            </p:cNvSpPr>
            <p:nvPr/>
          </p:nvSpPr>
          <p:spPr bwMode="auto">
            <a:xfrm>
              <a:off x="5339416" y="30693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6" name="Блок-схема: узел 535"/>
            <p:cNvSpPr>
              <a:spLocks/>
            </p:cNvSpPr>
            <p:nvPr/>
          </p:nvSpPr>
          <p:spPr bwMode="auto">
            <a:xfrm>
              <a:off x="4759027" y="293321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7" name="Блок-схема: узел 536"/>
            <p:cNvSpPr>
              <a:spLocks/>
            </p:cNvSpPr>
            <p:nvPr/>
          </p:nvSpPr>
          <p:spPr bwMode="auto">
            <a:xfrm>
              <a:off x="5940168" y="53992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8" name="Блок-схема: узел 537"/>
            <p:cNvSpPr>
              <a:spLocks/>
            </p:cNvSpPr>
            <p:nvPr/>
          </p:nvSpPr>
          <p:spPr bwMode="auto">
            <a:xfrm>
              <a:off x="4926336" y="27950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9" name="Блок-схема: узел 538"/>
            <p:cNvSpPr>
              <a:spLocks/>
            </p:cNvSpPr>
            <p:nvPr/>
          </p:nvSpPr>
          <p:spPr bwMode="auto">
            <a:xfrm>
              <a:off x="5896000" y="475260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0" name="Блок-схема: узел 539"/>
            <p:cNvSpPr>
              <a:spLocks/>
            </p:cNvSpPr>
            <p:nvPr/>
          </p:nvSpPr>
          <p:spPr bwMode="auto">
            <a:xfrm>
              <a:off x="4456576" y="28085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2" name="Блок-схема: узел 541"/>
            <p:cNvSpPr>
              <a:spLocks/>
            </p:cNvSpPr>
            <p:nvPr/>
          </p:nvSpPr>
          <p:spPr bwMode="auto">
            <a:xfrm>
              <a:off x="5087136" y="558660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3" name="Блок-схема: узел 542"/>
            <p:cNvSpPr>
              <a:spLocks/>
            </p:cNvSpPr>
            <p:nvPr/>
          </p:nvSpPr>
          <p:spPr bwMode="auto">
            <a:xfrm>
              <a:off x="5887633" y="39585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4" name="Блок-схема: узел 543"/>
            <p:cNvSpPr>
              <a:spLocks/>
            </p:cNvSpPr>
            <p:nvPr/>
          </p:nvSpPr>
          <p:spPr bwMode="auto">
            <a:xfrm>
              <a:off x="6022800" y="306156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5" name="Блок-схема: узел 544"/>
            <p:cNvSpPr>
              <a:spLocks/>
            </p:cNvSpPr>
            <p:nvPr/>
          </p:nvSpPr>
          <p:spPr bwMode="auto">
            <a:xfrm>
              <a:off x="6247200" y="358236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6" name="Блок-схема: узел 545"/>
            <p:cNvSpPr>
              <a:spLocks/>
            </p:cNvSpPr>
            <p:nvPr/>
          </p:nvSpPr>
          <p:spPr bwMode="auto">
            <a:xfrm>
              <a:off x="5213936" y="389556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7" name="Блок-схема: узел 546"/>
            <p:cNvSpPr>
              <a:spLocks/>
            </p:cNvSpPr>
            <p:nvPr/>
          </p:nvSpPr>
          <p:spPr bwMode="auto">
            <a:xfrm>
              <a:off x="6247184" y="264376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8" name="Блок-схема: узел 547"/>
            <p:cNvSpPr>
              <a:spLocks/>
            </p:cNvSpPr>
            <p:nvPr/>
          </p:nvSpPr>
          <p:spPr bwMode="auto">
            <a:xfrm>
              <a:off x="5213920" y="295696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9" name="Блок-схема: узел 548"/>
            <p:cNvSpPr>
              <a:spLocks/>
            </p:cNvSpPr>
            <p:nvPr/>
          </p:nvSpPr>
          <p:spPr bwMode="auto">
            <a:xfrm>
              <a:off x="6089510" y="33929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0" name="Блок-схема: узел 549"/>
            <p:cNvSpPr>
              <a:spLocks/>
            </p:cNvSpPr>
            <p:nvPr/>
          </p:nvSpPr>
          <p:spPr bwMode="auto">
            <a:xfrm>
              <a:off x="5169768" y="32489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1" name="Блок-схема: узел 550"/>
            <p:cNvSpPr>
              <a:spLocks/>
            </p:cNvSpPr>
            <p:nvPr/>
          </p:nvSpPr>
          <p:spPr bwMode="auto">
            <a:xfrm>
              <a:off x="5394168" y="37697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2" name="Блок-схема: узел 551"/>
            <p:cNvSpPr>
              <a:spLocks/>
            </p:cNvSpPr>
            <p:nvPr/>
          </p:nvSpPr>
          <p:spPr bwMode="auto">
            <a:xfrm>
              <a:off x="5554968" y="290581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4" name="Блок-схема: узел 553"/>
            <p:cNvSpPr>
              <a:spLocks/>
            </p:cNvSpPr>
            <p:nvPr/>
          </p:nvSpPr>
          <p:spPr bwMode="auto">
            <a:xfrm>
              <a:off x="5626985" y="4523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5" name="Блок-схема: узел 554"/>
            <p:cNvSpPr>
              <a:spLocks/>
            </p:cNvSpPr>
            <p:nvPr/>
          </p:nvSpPr>
          <p:spPr bwMode="auto">
            <a:xfrm>
              <a:off x="4989952" y="271376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6" name="Блок-схема: узел 555"/>
            <p:cNvSpPr>
              <a:spLocks/>
            </p:cNvSpPr>
            <p:nvPr/>
          </p:nvSpPr>
          <p:spPr bwMode="auto">
            <a:xfrm>
              <a:off x="4828736" y="39097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7" name="Блок-схема: узел 556"/>
            <p:cNvSpPr>
              <a:spLocks/>
            </p:cNvSpPr>
            <p:nvPr/>
          </p:nvSpPr>
          <p:spPr bwMode="auto">
            <a:xfrm>
              <a:off x="5823520" y="420610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8" name="Блок-схема: узел 557"/>
            <p:cNvSpPr>
              <a:spLocks/>
            </p:cNvSpPr>
            <p:nvPr/>
          </p:nvSpPr>
          <p:spPr bwMode="auto">
            <a:xfrm>
              <a:off x="6175200" y="321396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9" name="Блок-схема: узел 558"/>
            <p:cNvSpPr>
              <a:spLocks/>
            </p:cNvSpPr>
            <p:nvPr/>
          </p:nvSpPr>
          <p:spPr bwMode="auto">
            <a:xfrm>
              <a:off x="5366336" y="404796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0" name="Блок-схема: узел 559"/>
            <p:cNvSpPr>
              <a:spLocks/>
            </p:cNvSpPr>
            <p:nvPr/>
          </p:nvSpPr>
          <p:spPr bwMode="auto">
            <a:xfrm>
              <a:off x="5366320" y="310936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1" name="Блок-схема: узел 560"/>
            <p:cNvSpPr>
              <a:spLocks/>
            </p:cNvSpPr>
            <p:nvPr/>
          </p:nvSpPr>
          <p:spPr bwMode="auto">
            <a:xfrm>
              <a:off x="6241910" y="3545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2" name="Блок-схема: узел 561"/>
            <p:cNvSpPr>
              <a:spLocks/>
            </p:cNvSpPr>
            <p:nvPr/>
          </p:nvSpPr>
          <p:spPr bwMode="auto">
            <a:xfrm>
              <a:off x="5322168" y="3401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3" name="Блок-схема: узел 562"/>
            <p:cNvSpPr>
              <a:spLocks/>
            </p:cNvSpPr>
            <p:nvPr/>
          </p:nvSpPr>
          <p:spPr bwMode="auto">
            <a:xfrm>
              <a:off x="5546568" y="39221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4" name="Блок-схема: узел 563"/>
            <p:cNvSpPr>
              <a:spLocks/>
            </p:cNvSpPr>
            <p:nvPr/>
          </p:nvSpPr>
          <p:spPr bwMode="auto">
            <a:xfrm>
              <a:off x="5707368" y="305821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5" name="Блок-схема: узел 564"/>
            <p:cNvSpPr>
              <a:spLocks/>
            </p:cNvSpPr>
            <p:nvPr/>
          </p:nvSpPr>
          <p:spPr bwMode="auto">
            <a:xfrm>
              <a:off x="5851368" y="42269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6" name="Блок-схема: узел 565"/>
            <p:cNvSpPr>
              <a:spLocks/>
            </p:cNvSpPr>
            <p:nvPr/>
          </p:nvSpPr>
          <p:spPr bwMode="auto">
            <a:xfrm>
              <a:off x="5379368" y="36091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8" name="Блок-схема: узел 567"/>
            <p:cNvSpPr>
              <a:spLocks/>
            </p:cNvSpPr>
            <p:nvPr/>
          </p:nvSpPr>
          <p:spPr bwMode="auto">
            <a:xfrm>
              <a:off x="4981136" y="40621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0" name="Блок-схема: узел 569"/>
            <p:cNvSpPr>
              <a:spLocks/>
            </p:cNvSpPr>
            <p:nvPr/>
          </p:nvSpPr>
          <p:spPr bwMode="auto">
            <a:xfrm>
              <a:off x="6212135" y="463555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1" name="Блок-схема: узел 570"/>
            <p:cNvSpPr>
              <a:spLocks/>
            </p:cNvSpPr>
            <p:nvPr/>
          </p:nvSpPr>
          <p:spPr bwMode="auto">
            <a:xfrm>
              <a:off x="5590720" y="3545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2" name="Блок-схема: узел 571"/>
            <p:cNvSpPr>
              <a:spLocks/>
            </p:cNvSpPr>
            <p:nvPr/>
          </p:nvSpPr>
          <p:spPr bwMode="auto">
            <a:xfrm>
              <a:off x="5546568" y="38373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3" name="Блок-схема: узел 572"/>
            <p:cNvSpPr>
              <a:spLocks/>
            </p:cNvSpPr>
            <p:nvPr/>
          </p:nvSpPr>
          <p:spPr bwMode="auto">
            <a:xfrm>
              <a:off x="5770968" y="43581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4" name="Блок-схема: узел 573"/>
            <p:cNvSpPr>
              <a:spLocks/>
            </p:cNvSpPr>
            <p:nvPr/>
          </p:nvSpPr>
          <p:spPr bwMode="auto">
            <a:xfrm>
              <a:off x="5931768" y="349419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6" name="Блок-схема: узел 575"/>
            <p:cNvSpPr>
              <a:spLocks/>
            </p:cNvSpPr>
            <p:nvPr/>
          </p:nvSpPr>
          <p:spPr bwMode="auto">
            <a:xfrm>
              <a:off x="5878800" y="48265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7" name="Блок-схема: узел 576"/>
            <p:cNvSpPr>
              <a:spLocks/>
            </p:cNvSpPr>
            <p:nvPr/>
          </p:nvSpPr>
          <p:spPr bwMode="auto">
            <a:xfrm>
              <a:off x="5252182" y="297851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8" name="Блок-схема: узел 577"/>
            <p:cNvSpPr>
              <a:spLocks/>
            </p:cNvSpPr>
            <p:nvPr/>
          </p:nvSpPr>
          <p:spPr bwMode="auto">
            <a:xfrm>
              <a:off x="4737704" y="46713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9" name="Блок-схема: узел 578"/>
            <p:cNvSpPr>
              <a:spLocks/>
            </p:cNvSpPr>
            <p:nvPr/>
          </p:nvSpPr>
          <p:spPr bwMode="auto">
            <a:xfrm>
              <a:off x="6247184" y="35521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0" name="Блок-схема: узел 579"/>
            <p:cNvSpPr>
              <a:spLocks/>
            </p:cNvSpPr>
            <p:nvPr/>
          </p:nvSpPr>
          <p:spPr bwMode="auto">
            <a:xfrm>
              <a:off x="5438320" y="43861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1" name="Блок-схема: узел 580"/>
            <p:cNvSpPr>
              <a:spLocks/>
            </p:cNvSpPr>
            <p:nvPr/>
          </p:nvSpPr>
          <p:spPr bwMode="auto">
            <a:xfrm>
              <a:off x="5790000" y="339402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2" name="Блок-схема: узел 581"/>
            <p:cNvSpPr>
              <a:spLocks/>
            </p:cNvSpPr>
            <p:nvPr/>
          </p:nvSpPr>
          <p:spPr bwMode="auto">
            <a:xfrm>
              <a:off x="6014400" y="391482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3" name="Блок-схема: узел 582"/>
            <p:cNvSpPr>
              <a:spLocks/>
            </p:cNvSpPr>
            <p:nvPr/>
          </p:nvSpPr>
          <p:spPr bwMode="auto">
            <a:xfrm>
              <a:off x="6175200" y="305087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4" name="Блок-схема: узел 583"/>
            <p:cNvSpPr>
              <a:spLocks/>
            </p:cNvSpPr>
            <p:nvPr/>
          </p:nvSpPr>
          <p:spPr bwMode="auto">
            <a:xfrm>
              <a:off x="5233401" y="300282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5" name="Блок-схема: узел 584"/>
            <p:cNvSpPr>
              <a:spLocks/>
            </p:cNvSpPr>
            <p:nvPr/>
          </p:nvSpPr>
          <p:spPr bwMode="auto">
            <a:xfrm>
              <a:off x="4981136" y="422802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6" name="Блок-схема: узел 585"/>
            <p:cNvSpPr>
              <a:spLocks/>
            </p:cNvSpPr>
            <p:nvPr/>
          </p:nvSpPr>
          <p:spPr bwMode="auto">
            <a:xfrm>
              <a:off x="5789984" y="245541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7" name="Блок-схема: узел 586"/>
            <p:cNvSpPr>
              <a:spLocks/>
            </p:cNvSpPr>
            <p:nvPr/>
          </p:nvSpPr>
          <p:spPr bwMode="auto">
            <a:xfrm>
              <a:off x="6014384" y="288071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8" name="Блок-схема: узел 587"/>
            <p:cNvSpPr>
              <a:spLocks/>
            </p:cNvSpPr>
            <p:nvPr/>
          </p:nvSpPr>
          <p:spPr bwMode="auto">
            <a:xfrm>
              <a:off x="6247201" y="372981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9" name="Блок-схема: узел 588"/>
            <p:cNvSpPr>
              <a:spLocks/>
            </p:cNvSpPr>
            <p:nvPr/>
          </p:nvSpPr>
          <p:spPr bwMode="auto">
            <a:xfrm>
              <a:off x="4981120" y="328941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0" name="Блок-схема: узел 589"/>
            <p:cNvSpPr>
              <a:spLocks/>
            </p:cNvSpPr>
            <p:nvPr/>
          </p:nvSpPr>
          <p:spPr bwMode="auto">
            <a:xfrm>
              <a:off x="6361568" y="3257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1" name="Блок-схема: узел 590"/>
            <p:cNvSpPr>
              <a:spLocks/>
            </p:cNvSpPr>
            <p:nvPr/>
          </p:nvSpPr>
          <p:spPr bwMode="auto">
            <a:xfrm>
              <a:off x="5856710" y="37254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2" name="Блок-схема: узел 591"/>
            <p:cNvSpPr>
              <a:spLocks/>
            </p:cNvSpPr>
            <p:nvPr/>
          </p:nvSpPr>
          <p:spPr bwMode="auto">
            <a:xfrm>
              <a:off x="4936968" y="35814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3" name="Блок-схема: узел 592"/>
            <p:cNvSpPr>
              <a:spLocks/>
            </p:cNvSpPr>
            <p:nvPr/>
          </p:nvSpPr>
          <p:spPr bwMode="auto">
            <a:xfrm>
              <a:off x="5161368" y="41022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4" name="Блок-схема: узел 593"/>
            <p:cNvSpPr>
              <a:spLocks/>
            </p:cNvSpPr>
            <p:nvPr/>
          </p:nvSpPr>
          <p:spPr bwMode="auto">
            <a:xfrm>
              <a:off x="5322168" y="323826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6" name="Блок-схема: узел 595"/>
            <p:cNvSpPr>
              <a:spLocks/>
            </p:cNvSpPr>
            <p:nvPr/>
          </p:nvSpPr>
          <p:spPr bwMode="auto">
            <a:xfrm>
              <a:off x="5394185" y="48558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9" name="Блок-схема: узел 598"/>
            <p:cNvSpPr>
              <a:spLocks/>
            </p:cNvSpPr>
            <p:nvPr/>
          </p:nvSpPr>
          <p:spPr bwMode="auto">
            <a:xfrm>
              <a:off x="6470747" y="358228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1" name="Блок-схема: узел 600"/>
            <p:cNvSpPr>
              <a:spLocks/>
            </p:cNvSpPr>
            <p:nvPr/>
          </p:nvSpPr>
          <p:spPr bwMode="auto">
            <a:xfrm>
              <a:off x="5831920" y="42940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2" name="Блок-схема: узел 601"/>
            <p:cNvSpPr>
              <a:spLocks/>
            </p:cNvSpPr>
            <p:nvPr/>
          </p:nvSpPr>
          <p:spPr bwMode="auto">
            <a:xfrm>
              <a:off x="5831904" y="335543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3" name="Блок-схема: узел 602"/>
            <p:cNvSpPr>
              <a:spLocks/>
            </p:cNvSpPr>
            <p:nvPr/>
          </p:nvSpPr>
          <p:spPr bwMode="auto">
            <a:xfrm>
              <a:off x="5787752" y="364742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4" name="Блок-схема: узел 603"/>
            <p:cNvSpPr>
              <a:spLocks/>
            </p:cNvSpPr>
            <p:nvPr/>
          </p:nvSpPr>
          <p:spPr bwMode="auto">
            <a:xfrm>
              <a:off x="4998336" y="250263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5" name="Блок-схема: узел 604"/>
            <p:cNvSpPr>
              <a:spLocks/>
            </p:cNvSpPr>
            <p:nvPr/>
          </p:nvSpPr>
          <p:spPr bwMode="auto">
            <a:xfrm>
              <a:off x="6002130" y="32946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6" name="Блок-схема: узел 605"/>
            <p:cNvSpPr>
              <a:spLocks/>
            </p:cNvSpPr>
            <p:nvPr/>
          </p:nvSpPr>
          <p:spPr bwMode="auto">
            <a:xfrm>
              <a:off x="4978888" y="448142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1" name="Блок-схема: узел 670"/>
            <p:cNvSpPr>
              <a:spLocks/>
            </p:cNvSpPr>
            <p:nvPr/>
          </p:nvSpPr>
          <p:spPr bwMode="auto">
            <a:xfrm>
              <a:off x="5931768" y="53112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3" name="Блок-схема: узел 672"/>
            <p:cNvSpPr>
              <a:spLocks/>
            </p:cNvSpPr>
            <p:nvPr/>
          </p:nvSpPr>
          <p:spPr bwMode="auto">
            <a:xfrm>
              <a:off x="5494032" y="317436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4" name="Блок-схема: узел 673"/>
            <p:cNvSpPr>
              <a:spLocks/>
            </p:cNvSpPr>
            <p:nvPr/>
          </p:nvSpPr>
          <p:spPr bwMode="auto">
            <a:xfrm>
              <a:off x="5474584" y="51531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5" name="Блок-схема: узел 674"/>
            <p:cNvSpPr>
              <a:spLocks/>
            </p:cNvSpPr>
            <p:nvPr/>
          </p:nvSpPr>
          <p:spPr bwMode="auto">
            <a:xfrm>
              <a:off x="6507832" y="39013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6" name="Блок-схема: узел 675"/>
            <p:cNvSpPr>
              <a:spLocks/>
            </p:cNvSpPr>
            <p:nvPr/>
          </p:nvSpPr>
          <p:spPr bwMode="auto">
            <a:xfrm>
              <a:off x="5474568" y="42145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7" name="Блок-схема: узел 676"/>
            <p:cNvSpPr>
              <a:spLocks/>
            </p:cNvSpPr>
            <p:nvPr/>
          </p:nvSpPr>
          <p:spPr bwMode="auto">
            <a:xfrm>
              <a:off x="5336342" y="29849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9" name="Блок-схема: узел 678"/>
            <p:cNvSpPr>
              <a:spLocks/>
            </p:cNvSpPr>
            <p:nvPr/>
          </p:nvSpPr>
          <p:spPr bwMode="auto">
            <a:xfrm>
              <a:off x="5959616" y="498848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0" name="Блок-схема: узел 679"/>
            <p:cNvSpPr>
              <a:spLocks/>
            </p:cNvSpPr>
            <p:nvPr/>
          </p:nvSpPr>
          <p:spPr bwMode="auto">
            <a:xfrm>
              <a:off x="5911100" y="31441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1" name="Блок-схема: узел 680"/>
            <p:cNvSpPr>
              <a:spLocks/>
            </p:cNvSpPr>
            <p:nvPr/>
          </p:nvSpPr>
          <p:spPr bwMode="auto">
            <a:xfrm>
              <a:off x="5959616" y="53321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3" name="Блок-схема: узел 682"/>
            <p:cNvSpPr>
              <a:spLocks/>
            </p:cNvSpPr>
            <p:nvPr/>
          </p:nvSpPr>
          <p:spPr bwMode="auto">
            <a:xfrm>
              <a:off x="6264416" y="56369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4" name="Блок-схема: узел 683"/>
            <p:cNvSpPr>
              <a:spLocks/>
            </p:cNvSpPr>
            <p:nvPr/>
          </p:nvSpPr>
          <p:spPr bwMode="auto">
            <a:xfrm>
              <a:off x="5089384" y="51673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5" name="Блок-схема: узел 684"/>
            <p:cNvSpPr>
              <a:spLocks/>
            </p:cNvSpPr>
            <p:nvPr/>
          </p:nvSpPr>
          <p:spPr bwMode="auto">
            <a:xfrm>
              <a:off x="6084168" y="54636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6" name="Блок-схема: узел 685"/>
            <p:cNvSpPr>
              <a:spLocks/>
            </p:cNvSpPr>
            <p:nvPr/>
          </p:nvSpPr>
          <p:spPr bwMode="auto">
            <a:xfrm>
              <a:off x="5422032" y="280596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7" name="Блок-схема: узел 686"/>
            <p:cNvSpPr>
              <a:spLocks/>
            </p:cNvSpPr>
            <p:nvPr/>
          </p:nvSpPr>
          <p:spPr bwMode="auto">
            <a:xfrm>
              <a:off x="5626984" y="53055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8" name="Блок-схема: узел 687"/>
            <p:cNvSpPr>
              <a:spLocks/>
            </p:cNvSpPr>
            <p:nvPr/>
          </p:nvSpPr>
          <p:spPr bwMode="auto">
            <a:xfrm>
              <a:off x="5626968" y="43669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9" name="Блок-схема: узел 688"/>
            <p:cNvSpPr>
              <a:spLocks/>
            </p:cNvSpPr>
            <p:nvPr/>
          </p:nvSpPr>
          <p:spPr bwMode="auto">
            <a:xfrm>
              <a:off x="5488742" y="31373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0" name="Блок-схема: узел 689"/>
            <p:cNvSpPr>
              <a:spLocks/>
            </p:cNvSpPr>
            <p:nvPr/>
          </p:nvSpPr>
          <p:spPr bwMode="auto">
            <a:xfrm>
              <a:off x="5582816" y="46589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1" name="Блок-схема: узел 690"/>
            <p:cNvSpPr>
              <a:spLocks/>
            </p:cNvSpPr>
            <p:nvPr/>
          </p:nvSpPr>
          <p:spPr bwMode="auto">
            <a:xfrm>
              <a:off x="5807216" y="51797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2" name="Блок-схема: узел 691"/>
            <p:cNvSpPr>
              <a:spLocks/>
            </p:cNvSpPr>
            <p:nvPr/>
          </p:nvSpPr>
          <p:spPr bwMode="auto">
            <a:xfrm>
              <a:off x="4954200" y="26502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3" name="Блок-схема: узел 692"/>
            <p:cNvSpPr>
              <a:spLocks/>
            </p:cNvSpPr>
            <p:nvPr/>
          </p:nvSpPr>
          <p:spPr bwMode="auto">
            <a:xfrm>
              <a:off x="6112016" y="54845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4" name="Блок-схема: узел 693"/>
            <p:cNvSpPr>
              <a:spLocks/>
            </p:cNvSpPr>
            <p:nvPr/>
          </p:nvSpPr>
          <p:spPr bwMode="auto">
            <a:xfrm>
              <a:off x="6040033" y="59333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5" name="Блок-схема: узел 694"/>
            <p:cNvSpPr>
              <a:spLocks/>
            </p:cNvSpPr>
            <p:nvPr/>
          </p:nvSpPr>
          <p:spPr bwMode="auto">
            <a:xfrm>
              <a:off x="6416816" y="57893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6" name="Блок-схема: узел 695"/>
            <p:cNvSpPr>
              <a:spLocks/>
            </p:cNvSpPr>
            <p:nvPr/>
          </p:nvSpPr>
          <p:spPr bwMode="auto">
            <a:xfrm>
              <a:off x="5241784" y="53197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7" name="Блок-схема: узел 696"/>
            <p:cNvSpPr>
              <a:spLocks/>
            </p:cNvSpPr>
            <p:nvPr/>
          </p:nvSpPr>
          <p:spPr bwMode="auto">
            <a:xfrm>
              <a:off x="6308568" y="58996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0" name="Блок-схема: узел 699"/>
            <p:cNvSpPr>
              <a:spLocks/>
            </p:cNvSpPr>
            <p:nvPr/>
          </p:nvSpPr>
          <p:spPr bwMode="auto">
            <a:xfrm>
              <a:off x="5807216" y="50949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1" name="Блок-схема: узел 700"/>
            <p:cNvSpPr>
              <a:spLocks/>
            </p:cNvSpPr>
            <p:nvPr/>
          </p:nvSpPr>
          <p:spPr bwMode="auto">
            <a:xfrm>
              <a:off x="6031616" y="56157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3" name="Блок-схема: узел 702"/>
            <p:cNvSpPr>
              <a:spLocks/>
            </p:cNvSpPr>
            <p:nvPr/>
          </p:nvSpPr>
          <p:spPr bwMode="auto">
            <a:xfrm>
              <a:off x="6336416" y="59205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4" name="Блок-схема: узел 703"/>
            <p:cNvSpPr>
              <a:spLocks/>
            </p:cNvSpPr>
            <p:nvPr/>
          </p:nvSpPr>
          <p:spPr bwMode="auto">
            <a:xfrm>
              <a:off x="4321008" y="25272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5" name="Блок-схема: узел 704"/>
            <p:cNvSpPr>
              <a:spLocks/>
            </p:cNvSpPr>
            <p:nvPr/>
          </p:nvSpPr>
          <p:spPr bwMode="auto">
            <a:xfrm>
              <a:off x="6526646" y="59016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6" name="Блок-схема: узел 705"/>
            <p:cNvSpPr>
              <a:spLocks/>
            </p:cNvSpPr>
            <p:nvPr/>
          </p:nvSpPr>
          <p:spPr bwMode="auto">
            <a:xfrm>
              <a:off x="4998352" y="59289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7" name="Блок-схема: узел 706"/>
            <p:cNvSpPr>
              <a:spLocks/>
            </p:cNvSpPr>
            <p:nvPr/>
          </p:nvSpPr>
          <p:spPr bwMode="auto">
            <a:xfrm>
              <a:off x="5494016" y="31441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8" name="Блок-схема: узел 707"/>
            <p:cNvSpPr>
              <a:spLocks/>
            </p:cNvSpPr>
            <p:nvPr/>
          </p:nvSpPr>
          <p:spPr bwMode="auto">
            <a:xfrm>
              <a:off x="4582734" y="262964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0" name="Блок-схема: узел 709"/>
            <p:cNvSpPr>
              <a:spLocks/>
            </p:cNvSpPr>
            <p:nvPr/>
          </p:nvSpPr>
          <p:spPr bwMode="auto">
            <a:xfrm>
              <a:off x="6275048" y="51724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1" name="Блок-схема: узел 710"/>
            <p:cNvSpPr>
              <a:spLocks/>
            </p:cNvSpPr>
            <p:nvPr/>
          </p:nvSpPr>
          <p:spPr bwMode="auto">
            <a:xfrm>
              <a:off x="5422032" y="264287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2" name="Блок-схема: узел 711"/>
            <p:cNvSpPr>
              <a:spLocks/>
            </p:cNvSpPr>
            <p:nvPr/>
          </p:nvSpPr>
          <p:spPr bwMode="auto">
            <a:xfrm>
              <a:off x="4542366" y="317295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3" name="Блок-схема: узел 712"/>
            <p:cNvSpPr>
              <a:spLocks/>
            </p:cNvSpPr>
            <p:nvPr/>
          </p:nvSpPr>
          <p:spPr bwMode="auto">
            <a:xfrm>
              <a:off x="5241784" y="54856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4" name="Блок-схема: узел 713"/>
            <p:cNvSpPr>
              <a:spLocks/>
            </p:cNvSpPr>
            <p:nvPr/>
          </p:nvSpPr>
          <p:spPr bwMode="auto">
            <a:xfrm>
              <a:off x="6050632" y="37130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6" name="Блок-схема: узел 715"/>
            <p:cNvSpPr>
              <a:spLocks/>
            </p:cNvSpPr>
            <p:nvPr/>
          </p:nvSpPr>
          <p:spPr bwMode="auto">
            <a:xfrm>
              <a:off x="5494033" y="332180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7" name="Блок-схема: узел 716"/>
            <p:cNvSpPr>
              <a:spLocks/>
            </p:cNvSpPr>
            <p:nvPr/>
          </p:nvSpPr>
          <p:spPr bwMode="auto">
            <a:xfrm>
              <a:off x="5241768" y="45470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8" name="Блок-схема: узел 717"/>
            <p:cNvSpPr>
              <a:spLocks/>
            </p:cNvSpPr>
            <p:nvPr/>
          </p:nvSpPr>
          <p:spPr bwMode="auto">
            <a:xfrm>
              <a:off x="5475000" y="26969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9" name="Блок-схема: узел 718"/>
            <p:cNvSpPr>
              <a:spLocks/>
            </p:cNvSpPr>
            <p:nvPr/>
          </p:nvSpPr>
          <p:spPr bwMode="auto">
            <a:xfrm>
              <a:off x="5103542" y="331739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0" name="Блок-схема: узел 719"/>
            <p:cNvSpPr>
              <a:spLocks/>
            </p:cNvSpPr>
            <p:nvPr/>
          </p:nvSpPr>
          <p:spPr bwMode="auto">
            <a:xfrm>
              <a:off x="5197616" y="48389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1" name="Блок-схема: узел 720"/>
            <p:cNvSpPr>
              <a:spLocks/>
            </p:cNvSpPr>
            <p:nvPr/>
          </p:nvSpPr>
          <p:spPr bwMode="auto">
            <a:xfrm>
              <a:off x="5422016" y="53597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2" name="Блок-схема: узел 721"/>
            <p:cNvSpPr>
              <a:spLocks/>
            </p:cNvSpPr>
            <p:nvPr/>
          </p:nvSpPr>
          <p:spPr bwMode="auto">
            <a:xfrm>
              <a:off x="6096711" y="48389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3" name="Блок-схема: узел 722"/>
            <p:cNvSpPr>
              <a:spLocks/>
            </p:cNvSpPr>
            <p:nvPr/>
          </p:nvSpPr>
          <p:spPr bwMode="auto">
            <a:xfrm>
              <a:off x="5726816" y="56645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6" name="Блок-схема: узел 725"/>
            <p:cNvSpPr>
              <a:spLocks/>
            </p:cNvSpPr>
            <p:nvPr/>
          </p:nvSpPr>
          <p:spPr bwMode="auto">
            <a:xfrm>
              <a:off x="6408416" y="533807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7" name="Блок-схема: узел 726"/>
            <p:cNvSpPr>
              <a:spLocks/>
            </p:cNvSpPr>
            <p:nvPr/>
          </p:nvSpPr>
          <p:spPr bwMode="auto">
            <a:xfrm>
              <a:off x="5491816" y="32217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8" name="Блок-схема: узел 727"/>
            <p:cNvSpPr>
              <a:spLocks/>
            </p:cNvSpPr>
            <p:nvPr/>
          </p:nvSpPr>
          <p:spPr bwMode="auto">
            <a:xfrm>
              <a:off x="5696768" y="57213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9" name="Блок-схема: узел 728"/>
            <p:cNvSpPr>
              <a:spLocks/>
            </p:cNvSpPr>
            <p:nvPr/>
          </p:nvSpPr>
          <p:spPr bwMode="auto">
            <a:xfrm>
              <a:off x="6092568" y="55516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2" name="Блок-схема: узел 731"/>
            <p:cNvSpPr>
              <a:spLocks/>
            </p:cNvSpPr>
            <p:nvPr/>
          </p:nvSpPr>
          <p:spPr bwMode="auto">
            <a:xfrm>
              <a:off x="6272800" y="542580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3" name="Блок-схема: узел 732"/>
            <p:cNvSpPr>
              <a:spLocks/>
            </p:cNvSpPr>
            <p:nvPr/>
          </p:nvSpPr>
          <p:spPr bwMode="auto">
            <a:xfrm>
              <a:off x="5419784" y="289627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4" name="Блок-схема: узел 733"/>
            <p:cNvSpPr>
              <a:spLocks/>
            </p:cNvSpPr>
            <p:nvPr/>
          </p:nvSpPr>
          <p:spPr bwMode="auto">
            <a:xfrm>
              <a:off x="5239536" y="573900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5" name="Блок-схема: узел 734"/>
            <p:cNvSpPr>
              <a:spLocks/>
            </p:cNvSpPr>
            <p:nvPr/>
          </p:nvSpPr>
          <p:spPr bwMode="auto">
            <a:xfrm>
              <a:off x="6055188" y="41673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6" name="Блок-схема: узел 735"/>
            <p:cNvSpPr>
              <a:spLocks/>
            </p:cNvSpPr>
            <p:nvPr/>
          </p:nvSpPr>
          <p:spPr bwMode="auto">
            <a:xfrm>
              <a:off x="6011036" y="44593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7" name="Блок-схема: узел 736"/>
            <p:cNvSpPr>
              <a:spLocks/>
            </p:cNvSpPr>
            <p:nvPr/>
          </p:nvSpPr>
          <p:spPr bwMode="auto">
            <a:xfrm>
              <a:off x="6396236" y="41162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8" name="Блок-схема: узел 737"/>
            <p:cNvSpPr>
              <a:spLocks/>
            </p:cNvSpPr>
            <p:nvPr/>
          </p:nvSpPr>
          <p:spPr bwMode="auto">
            <a:xfrm>
              <a:off x="6207588" y="43197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9" name="Блок-схема: узел 738"/>
            <p:cNvSpPr>
              <a:spLocks/>
            </p:cNvSpPr>
            <p:nvPr/>
          </p:nvSpPr>
          <p:spPr bwMode="auto">
            <a:xfrm>
              <a:off x="6548636" y="42686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0" name="Блок-схема: узел 739"/>
            <p:cNvSpPr>
              <a:spLocks/>
            </p:cNvSpPr>
            <p:nvPr/>
          </p:nvSpPr>
          <p:spPr bwMode="auto">
            <a:xfrm>
              <a:off x="6163436" y="44486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1" name="Блок-схема: узел 740"/>
            <p:cNvSpPr>
              <a:spLocks/>
            </p:cNvSpPr>
            <p:nvPr/>
          </p:nvSpPr>
          <p:spPr bwMode="auto">
            <a:xfrm>
              <a:off x="6620653" y="40637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2" name="Блок-схема: узел 741"/>
            <p:cNvSpPr>
              <a:spLocks/>
            </p:cNvSpPr>
            <p:nvPr/>
          </p:nvSpPr>
          <p:spPr bwMode="auto">
            <a:xfrm>
              <a:off x="6127188" y="387499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3" name="Блок-схема: узел 742"/>
            <p:cNvSpPr>
              <a:spLocks/>
            </p:cNvSpPr>
            <p:nvPr/>
          </p:nvSpPr>
          <p:spPr bwMode="auto">
            <a:xfrm>
              <a:off x="6556540" y="431135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4" name="Блок-схема: узел 743"/>
            <p:cNvSpPr>
              <a:spLocks/>
            </p:cNvSpPr>
            <p:nvPr/>
          </p:nvSpPr>
          <p:spPr bwMode="auto">
            <a:xfrm>
              <a:off x="6099356" y="415321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5" name="Блок-схема: узел 744"/>
            <p:cNvSpPr>
              <a:spLocks/>
            </p:cNvSpPr>
            <p:nvPr/>
          </p:nvSpPr>
          <p:spPr bwMode="auto">
            <a:xfrm>
              <a:off x="6279588" y="402739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6" name="Блок-схема: узел 745"/>
            <p:cNvSpPr>
              <a:spLocks/>
            </p:cNvSpPr>
            <p:nvPr/>
          </p:nvSpPr>
          <p:spPr bwMode="auto">
            <a:xfrm>
              <a:off x="6584388" y="433219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7" name="Блок-схема: узел 746"/>
            <p:cNvSpPr>
              <a:spLocks/>
            </p:cNvSpPr>
            <p:nvPr/>
          </p:nvSpPr>
          <p:spPr bwMode="auto">
            <a:xfrm>
              <a:off x="6279588" y="39425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8" name="Блок-схема: узел 747"/>
            <p:cNvSpPr>
              <a:spLocks/>
            </p:cNvSpPr>
            <p:nvPr/>
          </p:nvSpPr>
          <p:spPr bwMode="auto">
            <a:xfrm>
              <a:off x="6503988" y="44633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9" name="Блок-схема: узел 748"/>
            <p:cNvSpPr>
              <a:spLocks/>
            </p:cNvSpPr>
            <p:nvPr/>
          </p:nvSpPr>
          <p:spPr bwMode="auto">
            <a:xfrm>
              <a:off x="6171340" y="44914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0" name="Блок-схема: узел 749"/>
            <p:cNvSpPr>
              <a:spLocks/>
            </p:cNvSpPr>
            <p:nvPr/>
          </p:nvSpPr>
          <p:spPr bwMode="auto">
            <a:xfrm>
              <a:off x="6589730" y="383064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1" name="Блок-схема: узел 750"/>
            <p:cNvSpPr>
              <a:spLocks/>
            </p:cNvSpPr>
            <p:nvPr/>
          </p:nvSpPr>
          <p:spPr bwMode="auto">
            <a:xfrm>
              <a:off x="6564940" y="43992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2" name="Блок-схема: узел 751"/>
            <p:cNvSpPr>
              <a:spLocks/>
            </p:cNvSpPr>
            <p:nvPr/>
          </p:nvSpPr>
          <p:spPr bwMode="auto">
            <a:xfrm>
              <a:off x="6207588" y="43197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3" name="Блок-схема: узел 752"/>
            <p:cNvSpPr>
              <a:spLocks/>
            </p:cNvSpPr>
            <p:nvPr/>
          </p:nvSpPr>
          <p:spPr bwMode="auto">
            <a:xfrm>
              <a:off x="6548636" y="42686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4" name="Блок-схема: узел 753"/>
            <p:cNvSpPr>
              <a:spLocks/>
            </p:cNvSpPr>
            <p:nvPr/>
          </p:nvSpPr>
          <p:spPr bwMode="auto">
            <a:xfrm>
              <a:off x="6359988" y="44721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5" name="Блок-схема: узел 754"/>
            <p:cNvSpPr>
              <a:spLocks/>
            </p:cNvSpPr>
            <p:nvPr/>
          </p:nvSpPr>
          <p:spPr bwMode="auto">
            <a:xfrm>
              <a:off x="6102347" y="49195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6" name="Блок-схема: узел 755"/>
            <p:cNvSpPr>
              <a:spLocks/>
            </p:cNvSpPr>
            <p:nvPr/>
          </p:nvSpPr>
          <p:spPr bwMode="auto">
            <a:xfrm>
              <a:off x="6058195" y="521157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7" name="Блок-схема: узел 756"/>
            <p:cNvSpPr>
              <a:spLocks/>
            </p:cNvSpPr>
            <p:nvPr/>
          </p:nvSpPr>
          <p:spPr bwMode="auto">
            <a:xfrm>
              <a:off x="6443395" y="486843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8" name="Блок-схема: узел 757"/>
            <p:cNvSpPr>
              <a:spLocks/>
            </p:cNvSpPr>
            <p:nvPr/>
          </p:nvSpPr>
          <p:spPr bwMode="auto">
            <a:xfrm>
              <a:off x="6254747" y="50719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9" name="Блок-схема: узел 758"/>
            <p:cNvSpPr>
              <a:spLocks/>
            </p:cNvSpPr>
            <p:nvPr/>
          </p:nvSpPr>
          <p:spPr bwMode="auto">
            <a:xfrm>
              <a:off x="6595795" y="502083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0" name="Блок-схема: узел 759"/>
            <p:cNvSpPr>
              <a:spLocks/>
            </p:cNvSpPr>
            <p:nvPr/>
          </p:nvSpPr>
          <p:spPr bwMode="auto">
            <a:xfrm>
              <a:off x="6210595" y="52008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1" name="Блок-схема: узел 760"/>
            <p:cNvSpPr>
              <a:spLocks/>
            </p:cNvSpPr>
            <p:nvPr/>
          </p:nvSpPr>
          <p:spPr bwMode="auto">
            <a:xfrm>
              <a:off x="6667812" y="48159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2" name="Блок-схема: узел 761"/>
            <p:cNvSpPr>
              <a:spLocks/>
            </p:cNvSpPr>
            <p:nvPr/>
          </p:nvSpPr>
          <p:spPr bwMode="auto">
            <a:xfrm>
              <a:off x="5157962" y="36173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3" name="Блок-схема: узел 762"/>
            <p:cNvSpPr>
              <a:spLocks/>
            </p:cNvSpPr>
            <p:nvPr/>
          </p:nvSpPr>
          <p:spPr bwMode="auto">
            <a:xfrm>
              <a:off x="6603699" y="50635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4" name="Блок-схема: узел 763"/>
            <p:cNvSpPr>
              <a:spLocks/>
            </p:cNvSpPr>
            <p:nvPr/>
          </p:nvSpPr>
          <p:spPr bwMode="auto">
            <a:xfrm>
              <a:off x="5804192" y="28191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5" name="Блок-схема: узел 764"/>
            <p:cNvSpPr>
              <a:spLocks/>
            </p:cNvSpPr>
            <p:nvPr/>
          </p:nvSpPr>
          <p:spPr bwMode="auto">
            <a:xfrm>
              <a:off x="6326747" y="477958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6" name="Блок-схема: узел 765"/>
            <p:cNvSpPr>
              <a:spLocks/>
            </p:cNvSpPr>
            <p:nvPr/>
          </p:nvSpPr>
          <p:spPr bwMode="auto">
            <a:xfrm>
              <a:off x="6631547" y="508438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7" name="Блок-схема: узел 766"/>
            <p:cNvSpPr>
              <a:spLocks/>
            </p:cNvSpPr>
            <p:nvPr/>
          </p:nvSpPr>
          <p:spPr bwMode="auto">
            <a:xfrm>
              <a:off x="6326747" y="469477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8" name="Блок-схема: узел 767"/>
            <p:cNvSpPr>
              <a:spLocks/>
            </p:cNvSpPr>
            <p:nvPr/>
          </p:nvSpPr>
          <p:spPr bwMode="auto">
            <a:xfrm>
              <a:off x="6551147" y="521557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9" name="Блок-схема: узел 768"/>
            <p:cNvSpPr>
              <a:spLocks/>
            </p:cNvSpPr>
            <p:nvPr/>
          </p:nvSpPr>
          <p:spPr bwMode="auto">
            <a:xfrm>
              <a:off x="6514681" y="55377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0" name="Блок-схема: узел 769"/>
            <p:cNvSpPr>
              <a:spLocks/>
            </p:cNvSpPr>
            <p:nvPr/>
          </p:nvSpPr>
          <p:spPr bwMode="auto">
            <a:xfrm>
              <a:off x="6636889" y="45828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1" name="Блок-схема: узел 770"/>
            <p:cNvSpPr>
              <a:spLocks/>
            </p:cNvSpPr>
            <p:nvPr/>
          </p:nvSpPr>
          <p:spPr bwMode="auto">
            <a:xfrm>
              <a:off x="6612099" y="515147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2" name="Блок-схема: узел 771"/>
            <p:cNvSpPr>
              <a:spLocks/>
            </p:cNvSpPr>
            <p:nvPr/>
          </p:nvSpPr>
          <p:spPr bwMode="auto">
            <a:xfrm>
              <a:off x="6254747" y="50719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3" name="Блок-схема: узел 772"/>
            <p:cNvSpPr>
              <a:spLocks/>
            </p:cNvSpPr>
            <p:nvPr/>
          </p:nvSpPr>
          <p:spPr bwMode="auto">
            <a:xfrm>
              <a:off x="6595795" y="502083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4" name="Блок-схема: узел 773"/>
            <p:cNvSpPr>
              <a:spLocks/>
            </p:cNvSpPr>
            <p:nvPr/>
          </p:nvSpPr>
          <p:spPr bwMode="auto">
            <a:xfrm>
              <a:off x="6407147" y="52243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5" name="Блок-схема: узел 774"/>
            <p:cNvSpPr>
              <a:spLocks/>
            </p:cNvSpPr>
            <p:nvPr/>
          </p:nvSpPr>
          <p:spPr bwMode="auto">
            <a:xfrm>
              <a:off x="1891722" y="220409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6" name="Блок-схема: узел 775"/>
            <p:cNvSpPr>
              <a:spLocks/>
            </p:cNvSpPr>
            <p:nvPr/>
          </p:nvSpPr>
          <p:spPr bwMode="auto">
            <a:xfrm>
              <a:off x="2113128" y="22132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7" name="Блок-схема: узел 776"/>
            <p:cNvSpPr>
              <a:spLocks/>
            </p:cNvSpPr>
            <p:nvPr/>
          </p:nvSpPr>
          <p:spPr bwMode="auto">
            <a:xfrm>
              <a:off x="2187408" y="24554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8" name="Блок-схема: узел 777"/>
            <p:cNvSpPr>
              <a:spLocks/>
            </p:cNvSpPr>
            <p:nvPr/>
          </p:nvSpPr>
          <p:spPr bwMode="auto">
            <a:xfrm>
              <a:off x="2465952" y="22786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9" name="Блок-схема: узел 778"/>
            <p:cNvSpPr>
              <a:spLocks/>
            </p:cNvSpPr>
            <p:nvPr/>
          </p:nvSpPr>
          <p:spPr bwMode="auto">
            <a:xfrm>
              <a:off x="2312376" y="20706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0" name="Блок-схема: узел 779"/>
            <p:cNvSpPr>
              <a:spLocks/>
            </p:cNvSpPr>
            <p:nvPr/>
          </p:nvSpPr>
          <p:spPr bwMode="auto">
            <a:xfrm>
              <a:off x="2548186" y="202647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1" name="Блок-схема: узел 780"/>
            <p:cNvSpPr>
              <a:spLocks/>
            </p:cNvSpPr>
            <p:nvPr/>
          </p:nvSpPr>
          <p:spPr bwMode="auto">
            <a:xfrm>
              <a:off x="2769592" y="20356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2" name="Блок-схема: узел 781"/>
            <p:cNvSpPr>
              <a:spLocks/>
            </p:cNvSpPr>
            <p:nvPr/>
          </p:nvSpPr>
          <p:spPr bwMode="auto">
            <a:xfrm>
              <a:off x="2843872" y="22777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3" name="Блок-схема: узел 782"/>
            <p:cNvSpPr>
              <a:spLocks/>
            </p:cNvSpPr>
            <p:nvPr/>
          </p:nvSpPr>
          <p:spPr bwMode="auto">
            <a:xfrm>
              <a:off x="3122416" y="21009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4" name="Блок-схема: узел 783"/>
            <p:cNvSpPr>
              <a:spLocks/>
            </p:cNvSpPr>
            <p:nvPr/>
          </p:nvSpPr>
          <p:spPr bwMode="auto">
            <a:xfrm>
              <a:off x="2968840" y="18930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5" name="Блок-схема: узел 784"/>
            <p:cNvSpPr>
              <a:spLocks/>
            </p:cNvSpPr>
            <p:nvPr/>
          </p:nvSpPr>
          <p:spPr bwMode="auto">
            <a:xfrm>
              <a:off x="3315266" y="18825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6" name="Блок-схема: узел 785"/>
            <p:cNvSpPr>
              <a:spLocks/>
            </p:cNvSpPr>
            <p:nvPr/>
          </p:nvSpPr>
          <p:spPr bwMode="auto">
            <a:xfrm>
              <a:off x="3800968" y="17490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7" name="Блок-схема: узел 786"/>
            <p:cNvSpPr>
              <a:spLocks/>
            </p:cNvSpPr>
            <p:nvPr/>
          </p:nvSpPr>
          <p:spPr bwMode="auto">
            <a:xfrm>
              <a:off x="2780192" y="173320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8" name="Блок-схема: узел 787"/>
            <p:cNvSpPr>
              <a:spLocks/>
            </p:cNvSpPr>
            <p:nvPr/>
          </p:nvSpPr>
          <p:spPr bwMode="auto">
            <a:xfrm>
              <a:off x="4153792" y="18143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9" name="Блок-схема: узел 788"/>
            <p:cNvSpPr>
              <a:spLocks/>
            </p:cNvSpPr>
            <p:nvPr/>
          </p:nvSpPr>
          <p:spPr bwMode="auto">
            <a:xfrm>
              <a:off x="4000216" y="16064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0" name="Блок-схема: узел 789"/>
            <p:cNvSpPr>
              <a:spLocks/>
            </p:cNvSpPr>
            <p:nvPr/>
          </p:nvSpPr>
          <p:spPr bwMode="auto">
            <a:xfrm>
              <a:off x="2825554" y="24531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1" name="Блок-схема: узел 790"/>
            <p:cNvSpPr>
              <a:spLocks/>
            </p:cNvSpPr>
            <p:nvPr/>
          </p:nvSpPr>
          <p:spPr bwMode="auto">
            <a:xfrm>
              <a:off x="3046960" y="24622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2" name="Блок-схема: узел 791"/>
            <p:cNvSpPr>
              <a:spLocks/>
            </p:cNvSpPr>
            <p:nvPr/>
          </p:nvSpPr>
          <p:spPr bwMode="auto">
            <a:xfrm>
              <a:off x="3121240" y="27044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3" name="Блок-схема: узел 792"/>
            <p:cNvSpPr>
              <a:spLocks/>
            </p:cNvSpPr>
            <p:nvPr/>
          </p:nvSpPr>
          <p:spPr bwMode="auto">
            <a:xfrm>
              <a:off x="3399784" y="25276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4" name="Блок-схема: узел 793"/>
            <p:cNvSpPr>
              <a:spLocks/>
            </p:cNvSpPr>
            <p:nvPr/>
          </p:nvSpPr>
          <p:spPr bwMode="auto">
            <a:xfrm>
              <a:off x="3246208" y="23196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5" name="Блок-схема: узел 794"/>
            <p:cNvSpPr>
              <a:spLocks/>
            </p:cNvSpPr>
            <p:nvPr/>
          </p:nvSpPr>
          <p:spPr bwMode="auto">
            <a:xfrm>
              <a:off x="2186650" y="291966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6" name="Блок-схема: узел 795"/>
            <p:cNvSpPr>
              <a:spLocks/>
            </p:cNvSpPr>
            <p:nvPr/>
          </p:nvSpPr>
          <p:spPr bwMode="auto">
            <a:xfrm>
              <a:off x="2408056" y="29288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7" name="Блок-схема: узел 796"/>
            <p:cNvSpPr>
              <a:spLocks/>
            </p:cNvSpPr>
            <p:nvPr/>
          </p:nvSpPr>
          <p:spPr bwMode="auto">
            <a:xfrm>
              <a:off x="2482336" y="31709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8" name="Блок-схема: узел 797"/>
            <p:cNvSpPr>
              <a:spLocks/>
            </p:cNvSpPr>
            <p:nvPr/>
          </p:nvSpPr>
          <p:spPr bwMode="auto">
            <a:xfrm>
              <a:off x="2760880" y="29941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9" name="Блок-схема: узел 798"/>
            <p:cNvSpPr>
              <a:spLocks/>
            </p:cNvSpPr>
            <p:nvPr/>
          </p:nvSpPr>
          <p:spPr bwMode="auto">
            <a:xfrm>
              <a:off x="2607304" y="27862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0" name="Блок-схема: узел 799"/>
            <p:cNvSpPr>
              <a:spLocks/>
            </p:cNvSpPr>
            <p:nvPr/>
          </p:nvSpPr>
          <p:spPr bwMode="auto">
            <a:xfrm>
              <a:off x="2977538" y="29084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1" name="Блок-схема: узел 800"/>
            <p:cNvSpPr>
              <a:spLocks/>
            </p:cNvSpPr>
            <p:nvPr/>
          </p:nvSpPr>
          <p:spPr bwMode="auto">
            <a:xfrm>
              <a:off x="3198944" y="29175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2" name="Блок-схема: узел 801"/>
            <p:cNvSpPr>
              <a:spLocks/>
            </p:cNvSpPr>
            <p:nvPr/>
          </p:nvSpPr>
          <p:spPr bwMode="auto">
            <a:xfrm>
              <a:off x="3273224" y="315973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3" name="Блок-схема: узел 802"/>
            <p:cNvSpPr>
              <a:spLocks/>
            </p:cNvSpPr>
            <p:nvPr/>
          </p:nvSpPr>
          <p:spPr bwMode="auto">
            <a:xfrm>
              <a:off x="3551768" y="298292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4" name="Блок-схема: узел 803"/>
            <p:cNvSpPr>
              <a:spLocks/>
            </p:cNvSpPr>
            <p:nvPr/>
          </p:nvSpPr>
          <p:spPr bwMode="auto">
            <a:xfrm>
              <a:off x="3398192" y="27749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5" name="Блок-схема: узел 804"/>
            <p:cNvSpPr>
              <a:spLocks/>
            </p:cNvSpPr>
            <p:nvPr/>
          </p:nvSpPr>
          <p:spPr bwMode="auto">
            <a:xfrm>
              <a:off x="1596446" y="26804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6" name="Блок-схема: узел 805"/>
            <p:cNvSpPr>
              <a:spLocks/>
            </p:cNvSpPr>
            <p:nvPr/>
          </p:nvSpPr>
          <p:spPr bwMode="auto">
            <a:xfrm>
              <a:off x="1817852" y="268957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7" name="Блок-схема: узел 806"/>
            <p:cNvSpPr>
              <a:spLocks/>
            </p:cNvSpPr>
            <p:nvPr/>
          </p:nvSpPr>
          <p:spPr bwMode="auto">
            <a:xfrm>
              <a:off x="1892132" y="29317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8" name="Блок-схема: узел 807"/>
            <p:cNvSpPr>
              <a:spLocks/>
            </p:cNvSpPr>
            <p:nvPr/>
          </p:nvSpPr>
          <p:spPr bwMode="auto">
            <a:xfrm>
              <a:off x="2170676" y="275493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9" name="Блок-схема: узел 808"/>
            <p:cNvSpPr>
              <a:spLocks/>
            </p:cNvSpPr>
            <p:nvPr/>
          </p:nvSpPr>
          <p:spPr bwMode="auto">
            <a:xfrm>
              <a:off x="2017100" y="25469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0" name="Блок-схема: узел 809"/>
            <p:cNvSpPr>
              <a:spLocks/>
            </p:cNvSpPr>
            <p:nvPr/>
          </p:nvSpPr>
          <p:spPr bwMode="auto">
            <a:xfrm>
              <a:off x="2282228" y="25004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1" name="Блок-схема: узел 810"/>
            <p:cNvSpPr>
              <a:spLocks/>
            </p:cNvSpPr>
            <p:nvPr/>
          </p:nvSpPr>
          <p:spPr bwMode="auto">
            <a:xfrm>
              <a:off x="2503634" y="25095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2" name="Блок-схема: узел 811"/>
            <p:cNvSpPr>
              <a:spLocks/>
            </p:cNvSpPr>
            <p:nvPr/>
          </p:nvSpPr>
          <p:spPr bwMode="auto">
            <a:xfrm>
              <a:off x="2577914" y="275172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3" name="Блок-схема: узел 812"/>
            <p:cNvSpPr>
              <a:spLocks/>
            </p:cNvSpPr>
            <p:nvPr/>
          </p:nvSpPr>
          <p:spPr bwMode="auto">
            <a:xfrm>
              <a:off x="2856458" y="25749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4" name="Блок-схема: узел 813"/>
            <p:cNvSpPr>
              <a:spLocks/>
            </p:cNvSpPr>
            <p:nvPr/>
          </p:nvSpPr>
          <p:spPr bwMode="auto">
            <a:xfrm>
              <a:off x="2702882" y="23669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5" name="Блок-схема: узел 814"/>
            <p:cNvSpPr>
              <a:spLocks/>
            </p:cNvSpPr>
            <p:nvPr/>
          </p:nvSpPr>
          <p:spPr bwMode="auto">
            <a:xfrm>
              <a:off x="3186811" y="23938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6" name="Блок-схема: узел 815"/>
            <p:cNvSpPr>
              <a:spLocks/>
            </p:cNvSpPr>
            <p:nvPr/>
          </p:nvSpPr>
          <p:spPr bwMode="auto">
            <a:xfrm>
              <a:off x="3408217" y="24029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7" name="Блок-схема: узел 816"/>
            <p:cNvSpPr>
              <a:spLocks/>
            </p:cNvSpPr>
            <p:nvPr/>
          </p:nvSpPr>
          <p:spPr bwMode="auto">
            <a:xfrm>
              <a:off x="3482497" y="26451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8" name="Блок-схема: узел 817"/>
            <p:cNvSpPr>
              <a:spLocks/>
            </p:cNvSpPr>
            <p:nvPr/>
          </p:nvSpPr>
          <p:spPr bwMode="auto">
            <a:xfrm>
              <a:off x="3761041" y="246834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9" name="Блок-схема: узел 818"/>
            <p:cNvSpPr>
              <a:spLocks/>
            </p:cNvSpPr>
            <p:nvPr/>
          </p:nvSpPr>
          <p:spPr bwMode="auto">
            <a:xfrm>
              <a:off x="3607465" y="22603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0" name="Блок-схема: узел 819"/>
            <p:cNvSpPr>
              <a:spLocks/>
            </p:cNvSpPr>
            <p:nvPr/>
          </p:nvSpPr>
          <p:spPr bwMode="auto">
            <a:xfrm>
              <a:off x="4016401" y="203236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1" name="Блок-схема: узел 820"/>
            <p:cNvSpPr>
              <a:spLocks/>
            </p:cNvSpPr>
            <p:nvPr/>
          </p:nvSpPr>
          <p:spPr bwMode="auto">
            <a:xfrm>
              <a:off x="4237807" y="20415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2" name="Блок-схема: узел 821"/>
            <p:cNvSpPr>
              <a:spLocks/>
            </p:cNvSpPr>
            <p:nvPr/>
          </p:nvSpPr>
          <p:spPr bwMode="auto">
            <a:xfrm>
              <a:off x="4312087" y="22836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3" name="Блок-схема: узел 822"/>
            <p:cNvSpPr>
              <a:spLocks/>
            </p:cNvSpPr>
            <p:nvPr/>
          </p:nvSpPr>
          <p:spPr bwMode="auto">
            <a:xfrm>
              <a:off x="4590631" y="210687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4" name="Блок-схема: узел 823"/>
            <p:cNvSpPr>
              <a:spLocks/>
            </p:cNvSpPr>
            <p:nvPr/>
          </p:nvSpPr>
          <p:spPr bwMode="auto">
            <a:xfrm>
              <a:off x="4437055" y="18989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5" name="Блок-схема: узел 824"/>
            <p:cNvSpPr>
              <a:spLocks/>
            </p:cNvSpPr>
            <p:nvPr/>
          </p:nvSpPr>
          <p:spPr bwMode="auto">
            <a:xfrm>
              <a:off x="4672865" y="185473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6" name="Блок-схема: узел 825"/>
            <p:cNvSpPr>
              <a:spLocks/>
            </p:cNvSpPr>
            <p:nvPr/>
          </p:nvSpPr>
          <p:spPr bwMode="auto">
            <a:xfrm>
              <a:off x="4894271" y="18638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7" name="Блок-схема: узел 826"/>
            <p:cNvSpPr>
              <a:spLocks/>
            </p:cNvSpPr>
            <p:nvPr/>
          </p:nvSpPr>
          <p:spPr bwMode="auto">
            <a:xfrm>
              <a:off x="4968551" y="210605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8" name="Блок-схема: узел 827"/>
            <p:cNvSpPr>
              <a:spLocks/>
            </p:cNvSpPr>
            <p:nvPr/>
          </p:nvSpPr>
          <p:spPr bwMode="auto">
            <a:xfrm>
              <a:off x="4950233" y="22813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9" name="Блок-схема: узел 828"/>
            <p:cNvSpPr>
              <a:spLocks/>
            </p:cNvSpPr>
            <p:nvPr/>
          </p:nvSpPr>
          <p:spPr bwMode="auto">
            <a:xfrm>
              <a:off x="3979540" y="26703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0" name="Блок-схема: узел 829"/>
            <p:cNvSpPr>
              <a:spLocks/>
            </p:cNvSpPr>
            <p:nvPr/>
          </p:nvSpPr>
          <p:spPr bwMode="auto">
            <a:xfrm>
              <a:off x="4406907" y="23286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1" name="Блок-схема: узел 830"/>
            <p:cNvSpPr>
              <a:spLocks/>
            </p:cNvSpPr>
            <p:nvPr/>
          </p:nvSpPr>
          <p:spPr bwMode="auto">
            <a:xfrm>
              <a:off x="4628313" y="233782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2" name="Блок-схема: узел 831"/>
            <p:cNvSpPr>
              <a:spLocks/>
            </p:cNvSpPr>
            <p:nvPr/>
          </p:nvSpPr>
          <p:spPr bwMode="auto">
            <a:xfrm>
              <a:off x="4981137" y="24031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3" name="Блок-схема: узел 832"/>
            <p:cNvSpPr>
              <a:spLocks/>
            </p:cNvSpPr>
            <p:nvPr/>
          </p:nvSpPr>
          <p:spPr bwMode="auto">
            <a:xfrm>
              <a:off x="4827561" y="219523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4" name="Блок-схема: узел 833"/>
            <p:cNvSpPr>
              <a:spLocks/>
            </p:cNvSpPr>
            <p:nvPr/>
          </p:nvSpPr>
          <p:spPr bwMode="auto">
            <a:xfrm>
              <a:off x="4454785" y="242382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5" name="Блок-схема: узел 834"/>
            <p:cNvSpPr>
              <a:spLocks/>
            </p:cNvSpPr>
            <p:nvPr/>
          </p:nvSpPr>
          <p:spPr bwMode="auto">
            <a:xfrm>
              <a:off x="4676191" y="24329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6" name="Блок-схема: узел 835"/>
            <p:cNvSpPr>
              <a:spLocks/>
            </p:cNvSpPr>
            <p:nvPr/>
          </p:nvSpPr>
          <p:spPr bwMode="auto">
            <a:xfrm>
              <a:off x="4750471" y="26751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7" name="Блок-схема: узел 836"/>
            <p:cNvSpPr>
              <a:spLocks/>
            </p:cNvSpPr>
            <p:nvPr/>
          </p:nvSpPr>
          <p:spPr bwMode="auto">
            <a:xfrm>
              <a:off x="5029015" y="24983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8" name="Блок-схема: узел 837"/>
            <p:cNvSpPr>
              <a:spLocks/>
            </p:cNvSpPr>
            <p:nvPr/>
          </p:nvSpPr>
          <p:spPr bwMode="auto">
            <a:xfrm>
              <a:off x="4875439" y="22903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9" name="Блок-схема: узел 838"/>
            <p:cNvSpPr>
              <a:spLocks/>
            </p:cNvSpPr>
            <p:nvPr/>
          </p:nvSpPr>
          <p:spPr bwMode="auto">
            <a:xfrm>
              <a:off x="5111249" y="22462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0" name="Блок-схема: узел 839"/>
            <p:cNvSpPr>
              <a:spLocks/>
            </p:cNvSpPr>
            <p:nvPr/>
          </p:nvSpPr>
          <p:spPr bwMode="auto">
            <a:xfrm>
              <a:off x="5332655" y="22553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1" name="Блок-схема: узел 840"/>
            <p:cNvSpPr>
              <a:spLocks/>
            </p:cNvSpPr>
            <p:nvPr/>
          </p:nvSpPr>
          <p:spPr bwMode="auto">
            <a:xfrm>
              <a:off x="5406935" y="24975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2" name="Блок-схема: узел 841"/>
            <p:cNvSpPr>
              <a:spLocks/>
            </p:cNvSpPr>
            <p:nvPr/>
          </p:nvSpPr>
          <p:spPr bwMode="auto">
            <a:xfrm>
              <a:off x="5388617" y="26728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3" name="Блок-схема: узел 842"/>
            <p:cNvSpPr>
              <a:spLocks/>
            </p:cNvSpPr>
            <p:nvPr/>
          </p:nvSpPr>
          <p:spPr bwMode="auto">
            <a:xfrm>
              <a:off x="4580163" y="27667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4" name="Блок-схема: узел 843"/>
            <p:cNvSpPr>
              <a:spLocks/>
            </p:cNvSpPr>
            <p:nvPr/>
          </p:nvSpPr>
          <p:spPr bwMode="auto">
            <a:xfrm>
              <a:off x="4845291" y="272014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5" name="Блок-схема: узел 844"/>
            <p:cNvSpPr>
              <a:spLocks/>
            </p:cNvSpPr>
            <p:nvPr/>
          </p:nvSpPr>
          <p:spPr bwMode="auto">
            <a:xfrm>
              <a:off x="5066697" y="27292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6" name="Блок-схема: узел 845"/>
            <p:cNvSpPr>
              <a:spLocks/>
            </p:cNvSpPr>
            <p:nvPr/>
          </p:nvSpPr>
          <p:spPr bwMode="auto">
            <a:xfrm>
              <a:off x="5419521" y="27946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7" name="Блок-схема: узел 846"/>
            <p:cNvSpPr>
              <a:spLocks/>
            </p:cNvSpPr>
            <p:nvPr/>
          </p:nvSpPr>
          <p:spPr bwMode="auto">
            <a:xfrm>
              <a:off x="5265945" y="258670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8" name="Блок-схема: узел 847"/>
            <p:cNvSpPr>
              <a:spLocks/>
            </p:cNvSpPr>
            <p:nvPr/>
          </p:nvSpPr>
          <p:spPr bwMode="auto">
            <a:xfrm>
              <a:off x="4767456" y="173737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9" name="Блок-схема: узел 848"/>
            <p:cNvSpPr>
              <a:spLocks/>
            </p:cNvSpPr>
            <p:nvPr/>
          </p:nvSpPr>
          <p:spPr bwMode="auto">
            <a:xfrm>
              <a:off x="4988862" y="17465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0" name="Блок-схема: узел 849"/>
            <p:cNvSpPr>
              <a:spLocks/>
            </p:cNvSpPr>
            <p:nvPr/>
          </p:nvSpPr>
          <p:spPr bwMode="auto">
            <a:xfrm>
              <a:off x="5063142" y="19886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1" name="Блок-схема: узел 850"/>
            <p:cNvSpPr>
              <a:spLocks/>
            </p:cNvSpPr>
            <p:nvPr/>
          </p:nvSpPr>
          <p:spPr bwMode="auto">
            <a:xfrm>
              <a:off x="5341686" y="18118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2" name="Блок-схема: узел 851"/>
            <p:cNvSpPr>
              <a:spLocks/>
            </p:cNvSpPr>
            <p:nvPr/>
          </p:nvSpPr>
          <p:spPr bwMode="auto">
            <a:xfrm>
              <a:off x="5188110" y="160393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3" name="Блок-схема: узел 852"/>
            <p:cNvSpPr>
              <a:spLocks/>
            </p:cNvSpPr>
            <p:nvPr/>
          </p:nvSpPr>
          <p:spPr bwMode="auto">
            <a:xfrm>
              <a:off x="5423920" y="155974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4" name="Блок-схема: узел 853"/>
            <p:cNvSpPr>
              <a:spLocks/>
            </p:cNvSpPr>
            <p:nvPr/>
          </p:nvSpPr>
          <p:spPr bwMode="auto">
            <a:xfrm>
              <a:off x="5645326" y="15689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5" name="Блок-схема: узел 854"/>
            <p:cNvSpPr>
              <a:spLocks/>
            </p:cNvSpPr>
            <p:nvPr/>
          </p:nvSpPr>
          <p:spPr bwMode="auto">
            <a:xfrm>
              <a:off x="5719606" y="18110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6" name="Блок-схема: узел 855"/>
            <p:cNvSpPr>
              <a:spLocks/>
            </p:cNvSpPr>
            <p:nvPr/>
          </p:nvSpPr>
          <p:spPr bwMode="auto">
            <a:xfrm>
              <a:off x="5701288" y="19863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7" name="Блок-схема: узел 856"/>
            <p:cNvSpPr>
              <a:spLocks/>
            </p:cNvSpPr>
            <p:nvPr/>
          </p:nvSpPr>
          <p:spPr bwMode="auto">
            <a:xfrm>
              <a:off x="4892834" y="20802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8" name="Блок-схема: узел 857"/>
            <p:cNvSpPr>
              <a:spLocks/>
            </p:cNvSpPr>
            <p:nvPr/>
          </p:nvSpPr>
          <p:spPr bwMode="auto">
            <a:xfrm>
              <a:off x="5157962" y="20336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9" name="Блок-схема: узел 858"/>
            <p:cNvSpPr>
              <a:spLocks/>
            </p:cNvSpPr>
            <p:nvPr/>
          </p:nvSpPr>
          <p:spPr bwMode="auto">
            <a:xfrm>
              <a:off x="5379368" y="204283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0" name="Блок-схема: узел 859"/>
            <p:cNvSpPr>
              <a:spLocks/>
            </p:cNvSpPr>
            <p:nvPr/>
          </p:nvSpPr>
          <p:spPr bwMode="auto">
            <a:xfrm>
              <a:off x="5732192" y="210819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1" name="Блок-схема: узел 860"/>
            <p:cNvSpPr>
              <a:spLocks/>
            </p:cNvSpPr>
            <p:nvPr/>
          </p:nvSpPr>
          <p:spPr bwMode="auto">
            <a:xfrm>
              <a:off x="5578616" y="190025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2" name="Блок-схема: узел 861"/>
            <p:cNvSpPr>
              <a:spLocks/>
            </p:cNvSpPr>
            <p:nvPr/>
          </p:nvSpPr>
          <p:spPr bwMode="auto">
            <a:xfrm>
              <a:off x="5368170" y="23278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3" name="Блок-схема: узел 862"/>
            <p:cNvSpPr>
              <a:spLocks/>
            </p:cNvSpPr>
            <p:nvPr/>
          </p:nvSpPr>
          <p:spPr bwMode="auto">
            <a:xfrm>
              <a:off x="5589576" y="23370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4" name="Блок-схема: узел 863"/>
            <p:cNvSpPr>
              <a:spLocks/>
            </p:cNvSpPr>
            <p:nvPr/>
          </p:nvSpPr>
          <p:spPr bwMode="auto">
            <a:xfrm>
              <a:off x="5663856" y="25792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5" name="Блок-схема: узел 864"/>
            <p:cNvSpPr>
              <a:spLocks/>
            </p:cNvSpPr>
            <p:nvPr/>
          </p:nvSpPr>
          <p:spPr bwMode="auto">
            <a:xfrm>
              <a:off x="5942400" y="24024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6" name="Блок-схема: узел 865"/>
            <p:cNvSpPr>
              <a:spLocks/>
            </p:cNvSpPr>
            <p:nvPr/>
          </p:nvSpPr>
          <p:spPr bwMode="auto">
            <a:xfrm>
              <a:off x="5788824" y="219445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7" name="Блок-схема: узел 866"/>
            <p:cNvSpPr>
              <a:spLocks/>
            </p:cNvSpPr>
            <p:nvPr/>
          </p:nvSpPr>
          <p:spPr bwMode="auto">
            <a:xfrm>
              <a:off x="6024634" y="21502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8" name="Блок-схема: узел 867"/>
            <p:cNvSpPr>
              <a:spLocks/>
            </p:cNvSpPr>
            <p:nvPr/>
          </p:nvSpPr>
          <p:spPr bwMode="auto">
            <a:xfrm>
              <a:off x="6246040" y="215942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9" name="Блок-схема: узел 868"/>
            <p:cNvSpPr>
              <a:spLocks/>
            </p:cNvSpPr>
            <p:nvPr/>
          </p:nvSpPr>
          <p:spPr bwMode="auto">
            <a:xfrm>
              <a:off x="6320320" y="24015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0" name="Блок-схема: узел 869"/>
            <p:cNvSpPr>
              <a:spLocks/>
            </p:cNvSpPr>
            <p:nvPr/>
          </p:nvSpPr>
          <p:spPr bwMode="auto">
            <a:xfrm>
              <a:off x="6302002" y="25769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1" name="Блок-схема: узел 870"/>
            <p:cNvSpPr>
              <a:spLocks/>
            </p:cNvSpPr>
            <p:nvPr/>
          </p:nvSpPr>
          <p:spPr bwMode="auto">
            <a:xfrm>
              <a:off x="5493548" y="26707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2" name="Блок-схема: узел 871"/>
            <p:cNvSpPr>
              <a:spLocks/>
            </p:cNvSpPr>
            <p:nvPr/>
          </p:nvSpPr>
          <p:spPr bwMode="auto">
            <a:xfrm>
              <a:off x="5758676" y="26242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3" name="Блок-схема: узел 872"/>
            <p:cNvSpPr>
              <a:spLocks/>
            </p:cNvSpPr>
            <p:nvPr/>
          </p:nvSpPr>
          <p:spPr bwMode="auto">
            <a:xfrm>
              <a:off x="5980082" y="263335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4" name="Блок-схема: узел 873"/>
            <p:cNvSpPr>
              <a:spLocks/>
            </p:cNvSpPr>
            <p:nvPr/>
          </p:nvSpPr>
          <p:spPr bwMode="auto">
            <a:xfrm>
              <a:off x="6332906" y="26987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5" name="Блок-схема: узел 874"/>
            <p:cNvSpPr>
              <a:spLocks/>
            </p:cNvSpPr>
            <p:nvPr/>
          </p:nvSpPr>
          <p:spPr bwMode="auto">
            <a:xfrm>
              <a:off x="6179330" y="24907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6" name="Блок-схема: узел 875"/>
            <p:cNvSpPr>
              <a:spLocks/>
            </p:cNvSpPr>
            <p:nvPr/>
          </p:nvSpPr>
          <p:spPr bwMode="auto">
            <a:xfrm>
              <a:off x="5605656" y="176682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7" name="Блок-схема: узел 876"/>
            <p:cNvSpPr>
              <a:spLocks/>
            </p:cNvSpPr>
            <p:nvPr/>
          </p:nvSpPr>
          <p:spPr bwMode="auto">
            <a:xfrm>
              <a:off x="5827062" y="17759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8" name="Блок-схема: узел 877"/>
            <p:cNvSpPr>
              <a:spLocks/>
            </p:cNvSpPr>
            <p:nvPr/>
          </p:nvSpPr>
          <p:spPr bwMode="auto">
            <a:xfrm>
              <a:off x="5901342" y="20181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9" name="Блок-схема: узел 878"/>
            <p:cNvSpPr>
              <a:spLocks/>
            </p:cNvSpPr>
            <p:nvPr/>
          </p:nvSpPr>
          <p:spPr bwMode="auto">
            <a:xfrm>
              <a:off x="6179886" y="18413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0" name="Блок-схема: узел 879"/>
            <p:cNvSpPr>
              <a:spLocks/>
            </p:cNvSpPr>
            <p:nvPr/>
          </p:nvSpPr>
          <p:spPr bwMode="auto">
            <a:xfrm>
              <a:off x="6026310" y="16333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1" name="Блок-схема: узел 880"/>
            <p:cNvSpPr>
              <a:spLocks/>
            </p:cNvSpPr>
            <p:nvPr/>
          </p:nvSpPr>
          <p:spPr bwMode="auto">
            <a:xfrm>
              <a:off x="6262120" y="158920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2" name="Блок-схема: узел 881"/>
            <p:cNvSpPr>
              <a:spLocks/>
            </p:cNvSpPr>
            <p:nvPr/>
          </p:nvSpPr>
          <p:spPr bwMode="auto">
            <a:xfrm>
              <a:off x="6483526" y="159835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3" name="Блок-схема: узел 882"/>
            <p:cNvSpPr>
              <a:spLocks/>
            </p:cNvSpPr>
            <p:nvPr/>
          </p:nvSpPr>
          <p:spPr bwMode="auto">
            <a:xfrm>
              <a:off x="6557806" y="18405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4" name="Блок-схема: узел 883"/>
            <p:cNvSpPr>
              <a:spLocks/>
            </p:cNvSpPr>
            <p:nvPr/>
          </p:nvSpPr>
          <p:spPr bwMode="auto">
            <a:xfrm>
              <a:off x="6539488" y="20158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5" name="Блок-схема: узел 884"/>
            <p:cNvSpPr>
              <a:spLocks/>
            </p:cNvSpPr>
            <p:nvPr/>
          </p:nvSpPr>
          <p:spPr bwMode="auto">
            <a:xfrm>
              <a:off x="5731034" y="210971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6" name="Блок-схема: узел 885"/>
            <p:cNvSpPr>
              <a:spLocks/>
            </p:cNvSpPr>
            <p:nvPr/>
          </p:nvSpPr>
          <p:spPr bwMode="auto">
            <a:xfrm>
              <a:off x="5996162" y="206314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7" name="Блок-схема: узел 886"/>
            <p:cNvSpPr>
              <a:spLocks/>
            </p:cNvSpPr>
            <p:nvPr/>
          </p:nvSpPr>
          <p:spPr bwMode="auto">
            <a:xfrm>
              <a:off x="6217568" y="20722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8" name="Блок-схема: узел 887"/>
            <p:cNvSpPr>
              <a:spLocks/>
            </p:cNvSpPr>
            <p:nvPr/>
          </p:nvSpPr>
          <p:spPr bwMode="auto">
            <a:xfrm>
              <a:off x="6570392" y="213764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9" name="Блок-схема: узел 888"/>
            <p:cNvSpPr>
              <a:spLocks/>
            </p:cNvSpPr>
            <p:nvPr/>
          </p:nvSpPr>
          <p:spPr bwMode="auto">
            <a:xfrm>
              <a:off x="6416816" y="19297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0" name="Блок-схема: узел 889"/>
            <p:cNvSpPr>
              <a:spLocks/>
            </p:cNvSpPr>
            <p:nvPr/>
          </p:nvSpPr>
          <p:spPr bwMode="auto">
            <a:xfrm>
              <a:off x="2129864" y="33283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1" name="Блок-схема: узел 890"/>
            <p:cNvSpPr>
              <a:spLocks/>
            </p:cNvSpPr>
            <p:nvPr/>
          </p:nvSpPr>
          <p:spPr bwMode="auto">
            <a:xfrm>
              <a:off x="2351270" y="33374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2" name="Блок-схема: узел 891"/>
            <p:cNvSpPr>
              <a:spLocks/>
            </p:cNvSpPr>
            <p:nvPr/>
          </p:nvSpPr>
          <p:spPr bwMode="auto">
            <a:xfrm>
              <a:off x="2425550" y="35796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3" name="Блок-схема: узел 892"/>
            <p:cNvSpPr>
              <a:spLocks/>
            </p:cNvSpPr>
            <p:nvPr/>
          </p:nvSpPr>
          <p:spPr bwMode="auto">
            <a:xfrm>
              <a:off x="2704094" y="34028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4" name="Блок-схема: узел 893"/>
            <p:cNvSpPr>
              <a:spLocks/>
            </p:cNvSpPr>
            <p:nvPr/>
          </p:nvSpPr>
          <p:spPr bwMode="auto">
            <a:xfrm>
              <a:off x="4093807" y="364282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5" name="Блок-схема: узел 894"/>
            <p:cNvSpPr>
              <a:spLocks/>
            </p:cNvSpPr>
            <p:nvPr/>
          </p:nvSpPr>
          <p:spPr bwMode="auto">
            <a:xfrm>
              <a:off x="2786328" y="31506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6" name="Блок-схема: узел 895"/>
            <p:cNvSpPr>
              <a:spLocks/>
            </p:cNvSpPr>
            <p:nvPr/>
          </p:nvSpPr>
          <p:spPr bwMode="auto">
            <a:xfrm>
              <a:off x="3007734" y="315984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7" name="Блок-схема: узел 896"/>
            <p:cNvSpPr>
              <a:spLocks/>
            </p:cNvSpPr>
            <p:nvPr/>
          </p:nvSpPr>
          <p:spPr bwMode="auto">
            <a:xfrm>
              <a:off x="3082014" y="34020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8" name="Блок-схема: узел 897"/>
            <p:cNvSpPr>
              <a:spLocks/>
            </p:cNvSpPr>
            <p:nvPr/>
          </p:nvSpPr>
          <p:spPr bwMode="auto">
            <a:xfrm>
              <a:off x="3063696" y="35773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9" name="Блок-схема: узел 898"/>
            <p:cNvSpPr>
              <a:spLocks/>
            </p:cNvSpPr>
            <p:nvPr/>
          </p:nvSpPr>
          <p:spPr bwMode="auto">
            <a:xfrm>
              <a:off x="2255242" y="367120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0" name="Блок-схема: узел 899"/>
            <p:cNvSpPr>
              <a:spLocks/>
            </p:cNvSpPr>
            <p:nvPr/>
          </p:nvSpPr>
          <p:spPr bwMode="auto">
            <a:xfrm>
              <a:off x="2520370" y="362462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1" name="Блок-схема: узел 900"/>
            <p:cNvSpPr>
              <a:spLocks/>
            </p:cNvSpPr>
            <p:nvPr/>
          </p:nvSpPr>
          <p:spPr bwMode="auto">
            <a:xfrm>
              <a:off x="2741776" y="36337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2" name="Блок-схема: узел 901"/>
            <p:cNvSpPr>
              <a:spLocks/>
            </p:cNvSpPr>
            <p:nvPr/>
          </p:nvSpPr>
          <p:spPr bwMode="auto">
            <a:xfrm>
              <a:off x="3094600" y="36991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3" name="Блок-схема: узел 902"/>
            <p:cNvSpPr>
              <a:spLocks/>
            </p:cNvSpPr>
            <p:nvPr/>
          </p:nvSpPr>
          <p:spPr bwMode="auto">
            <a:xfrm>
              <a:off x="2941024" y="34911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4" name="Блок-схема: узел 903"/>
            <p:cNvSpPr>
              <a:spLocks/>
            </p:cNvSpPr>
            <p:nvPr/>
          </p:nvSpPr>
          <p:spPr bwMode="auto">
            <a:xfrm>
              <a:off x="1144289" y="33474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5" name="Блок-схема: узел 904"/>
            <p:cNvSpPr>
              <a:spLocks/>
            </p:cNvSpPr>
            <p:nvPr/>
          </p:nvSpPr>
          <p:spPr bwMode="auto">
            <a:xfrm>
              <a:off x="1365695" y="335655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6" name="Блок-схема: узел 905"/>
            <p:cNvSpPr>
              <a:spLocks/>
            </p:cNvSpPr>
            <p:nvPr/>
          </p:nvSpPr>
          <p:spPr bwMode="auto">
            <a:xfrm>
              <a:off x="1439975" y="35987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7" name="Блок-схема: узел 906"/>
            <p:cNvSpPr>
              <a:spLocks/>
            </p:cNvSpPr>
            <p:nvPr/>
          </p:nvSpPr>
          <p:spPr bwMode="auto">
            <a:xfrm>
              <a:off x="1718519" y="34219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8" name="Блок-схема: узел 907"/>
            <p:cNvSpPr>
              <a:spLocks/>
            </p:cNvSpPr>
            <p:nvPr/>
          </p:nvSpPr>
          <p:spPr bwMode="auto">
            <a:xfrm>
              <a:off x="1564943" y="32139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9" name="Блок-схема: узел 908"/>
            <p:cNvSpPr>
              <a:spLocks/>
            </p:cNvSpPr>
            <p:nvPr/>
          </p:nvSpPr>
          <p:spPr bwMode="auto">
            <a:xfrm>
              <a:off x="1800753" y="31697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0" name="Блок-схема: узел 909"/>
            <p:cNvSpPr>
              <a:spLocks/>
            </p:cNvSpPr>
            <p:nvPr/>
          </p:nvSpPr>
          <p:spPr bwMode="auto">
            <a:xfrm>
              <a:off x="2022159" y="31789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1" name="Блок-схема: узел 910"/>
            <p:cNvSpPr>
              <a:spLocks/>
            </p:cNvSpPr>
            <p:nvPr/>
          </p:nvSpPr>
          <p:spPr bwMode="auto">
            <a:xfrm>
              <a:off x="2096439" y="34211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2" name="Блок-схема: узел 911"/>
            <p:cNvSpPr>
              <a:spLocks/>
            </p:cNvSpPr>
            <p:nvPr/>
          </p:nvSpPr>
          <p:spPr bwMode="auto">
            <a:xfrm>
              <a:off x="2078121" y="35964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3" name="Блок-схема: узел 912"/>
            <p:cNvSpPr>
              <a:spLocks/>
            </p:cNvSpPr>
            <p:nvPr/>
          </p:nvSpPr>
          <p:spPr bwMode="auto">
            <a:xfrm>
              <a:off x="1269667" y="369029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4" name="Блок-схема: узел 913"/>
            <p:cNvSpPr>
              <a:spLocks/>
            </p:cNvSpPr>
            <p:nvPr/>
          </p:nvSpPr>
          <p:spPr bwMode="auto">
            <a:xfrm>
              <a:off x="1534795" y="36437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5" name="Блок-схема: узел 914"/>
            <p:cNvSpPr>
              <a:spLocks/>
            </p:cNvSpPr>
            <p:nvPr/>
          </p:nvSpPr>
          <p:spPr bwMode="auto">
            <a:xfrm>
              <a:off x="1756201" y="365287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6" name="Блок-схема: узел 915"/>
            <p:cNvSpPr>
              <a:spLocks/>
            </p:cNvSpPr>
            <p:nvPr/>
          </p:nvSpPr>
          <p:spPr bwMode="auto">
            <a:xfrm>
              <a:off x="2109025" y="371822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7" name="Блок-схема: узел 916"/>
            <p:cNvSpPr>
              <a:spLocks/>
            </p:cNvSpPr>
            <p:nvPr/>
          </p:nvSpPr>
          <p:spPr bwMode="auto">
            <a:xfrm>
              <a:off x="1955449" y="35102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8" name="Блок-схема: узел 917"/>
            <p:cNvSpPr>
              <a:spLocks/>
            </p:cNvSpPr>
            <p:nvPr/>
          </p:nvSpPr>
          <p:spPr bwMode="auto">
            <a:xfrm>
              <a:off x="961348" y="254599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9" name="Блок-схема: узел 918"/>
            <p:cNvSpPr>
              <a:spLocks/>
            </p:cNvSpPr>
            <p:nvPr/>
          </p:nvSpPr>
          <p:spPr bwMode="auto">
            <a:xfrm>
              <a:off x="1182754" y="25551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0" name="Блок-схема: узел 919"/>
            <p:cNvSpPr>
              <a:spLocks/>
            </p:cNvSpPr>
            <p:nvPr/>
          </p:nvSpPr>
          <p:spPr bwMode="auto">
            <a:xfrm>
              <a:off x="1257034" y="27973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1" name="Блок-схема: узел 920"/>
            <p:cNvSpPr>
              <a:spLocks/>
            </p:cNvSpPr>
            <p:nvPr/>
          </p:nvSpPr>
          <p:spPr bwMode="auto">
            <a:xfrm>
              <a:off x="1535578" y="26205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2" name="Блок-схема: узел 921"/>
            <p:cNvSpPr>
              <a:spLocks/>
            </p:cNvSpPr>
            <p:nvPr/>
          </p:nvSpPr>
          <p:spPr bwMode="auto">
            <a:xfrm>
              <a:off x="1382002" y="24125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3" name="Блок-схема: узел 922"/>
            <p:cNvSpPr>
              <a:spLocks/>
            </p:cNvSpPr>
            <p:nvPr/>
          </p:nvSpPr>
          <p:spPr bwMode="auto">
            <a:xfrm>
              <a:off x="1617812" y="236837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4" name="Блок-схема: узел 923"/>
            <p:cNvSpPr>
              <a:spLocks/>
            </p:cNvSpPr>
            <p:nvPr/>
          </p:nvSpPr>
          <p:spPr bwMode="auto">
            <a:xfrm>
              <a:off x="1839218" y="23775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5" name="Блок-схема: узел 924"/>
            <p:cNvSpPr>
              <a:spLocks/>
            </p:cNvSpPr>
            <p:nvPr/>
          </p:nvSpPr>
          <p:spPr bwMode="auto">
            <a:xfrm>
              <a:off x="1913498" y="26196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6" name="Блок-схема: узел 925"/>
            <p:cNvSpPr>
              <a:spLocks/>
            </p:cNvSpPr>
            <p:nvPr/>
          </p:nvSpPr>
          <p:spPr bwMode="auto">
            <a:xfrm>
              <a:off x="1895180" y="27950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7" name="Блок-схема: узел 926"/>
            <p:cNvSpPr>
              <a:spLocks/>
            </p:cNvSpPr>
            <p:nvPr/>
          </p:nvSpPr>
          <p:spPr bwMode="auto">
            <a:xfrm>
              <a:off x="1086726" y="28888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8" name="Блок-схема: узел 927"/>
            <p:cNvSpPr>
              <a:spLocks/>
            </p:cNvSpPr>
            <p:nvPr/>
          </p:nvSpPr>
          <p:spPr bwMode="auto">
            <a:xfrm>
              <a:off x="1351854" y="28423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9" name="Блок-схема: узел 928"/>
            <p:cNvSpPr>
              <a:spLocks/>
            </p:cNvSpPr>
            <p:nvPr/>
          </p:nvSpPr>
          <p:spPr bwMode="auto">
            <a:xfrm>
              <a:off x="1573260" y="28514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0" name="Блок-схема: узел 929"/>
            <p:cNvSpPr>
              <a:spLocks/>
            </p:cNvSpPr>
            <p:nvPr/>
          </p:nvSpPr>
          <p:spPr bwMode="auto">
            <a:xfrm>
              <a:off x="1926084" y="29168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1" name="Блок-схема: узел 930"/>
            <p:cNvSpPr>
              <a:spLocks/>
            </p:cNvSpPr>
            <p:nvPr/>
          </p:nvSpPr>
          <p:spPr bwMode="auto">
            <a:xfrm>
              <a:off x="1772508" y="27088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2" name="Блок-схема: узел 931"/>
            <p:cNvSpPr>
              <a:spLocks/>
            </p:cNvSpPr>
            <p:nvPr/>
          </p:nvSpPr>
          <p:spPr bwMode="auto">
            <a:xfrm>
              <a:off x="949540" y="19639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3" name="Блок-схема: узел 932"/>
            <p:cNvSpPr>
              <a:spLocks/>
            </p:cNvSpPr>
            <p:nvPr/>
          </p:nvSpPr>
          <p:spPr bwMode="auto">
            <a:xfrm>
              <a:off x="1170946" y="197314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4" name="Блок-схема: узел 933"/>
            <p:cNvSpPr>
              <a:spLocks/>
            </p:cNvSpPr>
            <p:nvPr/>
          </p:nvSpPr>
          <p:spPr bwMode="auto">
            <a:xfrm>
              <a:off x="1245226" y="22153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5" name="Блок-схема: узел 934"/>
            <p:cNvSpPr>
              <a:spLocks/>
            </p:cNvSpPr>
            <p:nvPr/>
          </p:nvSpPr>
          <p:spPr bwMode="auto">
            <a:xfrm>
              <a:off x="1523770" y="203849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6" name="Блок-схема: узел 935"/>
            <p:cNvSpPr>
              <a:spLocks/>
            </p:cNvSpPr>
            <p:nvPr/>
          </p:nvSpPr>
          <p:spPr bwMode="auto">
            <a:xfrm>
              <a:off x="1370194" y="183055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7" name="Блок-схема: узел 936"/>
            <p:cNvSpPr>
              <a:spLocks/>
            </p:cNvSpPr>
            <p:nvPr/>
          </p:nvSpPr>
          <p:spPr bwMode="auto">
            <a:xfrm>
              <a:off x="1606004" y="17863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8" name="Блок-схема: узел 937"/>
            <p:cNvSpPr>
              <a:spLocks/>
            </p:cNvSpPr>
            <p:nvPr/>
          </p:nvSpPr>
          <p:spPr bwMode="auto">
            <a:xfrm>
              <a:off x="1827410" y="17955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9" name="Блок-схема: узел 938"/>
            <p:cNvSpPr>
              <a:spLocks/>
            </p:cNvSpPr>
            <p:nvPr/>
          </p:nvSpPr>
          <p:spPr bwMode="auto">
            <a:xfrm>
              <a:off x="1901690" y="203768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0" name="Блок-схема: узел 939"/>
            <p:cNvSpPr>
              <a:spLocks/>
            </p:cNvSpPr>
            <p:nvPr/>
          </p:nvSpPr>
          <p:spPr bwMode="auto">
            <a:xfrm>
              <a:off x="1883372" y="22130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1" name="Блок-схема: узел 940"/>
            <p:cNvSpPr>
              <a:spLocks/>
            </p:cNvSpPr>
            <p:nvPr/>
          </p:nvSpPr>
          <p:spPr bwMode="auto">
            <a:xfrm>
              <a:off x="1074918" y="23068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2" name="Блок-схема: узел 941"/>
            <p:cNvSpPr>
              <a:spLocks/>
            </p:cNvSpPr>
            <p:nvPr/>
          </p:nvSpPr>
          <p:spPr bwMode="auto">
            <a:xfrm>
              <a:off x="1340046" y="226030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3" name="Блок-схема: узел 942"/>
            <p:cNvSpPr>
              <a:spLocks/>
            </p:cNvSpPr>
            <p:nvPr/>
          </p:nvSpPr>
          <p:spPr bwMode="auto">
            <a:xfrm>
              <a:off x="1561452" y="226945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4" name="Блок-схема: узел 943"/>
            <p:cNvSpPr>
              <a:spLocks/>
            </p:cNvSpPr>
            <p:nvPr/>
          </p:nvSpPr>
          <p:spPr bwMode="auto">
            <a:xfrm>
              <a:off x="1914276" y="23348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5" name="Блок-схема: узел 944"/>
            <p:cNvSpPr>
              <a:spLocks/>
            </p:cNvSpPr>
            <p:nvPr/>
          </p:nvSpPr>
          <p:spPr bwMode="auto">
            <a:xfrm>
              <a:off x="1760700" y="21268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6" name="Блок-схема: узел 945"/>
            <p:cNvSpPr>
              <a:spLocks/>
            </p:cNvSpPr>
            <p:nvPr/>
          </p:nvSpPr>
          <p:spPr bwMode="auto">
            <a:xfrm>
              <a:off x="2000777" y="37868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7" name="Блок-схема: узел 946"/>
            <p:cNvSpPr>
              <a:spLocks/>
            </p:cNvSpPr>
            <p:nvPr/>
          </p:nvSpPr>
          <p:spPr bwMode="auto">
            <a:xfrm>
              <a:off x="1956625" y="40788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8" name="Блок-схема: узел 947"/>
            <p:cNvSpPr>
              <a:spLocks/>
            </p:cNvSpPr>
            <p:nvPr/>
          </p:nvSpPr>
          <p:spPr bwMode="auto">
            <a:xfrm>
              <a:off x="2341825" y="373566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9" name="Блок-схема: узел 948"/>
            <p:cNvSpPr>
              <a:spLocks/>
            </p:cNvSpPr>
            <p:nvPr/>
          </p:nvSpPr>
          <p:spPr bwMode="auto">
            <a:xfrm>
              <a:off x="2153177" y="39392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0" name="Блок-схема: узел 949"/>
            <p:cNvSpPr>
              <a:spLocks/>
            </p:cNvSpPr>
            <p:nvPr/>
          </p:nvSpPr>
          <p:spPr bwMode="auto">
            <a:xfrm>
              <a:off x="2109025" y="42312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1" name="Блок-схема: узел 950"/>
            <p:cNvSpPr>
              <a:spLocks/>
            </p:cNvSpPr>
            <p:nvPr/>
          </p:nvSpPr>
          <p:spPr bwMode="auto">
            <a:xfrm>
              <a:off x="2494225" y="388806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2" name="Блок-схема: узел 951"/>
            <p:cNvSpPr>
              <a:spLocks/>
            </p:cNvSpPr>
            <p:nvPr/>
          </p:nvSpPr>
          <p:spPr bwMode="auto">
            <a:xfrm>
              <a:off x="2377577" y="43752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3" name="Блок-схема: узел 952"/>
            <p:cNvSpPr>
              <a:spLocks/>
            </p:cNvSpPr>
            <p:nvPr/>
          </p:nvSpPr>
          <p:spPr bwMode="auto">
            <a:xfrm>
              <a:off x="2357137" y="401458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4" name="Блок-схема: узел 953"/>
            <p:cNvSpPr>
              <a:spLocks/>
            </p:cNvSpPr>
            <p:nvPr/>
          </p:nvSpPr>
          <p:spPr bwMode="auto">
            <a:xfrm>
              <a:off x="1767977" y="41192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5" name="Блок-схема: узел 954"/>
            <p:cNvSpPr>
              <a:spLocks/>
            </p:cNvSpPr>
            <p:nvPr/>
          </p:nvSpPr>
          <p:spPr bwMode="auto">
            <a:xfrm>
              <a:off x="1723825" y="44112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6" name="Блок-схема: узел 955"/>
            <p:cNvSpPr>
              <a:spLocks/>
            </p:cNvSpPr>
            <p:nvPr/>
          </p:nvSpPr>
          <p:spPr bwMode="auto">
            <a:xfrm>
              <a:off x="2109025" y="40681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7" name="Блок-схема: узел 956"/>
            <p:cNvSpPr>
              <a:spLocks/>
            </p:cNvSpPr>
            <p:nvPr/>
          </p:nvSpPr>
          <p:spPr bwMode="auto">
            <a:xfrm>
              <a:off x="2266636" y="317533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8" name="Блок-схема: узел 957"/>
            <p:cNvSpPr>
              <a:spLocks/>
            </p:cNvSpPr>
            <p:nvPr/>
          </p:nvSpPr>
          <p:spPr bwMode="auto">
            <a:xfrm>
              <a:off x="2501069" y="20415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59" name="Блок-схема: узел 958"/>
            <p:cNvSpPr>
              <a:spLocks/>
            </p:cNvSpPr>
            <p:nvPr/>
          </p:nvSpPr>
          <p:spPr bwMode="auto">
            <a:xfrm>
              <a:off x="3863841" y="34976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0" name="Блок-схема: узел 959"/>
            <p:cNvSpPr>
              <a:spLocks/>
            </p:cNvSpPr>
            <p:nvPr/>
          </p:nvSpPr>
          <p:spPr bwMode="auto">
            <a:xfrm>
              <a:off x="3542209" y="20200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1" name="Блок-схема: узел 960"/>
            <p:cNvSpPr>
              <a:spLocks/>
            </p:cNvSpPr>
            <p:nvPr/>
          </p:nvSpPr>
          <p:spPr bwMode="auto">
            <a:xfrm>
              <a:off x="3407503" y="21288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2" name="Блок-схема: узел 961"/>
            <p:cNvSpPr>
              <a:spLocks/>
            </p:cNvSpPr>
            <p:nvPr/>
          </p:nvSpPr>
          <p:spPr bwMode="auto">
            <a:xfrm>
              <a:off x="2133117" y="18759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3" name="Блок-схема: узел 962"/>
            <p:cNvSpPr>
              <a:spLocks/>
            </p:cNvSpPr>
            <p:nvPr/>
          </p:nvSpPr>
          <p:spPr bwMode="auto">
            <a:xfrm>
              <a:off x="1979541" y="16679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4" name="Блок-схема: узел 963"/>
            <p:cNvSpPr>
              <a:spLocks/>
            </p:cNvSpPr>
            <p:nvPr/>
          </p:nvSpPr>
          <p:spPr bwMode="auto">
            <a:xfrm>
              <a:off x="2215351" y="16237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5" name="Блок-схема: узел 964"/>
            <p:cNvSpPr>
              <a:spLocks/>
            </p:cNvSpPr>
            <p:nvPr/>
          </p:nvSpPr>
          <p:spPr bwMode="auto">
            <a:xfrm>
              <a:off x="2436757" y="16329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6" name="Блок-схема: узел 965"/>
            <p:cNvSpPr>
              <a:spLocks/>
            </p:cNvSpPr>
            <p:nvPr/>
          </p:nvSpPr>
          <p:spPr bwMode="auto">
            <a:xfrm>
              <a:off x="2511037" y="18751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7" name="Блок-схема: узел 966"/>
            <p:cNvSpPr>
              <a:spLocks/>
            </p:cNvSpPr>
            <p:nvPr/>
          </p:nvSpPr>
          <p:spPr bwMode="auto">
            <a:xfrm>
              <a:off x="2492719" y="205042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8" name="Блок-схема: узел 967"/>
            <p:cNvSpPr>
              <a:spLocks/>
            </p:cNvSpPr>
            <p:nvPr/>
          </p:nvSpPr>
          <p:spPr bwMode="auto">
            <a:xfrm>
              <a:off x="1684265" y="21442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9" name="Блок-схема: узел 968"/>
            <p:cNvSpPr>
              <a:spLocks/>
            </p:cNvSpPr>
            <p:nvPr/>
          </p:nvSpPr>
          <p:spPr bwMode="auto">
            <a:xfrm>
              <a:off x="3022600" y="17235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0" name="Блок-схема: узел 969"/>
            <p:cNvSpPr>
              <a:spLocks/>
            </p:cNvSpPr>
            <p:nvPr/>
          </p:nvSpPr>
          <p:spPr bwMode="auto">
            <a:xfrm>
              <a:off x="2170799" y="210687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1" name="Блок-схема: узел 970"/>
            <p:cNvSpPr>
              <a:spLocks/>
            </p:cNvSpPr>
            <p:nvPr/>
          </p:nvSpPr>
          <p:spPr bwMode="auto">
            <a:xfrm>
              <a:off x="2370047" y="196428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cxnSp>
          <p:nvCxnSpPr>
            <p:cNvPr id="973" name="Прямая соединительная линия 972"/>
            <p:cNvCxnSpPr/>
            <p:nvPr/>
          </p:nvCxnSpPr>
          <p:spPr bwMode="auto">
            <a:xfrm flipV="1">
              <a:off x="4654734" y="1559749"/>
              <a:ext cx="154970" cy="4593862"/>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9" name="Блок-схема: узел 978"/>
            <p:cNvSpPr>
              <a:spLocks/>
            </p:cNvSpPr>
            <p:nvPr/>
          </p:nvSpPr>
          <p:spPr bwMode="auto">
            <a:xfrm>
              <a:off x="4337789" y="27232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0" name="Блок-схема: узел 979"/>
            <p:cNvSpPr>
              <a:spLocks/>
            </p:cNvSpPr>
            <p:nvPr/>
          </p:nvSpPr>
          <p:spPr bwMode="auto">
            <a:xfrm>
              <a:off x="3608171" y="16153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1" name="Блок-схема: узел 980"/>
            <p:cNvSpPr>
              <a:spLocks/>
            </p:cNvSpPr>
            <p:nvPr/>
          </p:nvSpPr>
          <p:spPr bwMode="auto">
            <a:xfrm>
              <a:off x="3986091" y="16145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2" name="Блок-схема: узел 981"/>
            <p:cNvSpPr>
              <a:spLocks/>
            </p:cNvSpPr>
            <p:nvPr/>
          </p:nvSpPr>
          <p:spPr bwMode="auto">
            <a:xfrm>
              <a:off x="3967773" y="17898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3" name="Блок-схема: узел 982"/>
            <p:cNvSpPr>
              <a:spLocks/>
            </p:cNvSpPr>
            <p:nvPr/>
          </p:nvSpPr>
          <p:spPr bwMode="auto">
            <a:xfrm>
              <a:off x="3426193" y="159835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4" name="Блок-схема: узел 983"/>
            <p:cNvSpPr>
              <a:spLocks/>
            </p:cNvSpPr>
            <p:nvPr/>
          </p:nvSpPr>
          <p:spPr bwMode="auto">
            <a:xfrm>
              <a:off x="3998677" y="19116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5" name="Блок-схема: узел 984"/>
            <p:cNvSpPr>
              <a:spLocks/>
            </p:cNvSpPr>
            <p:nvPr/>
          </p:nvSpPr>
          <p:spPr bwMode="auto">
            <a:xfrm>
              <a:off x="3845101" y="170374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6" name="Блок-схема: узел 985"/>
            <p:cNvSpPr>
              <a:spLocks/>
            </p:cNvSpPr>
            <p:nvPr/>
          </p:nvSpPr>
          <p:spPr bwMode="auto">
            <a:xfrm>
              <a:off x="4236131" y="19317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7" name="Блок-схема: узел 986"/>
            <p:cNvSpPr>
              <a:spLocks/>
            </p:cNvSpPr>
            <p:nvPr/>
          </p:nvSpPr>
          <p:spPr bwMode="auto">
            <a:xfrm>
              <a:off x="4169977" y="16136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8" name="Блок-схема: узел 987"/>
            <p:cNvSpPr>
              <a:spLocks/>
            </p:cNvSpPr>
            <p:nvPr/>
          </p:nvSpPr>
          <p:spPr bwMode="auto">
            <a:xfrm>
              <a:off x="4547897" y="16128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9" name="Блок-схема: узел 988"/>
            <p:cNvSpPr>
              <a:spLocks/>
            </p:cNvSpPr>
            <p:nvPr/>
          </p:nvSpPr>
          <p:spPr bwMode="auto">
            <a:xfrm>
              <a:off x="4529579" y="178819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0" name="Блок-схема: узел 989"/>
            <p:cNvSpPr>
              <a:spLocks/>
            </p:cNvSpPr>
            <p:nvPr/>
          </p:nvSpPr>
          <p:spPr bwMode="auto">
            <a:xfrm>
              <a:off x="4436163" y="30257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1" name="Блок-схема: узел 990"/>
            <p:cNvSpPr>
              <a:spLocks/>
            </p:cNvSpPr>
            <p:nvPr/>
          </p:nvSpPr>
          <p:spPr bwMode="auto">
            <a:xfrm>
              <a:off x="4560483" y="190999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2" name="Блок-схема: узел 991"/>
            <p:cNvSpPr>
              <a:spLocks/>
            </p:cNvSpPr>
            <p:nvPr/>
          </p:nvSpPr>
          <p:spPr bwMode="auto">
            <a:xfrm>
              <a:off x="4406907" y="170205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3" name="Блок-схема: узел 992"/>
            <p:cNvSpPr>
              <a:spLocks/>
            </p:cNvSpPr>
            <p:nvPr/>
          </p:nvSpPr>
          <p:spPr bwMode="auto">
            <a:xfrm>
              <a:off x="4164131" y="23592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4" name="Блок-схема: узел 993"/>
            <p:cNvSpPr>
              <a:spLocks/>
            </p:cNvSpPr>
            <p:nvPr/>
          </p:nvSpPr>
          <p:spPr bwMode="auto">
            <a:xfrm>
              <a:off x="4097977" y="20411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5" name="Блок-схема: узел 994"/>
            <p:cNvSpPr>
              <a:spLocks/>
            </p:cNvSpPr>
            <p:nvPr/>
          </p:nvSpPr>
          <p:spPr bwMode="auto">
            <a:xfrm>
              <a:off x="4475897" y="20403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6" name="Блок-схема: узел 995"/>
            <p:cNvSpPr>
              <a:spLocks/>
            </p:cNvSpPr>
            <p:nvPr/>
          </p:nvSpPr>
          <p:spPr bwMode="auto">
            <a:xfrm>
              <a:off x="4457579" y="22157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7" name="Блок-схема: узел 996"/>
            <p:cNvSpPr>
              <a:spLocks/>
            </p:cNvSpPr>
            <p:nvPr/>
          </p:nvSpPr>
          <p:spPr bwMode="auto">
            <a:xfrm>
              <a:off x="4135659" y="22721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8" name="Блок-схема: узел 997"/>
            <p:cNvSpPr>
              <a:spLocks/>
            </p:cNvSpPr>
            <p:nvPr/>
          </p:nvSpPr>
          <p:spPr bwMode="auto">
            <a:xfrm>
              <a:off x="4488483" y="23375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9" name="Блок-схема: узел 998"/>
            <p:cNvSpPr>
              <a:spLocks/>
            </p:cNvSpPr>
            <p:nvPr/>
          </p:nvSpPr>
          <p:spPr bwMode="auto">
            <a:xfrm>
              <a:off x="4334907" y="21295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grpSp>
          <p:nvGrpSpPr>
            <p:cNvPr id="1027" name="Группа 1026"/>
            <p:cNvGrpSpPr/>
            <p:nvPr/>
          </p:nvGrpSpPr>
          <p:grpSpPr>
            <a:xfrm>
              <a:off x="983629" y="5160528"/>
              <a:ext cx="1583606" cy="896552"/>
              <a:chOff x="955386" y="5176375"/>
              <a:chExt cx="1583606" cy="896552"/>
            </a:xfrm>
          </p:grpSpPr>
          <p:sp>
            <p:nvSpPr>
              <p:cNvPr id="1028" name="Прямоугольник 1027"/>
              <p:cNvSpPr/>
              <p:nvPr/>
            </p:nvSpPr>
            <p:spPr bwMode="auto">
              <a:xfrm>
                <a:off x="971592" y="5185361"/>
                <a:ext cx="1567400" cy="88756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000" b="0" i="0" u="none" strike="noStrike" cap="none" normalizeH="0" baseline="0" dirty="0" smtClean="0">
                  <a:ln>
                    <a:noFill/>
                  </a:ln>
                  <a:solidFill>
                    <a:schemeClr val="tx1"/>
                  </a:solidFill>
                  <a:effectLst/>
                  <a:latin typeface="Arial" charset="0"/>
                </a:endParaRPr>
              </a:p>
            </p:txBody>
          </p:sp>
          <p:cxnSp>
            <p:nvCxnSpPr>
              <p:cNvPr id="1029" name="Прямая соединительная линия 1028"/>
              <p:cNvCxnSpPr/>
              <p:nvPr/>
            </p:nvCxnSpPr>
            <p:spPr bwMode="auto">
              <a:xfrm>
                <a:off x="2043673" y="5519343"/>
                <a:ext cx="401674" cy="0"/>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0" name="Прямая соединительная линия 1029"/>
              <p:cNvCxnSpPr/>
              <p:nvPr/>
            </p:nvCxnSpPr>
            <p:spPr bwMode="auto">
              <a:xfrm flipV="1">
                <a:off x="2049098" y="5288760"/>
                <a:ext cx="380606" cy="3046"/>
              </a:xfrm>
              <a:prstGeom prst="line">
                <a:avLst/>
              </a:prstGeom>
              <a:solidFill>
                <a:schemeClr val="accent1"/>
              </a:solidFill>
              <a:ln w="158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1" name="TextBox 1030"/>
              <p:cNvSpPr txBox="1"/>
              <p:nvPr/>
            </p:nvSpPr>
            <p:spPr>
              <a:xfrm>
                <a:off x="955386" y="5176375"/>
                <a:ext cx="1082123" cy="215444"/>
              </a:xfrm>
              <a:prstGeom prst="rect">
                <a:avLst/>
              </a:prstGeom>
              <a:noFill/>
            </p:spPr>
            <p:txBody>
              <a:bodyPr wrap="square" rtlCol="0">
                <a:spAutoFit/>
              </a:bodyPr>
              <a:lstStyle/>
              <a:p>
                <a:r>
                  <a:rPr lang="en-US" sz="800" dirty="0" smtClean="0"/>
                  <a:t>“True” boundary</a:t>
                </a:r>
                <a:endParaRPr lang="ru-RU" sz="800" dirty="0"/>
              </a:p>
            </p:txBody>
          </p:sp>
          <p:sp>
            <p:nvSpPr>
              <p:cNvPr id="1032" name="TextBox 1031"/>
              <p:cNvSpPr txBox="1"/>
              <p:nvPr/>
            </p:nvSpPr>
            <p:spPr>
              <a:xfrm>
                <a:off x="955386" y="5397231"/>
                <a:ext cx="1024639" cy="215444"/>
              </a:xfrm>
              <a:prstGeom prst="rect">
                <a:avLst/>
              </a:prstGeom>
              <a:noFill/>
            </p:spPr>
            <p:txBody>
              <a:bodyPr wrap="none" rtlCol="0">
                <a:spAutoFit/>
              </a:bodyPr>
              <a:lstStyle/>
              <a:p>
                <a:r>
                  <a:rPr lang="en-US" sz="800" dirty="0" smtClean="0"/>
                  <a:t>Learned </a:t>
                </a:r>
                <a:r>
                  <a:rPr lang="en-US" sz="800" dirty="0"/>
                  <a:t>boundary</a:t>
                </a:r>
                <a:endParaRPr lang="ru-RU" sz="800" dirty="0"/>
              </a:p>
            </p:txBody>
          </p:sp>
          <p:sp>
            <p:nvSpPr>
              <p:cNvPr id="1033" name="Блок-схема: узел 1032"/>
              <p:cNvSpPr>
                <a:spLocks/>
              </p:cNvSpPr>
              <p:nvPr/>
            </p:nvSpPr>
            <p:spPr bwMode="auto">
              <a:xfrm>
                <a:off x="2037290" y="56467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4" name="Блок-схема: узел 1033"/>
              <p:cNvSpPr>
                <a:spLocks/>
              </p:cNvSpPr>
              <p:nvPr/>
            </p:nvSpPr>
            <p:spPr bwMode="auto">
              <a:xfrm>
                <a:off x="2277430" y="56392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5" name="TextBox 1034"/>
              <p:cNvSpPr txBox="1"/>
              <p:nvPr/>
            </p:nvSpPr>
            <p:spPr>
              <a:xfrm>
                <a:off x="955386" y="5618087"/>
                <a:ext cx="923651" cy="215444"/>
              </a:xfrm>
              <a:prstGeom prst="rect">
                <a:avLst/>
              </a:prstGeom>
              <a:noFill/>
            </p:spPr>
            <p:txBody>
              <a:bodyPr wrap="none" rtlCol="0">
                <a:spAutoFit/>
              </a:bodyPr>
              <a:lstStyle/>
              <a:p>
                <a:r>
                  <a:rPr lang="en-US" sz="800" dirty="0" smtClean="0"/>
                  <a:t>Source samples</a:t>
                </a:r>
                <a:endParaRPr lang="ru-RU" sz="800" dirty="0"/>
              </a:p>
            </p:txBody>
          </p:sp>
          <p:sp>
            <p:nvSpPr>
              <p:cNvPr id="1036" name="TextBox 1035"/>
              <p:cNvSpPr txBox="1"/>
              <p:nvPr/>
            </p:nvSpPr>
            <p:spPr>
              <a:xfrm>
                <a:off x="955386" y="5838942"/>
                <a:ext cx="894797" cy="215444"/>
              </a:xfrm>
              <a:prstGeom prst="rect">
                <a:avLst/>
              </a:prstGeom>
              <a:noFill/>
            </p:spPr>
            <p:txBody>
              <a:bodyPr wrap="none" rtlCol="0">
                <a:spAutoFit/>
              </a:bodyPr>
              <a:lstStyle/>
              <a:p>
                <a:r>
                  <a:rPr lang="en-US" sz="800" dirty="0" smtClean="0"/>
                  <a:t>Target samples</a:t>
                </a:r>
                <a:endParaRPr lang="ru-RU" sz="800" dirty="0"/>
              </a:p>
            </p:txBody>
          </p:sp>
          <p:sp>
            <p:nvSpPr>
              <p:cNvPr id="1037" name="Блок-схема: узел 1036"/>
              <p:cNvSpPr>
                <a:spLocks/>
              </p:cNvSpPr>
              <p:nvPr/>
            </p:nvSpPr>
            <p:spPr bwMode="auto">
              <a:xfrm>
                <a:off x="2039637" y="58712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grpSp>
      </p:grpSp>
      <p:sp>
        <p:nvSpPr>
          <p:cNvPr id="698" name="Прямоугольник 697"/>
          <p:cNvSpPr/>
          <p:nvPr/>
        </p:nvSpPr>
        <p:spPr>
          <a:xfrm>
            <a:off x="2750745" y="6319192"/>
            <a:ext cx="5008102" cy="307777"/>
          </a:xfrm>
          <a:prstGeom prst="rect">
            <a:avLst/>
          </a:prstGeom>
        </p:spPr>
        <p:txBody>
          <a:bodyPr wrap="none">
            <a:spAutoFit/>
          </a:bodyPr>
          <a:lstStyle/>
          <a:p>
            <a:pPr algn="ctr"/>
            <a:r>
              <a:rPr lang="en-US" sz="1400" dirty="0" smtClean="0"/>
              <a:t>Linear separation </a:t>
            </a:r>
            <a:r>
              <a:rPr lang="en-US" sz="1400" dirty="0"/>
              <a:t>boundary </a:t>
            </a:r>
            <a:r>
              <a:rPr lang="en-US" sz="1400" dirty="0" smtClean="0"/>
              <a:t>for Source without covariate </a:t>
            </a:r>
            <a:r>
              <a:rPr lang="en-US" sz="1400" dirty="0"/>
              <a:t>shift</a:t>
            </a:r>
            <a:endParaRPr lang="ru-RU" sz="1400" dirty="0"/>
          </a:p>
        </p:txBody>
      </p:sp>
      <p:sp>
        <p:nvSpPr>
          <p:cNvPr id="702" name="Прямоугольник 701"/>
          <p:cNvSpPr/>
          <p:nvPr/>
        </p:nvSpPr>
        <p:spPr>
          <a:xfrm>
            <a:off x="179512" y="1683134"/>
            <a:ext cx="2016224" cy="2585323"/>
          </a:xfrm>
          <a:prstGeom prst="rect">
            <a:avLst/>
          </a:prstGeom>
        </p:spPr>
        <p:txBody>
          <a:bodyPr wrap="square">
            <a:spAutoFit/>
          </a:bodyPr>
          <a:lstStyle/>
          <a:p>
            <a:pPr lvl="0"/>
            <a:r>
              <a:rPr lang="en-US" dirty="0" smtClean="0">
                <a:solidFill>
                  <a:srgbClr val="000000"/>
                </a:solidFill>
              </a:rPr>
              <a:t>Target samples left unlabeled intentionally, but we assume those on the left of the “True” boundary are blue, and those on the right are red. </a:t>
            </a:r>
            <a:endParaRPr lang="ru-RU" dirty="0">
              <a:solidFill>
                <a:srgbClr val="000000"/>
              </a:solidFill>
            </a:endParaRPr>
          </a:p>
        </p:txBody>
      </p:sp>
      <p:sp>
        <p:nvSpPr>
          <p:cNvPr id="699" name="Прямоугольник 698"/>
          <p:cNvSpPr/>
          <p:nvPr/>
        </p:nvSpPr>
        <p:spPr>
          <a:xfrm>
            <a:off x="179512" y="5017062"/>
            <a:ext cx="2016224" cy="1200329"/>
          </a:xfrm>
          <a:prstGeom prst="rect">
            <a:avLst/>
          </a:prstGeom>
        </p:spPr>
        <p:txBody>
          <a:bodyPr wrap="square">
            <a:spAutoFit/>
          </a:bodyPr>
          <a:lstStyle/>
          <a:p>
            <a:pPr lvl="0"/>
            <a:r>
              <a:rPr lang="en-US" dirty="0" smtClean="0">
                <a:solidFill>
                  <a:srgbClr val="000000"/>
                </a:solidFill>
              </a:rPr>
              <a:t>Only source samples participate in training.</a:t>
            </a:r>
            <a:endParaRPr lang="ru-RU" dirty="0">
              <a:solidFill>
                <a:srgbClr val="000000"/>
              </a:solidFill>
            </a:endParaRPr>
          </a:p>
        </p:txBody>
      </p:sp>
    </p:spTree>
    <p:extLst>
      <p:ext uri="{BB962C8B-B14F-4D97-AF65-F5344CB8AC3E}">
        <p14:creationId xmlns:p14="http://schemas.microsoft.com/office/powerpoint/2010/main" val="968211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Заголовок 54"/>
          <p:cNvSpPr>
            <a:spLocks noGrp="1"/>
          </p:cNvSpPr>
          <p:nvPr>
            <p:ph type="title"/>
          </p:nvPr>
        </p:nvSpPr>
        <p:spPr>
          <a:xfrm>
            <a:off x="457200" y="122238"/>
            <a:ext cx="7427168" cy="1218530"/>
          </a:xfrm>
        </p:spPr>
        <p:txBody>
          <a:bodyPr/>
          <a:lstStyle/>
          <a:p>
            <a:r>
              <a:rPr lang="en-US" sz="3600" dirty="0" smtClean="0">
                <a:solidFill>
                  <a:schemeClr val="accent1">
                    <a:lumMod val="75000"/>
                  </a:schemeClr>
                </a:solidFill>
              </a:rPr>
              <a:t>Toy example (continued)</a:t>
            </a:r>
            <a:endParaRPr lang="ru-RU" sz="3600"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42</a:t>
            </a:fld>
            <a:endParaRPr lang="ru-RU" altLang="ru-RU" dirty="0"/>
          </a:p>
        </p:txBody>
      </p:sp>
      <p:grpSp>
        <p:nvGrpSpPr>
          <p:cNvPr id="7" name="Группа 6"/>
          <p:cNvGrpSpPr/>
          <p:nvPr/>
        </p:nvGrpSpPr>
        <p:grpSpPr>
          <a:xfrm>
            <a:off x="2118176" y="1590145"/>
            <a:ext cx="5935934" cy="6658024"/>
            <a:chOff x="2118176" y="1590145"/>
            <a:chExt cx="5935934" cy="6658024"/>
          </a:xfrm>
        </p:grpSpPr>
        <p:sp>
          <p:nvSpPr>
            <p:cNvPr id="476" name="Прямоугольник 475"/>
            <p:cNvSpPr/>
            <p:nvPr/>
          </p:nvSpPr>
          <p:spPr bwMode="auto">
            <a:xfrm>
              <a:off x="2118176" y="1599210"/>
              <a:ext cx="5935934" cy="458470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2" name="Дуга 11"/>
            <p:cNvSpPr/>
            <p:nvPr/>
          </p:nvSpPr>
          <p:spPr bwMode="auto">
            <a:xfrm>
              <a:off x="2147135" y="1623433"/>
              <a:ext cx="3744416" cy="6624736"/>
            </a:xfrm>
            <a:prstGeom prst="arc">
              <a:avLst>
                <a:gd name="adj1" fmla="val 16244672"/>
                <a:gd name="adj2" fmla="val 2171502"/>
              </a:avLst>
            </a:prstGeom>
            <a:noFill/>
            <a:ln w="15875" cap="flat" cmpd="sng" algn="ctr">
              <a:solidFill>
                <a:schemeClr val="tx1"/>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3" name="Блок-схема: узел 12"/>
            <p:cNvSpPr>
              <a:spLocks/>
            </p:cNvSpPr>
            <p:nvPr/>
          </p:nvSpPr>
          <p:spPr bwMode="auto">
            <a:xfrm>
              <a:off x="5399327" y="39274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 name="Блок-схема: узел 13"/>
            <p:cNvSpPr>
              <a:spLocks noChangeAspect="1"/>
            </p:cNvSpPr>
            <p:nvPr/>
          </p:nvSpPr>
          <p:spPr bwMode="auto">
            <a:xfrm>
              <a:off x="5027869" y="454790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 name="Блок-схема: узел 14"/>
            <p:cNvSpPr>
              <a:spLocks/>
            </p:cNvSpPr>
            <p:nvPr/>
          </p:nvSpPr>
          <p:spPr bwMode="auto">
            <a:xfrm>
              <a:off x="4108127" y="44039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 name="Блок-схема: узел 15"/>
            <p:cNvSpPr>
              <a:spLocks noChangeAspect="1"/>
            </p:cNvSpPr>
            <p:nvPr/>
          </p:nvSpPr>
          <p:spPr bwMode="auto">
            <a:xfrm>
              <a:off x="4332527" y="492470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7" name="Блок-схема: узел 16"/>
            <p:cNvSpPr>
              <a:spLocks noChangeAspect="1"/>
            </p:cNvSpPr>
            <p:nvPr/>
          </p:nvSpPr>
          <p:spPr bwMode="auto">
            <a:xfrm>
              <a:off x="4493327" y="40607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8" name="Блок-схема: узел 17"/>
            <p:cNvSpPr>
              <a:spLocks/>
            </p:cNvSpPr>
            <p:nvPr/>
          </p:nvSpPr>
          <p:spPr bwMode="auto">
            <a:xfrm>
              <a:off x="4637327" y="52295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9" name="Блок-схема: узел 18"/>
            <p:cNvSpPr>
              <a:spLocks noChangeAspect="1"/>
            </p:cNvSpPr>
            <p:nvPr/>
          </p:nvSpPr>
          <p:spPr bwMode="auto">
            <a:xfrm>
              <a:off x="4565344" y="5678308"/>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0" name="Блок-схема: узел 19"/>
            <p:cNvSpPr>
              <a:spLocks/>
            </p:cNvSpPr>
            <p:nvPr/>
          </p:nvSpPr>
          <p:spPr bwMode="auto">
            <a:xfrm>
              <a:off x="4942127" y="5534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1" name="Блок-схема: узел 20"/>
            <p:cNvSpPr>
              <a:spLocks/>
            </p:cNvSpPr>
            <p:nvPr/>
          </p:nvSpPr>
          <p:spPr bwMode="auto">
            <a:xfrm>
              <a:off x="3299263" y="52379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2" name="Блок-схема: узел 21"/>
            <p:cNvSpPr>
              <a:spLocks noChangeAspect="1"/>
            </p:cNvSpPr>
            <p:nvPr/>
          </p:nvSpPr>
          <p:spPr bwMode="auto">
            <a:xfrm>
              <a:off x="5246927" y="5839108"/>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3" name="Блок-схема: узел 22"/>
            <p:cNvSpPr>
              <a:spLocks noChangeAspect="1"/>
            </p:cNvSpPr>
            <p:nvPr/>
          </p:nvSpPr>
          <p:spPr bwMode="auto">
            <a:xfrm>
              <a:off x="5318927" y="490299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 name="Блок-схема: узел 47"/>
            <p:cNvSpPr>
              <a:spLocks noChangeAspect="1"/>
            </p:cNvSpPr>
            <p:nvPr/>
          </p:nvSpPr>
          <p:spPr bwMode="auto">
            <a:xfrm>
              <a:off x="5551727" y="407985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2" name="Блок-схема: узел 61"/>
            <p:cNvSpPr>
              <a:spLocks noChangeAspect="1"/>
            </p:cNvSpPr>
            <p:nvPr/>
          </p:nvSpPr>
          <p:spPr bwMode="auto">
            <a:xfrm>
              <a:off x="4942143" y="3769318"/>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3" name="Блок-схема: узел 62"/>
            <p:cNvSpPr>
              <a:spLocks noChangeAspect="1"/>
            </p:cNvSpPr>
            <p:nvPr/>
          </p:nvSpPr>
          <p:spPr bwMode="auto">
            <a:xfrm>
              <a:off x="4570685" y="43897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4" name="Блок-схема: узел 63"/>
            <p:cNvSpPr>
              <a:spLocks/>
            </p:cNvSpPr>
            <p:nvPr/>
          </p:nvSpPr>
          <p:spPr bwMode="auto">
            <a:xfrm>
              <a:off x="3650943" y="42457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5" name="Блок-схема: узел 64"/>
            <p:cNvSpPr>
              <a:spLocks noChangeAspect="1"/>
            </p:cNvSpPr>
            <p:nvPr/>
          </p:nvSpPr>
          <p:spPr bwMode="auto">
            <a:xfrm>
              <a:off x="3875343" y="47665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6" name="Блок-схема: узел 65"/>
            <p:cNvSpPr>
              <a:spLocks/>
            </p:cNvSpPr>
            <p:nvPr/>
          </p:nvSpPr>
          <p:spPr bwMode="auto">
            <a:xfrm>
              <a:off x="4036143" y="39026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 name="Блок-схема: узел 66"/>
            <p:cNvSpPr>
              <a:spLocks/>
            </p:cNvSpPr>
            <p:nvPr/>
          </p:nvSpPr>
          <p:spPr bwMode="auto">
            <a:xfrm>
              <a:off x="4180143" y="50713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 name="Блок-схема: узел 67"/>
            <p:cNvSpPr>
              <a:spLocks/>
            </p:cNvSpPr>
            <p:nvPr/>
          </p:nvSpPr>
          <p:spPr bwMode="auto">
            <a:xfrm>
              <a:off x="4108160" y="55201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 name="Блок-схема: узел 68"/>
            <p:cNvSpPr>
              <a:spLocks/>
            </p:cNvSpPr>
            <p:nvPr/>
          </p:nvSpPr>
          <p:spPr bwMode="auto">
            <a:xfrm>
              <a:off x="4484943" y="53761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 name="Блок-схема: узел 69"/>
            <p:cNvSpPr>
              <a:spLocks/>
            </p:cNvSpPr>
            <p:nvPr/>
          </p:nvSpPr>
          <p:spPr bwMode="auto">
            <a:xfrm>
              <a:off x="2842079" y="50797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 name="Блок-схема: узел 70"/>
            <p:cNvSpPr>
              <a:spLocks noChangeAspect="1"/>
            </p:cNvSpPr>
            <p:nvPr/>
          </p:nvSpPr>
          <p:spPr bwMode="auto">
            <a:xfrm>
              <a:off x="4789743" y="568097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 name="Блок-схема: узел 71"/>
            <p:cNvSpPr>
              <a:spLocks noChangeAspect="1"/>
            </p:cNvSpPr>
            <p:nvPr/>
          </p:nvSpPr>
          <p:spPr bwMode="auto">
            <a:xfrm>
              <a:off x="4861743" y="474485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 name="Блок-схема: узел 72"/>
            <p:cNvSpPr>
              <a:spLocks/>
            </p:cNvSpPr>
            <p:nvPr/>
          </p:nvSpPr>
          <p:spPr bwMode="auto">
            <a:xfrm>
              <a:off x="5094543" y="39217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6" name="Блок-схема: узел 85"/>
            <p:cNvSpPr>
              <a:spLocks noChangeAspect="1"/>
            </p:cNvSpPr>
            <p:nvPr/>
          </p:nvSpPr>
          <p:spPr bwMode="auto">
            <a:xfrm>
              <a:off x="4942127" y="2830713"/>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7" name="Блок-схема: узел 86"/>
            <p:cNvSpPr>
              <a:spLocks noChangeAspect="1"/>
            </p:cNvSpPr>
            <p:nvPr/>
          </p:nvSpPr>
          <p:spPr bwMode="auto">
            <a:xfrm>
              <a:off x="4570669" y="34511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8" name="Блок-схема: узел 87"/>
            <p:cNvSpPr>
              <a:spLocks noChangeAspect="1"/>
            </p:cNvSpPr>
            <p:nvPr/>
          </p:nvSpPr>
          <p:spPr bwMode="auto">
            <a:xfrm>
              <a:off x="3650927" y="33071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9" name="Блок-схема: узел 88"/>
            <p:cNvSpPr>
              <a:spLocks noChangeAspect="1"/>
            </p:cNvSpPr>
            <p:nvPr/>
          </p:nvSpPr>
          <p:spPr bwMode="auto">
            <a:xfrm>
              <a:off x="3875327" y="38279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0" name="Блок-схема: узел 89"/>
            <p:cNvSpPr>
              <a:spLocks noChangeAspect="1"/>
            </p:cNvSpPr>
            <p:nvPr/>
          </p:nvSpPr>
          <p:spPr bwMode="auto">
            <a:xfrm>
              <a:off x="4036127" y="296402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1" name="Блок-схема: узел 90"/>
            <p:cNvSpPr>
              <a:spLocks/>
            </p:cNvSpPr>
            <p:nvPr/>
          </p:nvSpPr>
          <p:spPr bwMode="auto">
            <a:xfrm>
              <a:off x="4180127" y="413276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2" name="Блок-схема: узел 91"/>
            <p:cNvSpPr>
              <a:spLocks noChangeAspect="1"/>
            </p:cNvSpPr>
            <p:nvPr/>
          </p:nvSpPr>
          <p:spPr bwMode="auto">
            <a:xfrm>
              <a:off x="4108144" y="45815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3" name="Блок-схема: узел 92"/>
            <p:cNvSpPr>
              <a:spLocks noChangeAspect="1"/>
            </p:cNvSpPr>
            <p:nvPr/>
          </p:nvSpPr>
          <p:spPr bwMode="auto">
            <a:xfrm>
              <a:off x="4484927" y="44375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 name="Блок-схема: узел 93"/>
            <p:cNvSpPr>
              <a:spLocks noChangeAspect="1"/>
            </p:cNvSpPr>
            <p:nvPr/>
          </p:nvSpPr>
          <p:spPr bwMode="auto">
            <a:xfrm>
              <a:off x="2842063" y="41411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 name="Блок-схема: узел 94"/>
            <p:cNvSpPr>
              <a:spLocks noChangeAspect="1"/>
            </p:cNvSpPr>
            <p:nvPr/>
          </p:nvSpPr>
          <p:spPr bwMode="auto">
            <a:xfrm>
              <a:off x="4789727" y="47423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6" name="Блок-схема: узел 95"/>
            <p:cNvSpPr>
              <a:spLocks noChangeAspect="1"/>
            </p:cNvSpPr>
            <p:nvPr/>
          </p:nvSpPr>
          <p:spPr bwMode="auto">
            <a:xfrm>
              <a:off x="4861727" y="380625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7" name="Блок-схема: узел 96"/>
            <p:cNvSpPr>
              <a:spLocks/>
            </p:cNvSpPr>
            <p:nvPr/>
          </p:nvSpPr>
          <p:spPr bwMode="auto">
            <a:xfrm>
              <a:off x="5094527" y="29831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8" name="Блок-схема: узел 97"/>
            <p:cNvSpPr>
              <a:spLocks/>
            </p:cNvSpPr>
            <p:nvPr/>
          </p:nvSpPr>
          <p:spPr bwMode="auto">
            <a:xfrm>
              <a:off x="4089111" y="39567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9" name="Блок-схема: узел 98"/>
            <p:cNvSpPr>
              <a:spLocks noChangeAspect="1"/>
            </p:cNvSpPr>
            <p:nvPr/>
          </p:nvSpPr>
          <p:spPr bwMode="auto">
            <a:xfrm>
              <a:off x="3717653" y="45771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0" name="Блок-схема: узел 99"/>
            <p:cNvSpPr>
              <a:spLocks noChangeAspect="1"/>
            </p:cNvSpPr>
            <p:nvPr/>
          </p:nvSpPr>
          <p:spPr bwMode="auto">
            <a:xfrm>
              <a:off x="2797911" y="44331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1" name="Блок-схема: узел 100"/>
            <p:cNvSpPr>
              <a:spLocks/>
            </p:cNvSpPr>
            <p:nvPr/>
          </p:nvSpPr>
          <p:spPr bwMode="auto">
            <a:xfrm>
              <a:off x="3022311" y="49539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2" name="Блок-схема: узел 101"/>
            <p:cNvSpPr>
              <a:spLocks/>
            </p:cNvSpPr>
            <p:nvPr/>
          </p:nvSpPr>
          <p:spPr bwMode="auto">
            <a:xfrm>
              <a:off x="3183111" y="40900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 name="Блок-схема: узел 102"/>
            <p:cNvSpPr>
              <a:spLocks/>
            </p:cNvSpPr>
            <p:nvPr/>
          </p:nvSpPr>
          <p:spPr bwMode="auto">
            <a:xfrm>
              <a:off x="3327111" y="52587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4" name="Блок-схема: узел 103"/>
            <p:cNvSpPr>
              <a:spLocks noChangeAspect="1"/>
            </p:cNvSpPr>
            <p:nvPr/>
          </p:nvSpPr>
          <p:spPr bwMode="auto">
            <a:xfrm>
              <a:off x="3255128" y="570755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5" name="Блок-схема: узел 104"/>
            <p:cNvSpPr>
              <a:spLocks/>
            </p:cNvSpPr>
            <p:nvPr/>
          </p:nvSpPr>
          <p:spPr bwMode="auto">
            <a:xfrm>
              <a:off x="3631911" y="55635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6" name="Блок-схема: узел 105"/>
            <p:cNvSpPr>
              <a:spLocks/>
            </p:cNvSpPr>
            <p:nvPr/>
          </p:nvSpPr>
          <p:spPr bwMode="auto">
            <a:xfrm>
              <a:off x="2456879" y="509395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7" name="Блок-схема: узел 106"/>
            <p:cNvSpPr>
              <a:spLocks noChangeAspect="1"/>
            </p:cNvSpPr>
            <p:nvPr/>
          </p:nvSpPr>
          <p:spPr bwMode="auto">
            <a:xfrm>
              <a:off x="3936711" y="586835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8" name="Блок-схема: узел 107"/>
            <p:cNvSpPr>
              <a:spLocks noChangeAspect="1"/>
            </p:cNvSpPr>
            <p:nvPr/>
          </p:nvSpPr>
          <p:spPr bwMode="auto">
            <a:xfrm>
              <a:off x="4008711" y="4932241"/>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9" name="Блок-схема: узел 108"/>
            <p:cNvSpPr>
              <a:spLocks/>
            </p:cNvSpPr>
            <p:nvPr/>
          </p:nvSpPr>
          <p:spPr bwMode="auto">
            <a:xfrm>
              <a:off x="4241511" y="41091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4" name="Блок-схема: узел 123"/>
            <p:cNvSpPr>
              <a:spLocks noChangeAspect="1"/>
            </p:cNvSpPr>
            <p:nvPr/>
          </p:nvSpPr>
          <p:spPr bwMode="auto">
            <a:xfrm>
              <a:off x="5180269" y="470030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5" name="Блок-схема: узел 124"/>
            <p:cNvSpPr>
              <a:spLocks noChangeAspect="1"/>
            </p:cNvSpPr>
            <p:nvPr/>
          </p:nvSpPr>
          <p:spPr bwMode="auto">
            <a:xfrm>
              <a:off x="4260527" y="455630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6" name="Блок-схема: узел 125"/>
            <p:cNvSpPr>
              <a:spLocks/>
            </p:cNvSpPr>
            <p:nvPr/>
          </p:nvSpPr>
          <p:spPr bwMode="auto">
            <a:xfrm>
              <a:off x="4484927" y="50771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7" name="Блок-схема: узел 126"/>
            <p:cNvSpPr>
              <a:spLocks noChangeAspect="1"/>
            </p:cNvSpPr>
            <p:nvPr/>
          </p:nvSpPr>
          <p:spPr bwMode="auto">
            <a:xfrm>
              <a:off x="4645727" y="42131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8" name="Блок-схема: узел 127"/>
            <p:cNvSpPr>
              <a:spLocks/>
            </p:cNvSpPr>
            <p:nvPr/>
          </p:nvSpPr>
          <p:spPr bwMode="auto">
            <a:xfrm>
              <a:off x="4789727" y="53819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9" name="Блок-схема: узел 128"/>
            <p:cNvSpPr>
              <a:spLocks noChangeAspect="1"/>
            </p:cNvSpPr>
            <p:nvPr/>
          </p:nvSpPr>
          <p:spPr bwMode="auto">
            <a:xfrm>
              <a:off x="4717744" y="5830708"/>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0" name="Блок-схема: узел 129"/>
            <p:cNvSpPr>
              <a:spLocks noChangeAspect="1"/>
            </p:cNvSpPr>
            <p:nvPr/>
          </p:nvSpPr>
          <p:spPr bwMode="auto">
            <a:xfrm>
              <a:off x="5094527" y="5686708"/>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1" name="Блок-схема: узел 130"/>
            <p:cNvSpPr>
              <a:spLocks/>
            </p:cNvSpPr>
            <p:nvPr/>
          </p:nvSpPr>
          <p:spPr bwMode="auto">
            <a:xfrm>
              <a:off x="3451663" y="5390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2" name="Блок-схема: узел 131"/>
            <p:cNvSpPr>
              <a:spLocks/>
            </p:cNvSpPr>
            <p:nvPr/>
          </p:nvSpPr>
          <p:spPr bwMode="auto">
            <a:xfrm>
              <a:off x="5471327" y="505539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3" name="Блок-схема: узел 132"/>
            <p:cNvSpPr>
              <a:spLocks/>
            </p:cNvSpPr>
            <p:nvPr/>
          </p:nvSpPr>
          <p:spPr bwMode="auto">
            <a:xfrm>
              <a:off x="5094543" y="39217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4" name="Блок-схема: узел 133"/>
            <p:cNvSpPr>
              <a:spLocks noChangeAspect="1"/>
            </p:cNvSpPr>
            <p:nvPr/>
          </p:nvSpPr>
          <p:spPr bwMode="auto">
            <a:xfrm>
              <a:off x="4723085" y="45421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5" name="Блок-схема: узел 134"/>
            <p:cNvSpPr>
              <a:spLocks/>
            </p:cNvSpPr>
            <p:nvPr/>
          </p:nvSpPr>
          <p:spPr bwMode="auto">
            <a:xfrm>
              <a:off x="3803343" y="43981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6" name="Блок-схема: узел 135"/>
            <p:cNvSpPr>
              <a:spLocks noChangeAspect="1"/>
            </p:cNvSpPr>
            <p:nvPr/>
          </p:nvSpPr>
          <p:spPr bwMode="auto">
            <a:xfrm>
              <a:off x="4027743" y="49189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7" name="Блок-схема: узел 136"/>
            <p:cNvSpPr>
              <a:spLocks noChangeAspect="1"/>
            </p:cNvSpPr>
            <p:nvPr/>
          </p:nvSpPr>
          <p:spPr bwMode="auto">
            <a:xfrm>
              <a:off x="4188543" y="4055027"/>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8" name="Блок-схема: узел 137"/>
            <p:cNvSpPr>
              <a:spLocks/>
            </p:cNvSpPr>
            <p:nvPr/>
          </p:nvSpPr>
          <p:spPr bwMode="auto">
            <a:xfrm>
              <a:off x="4332543" y="52237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9" name="Блок-схема: узел 138"/>
            <p:cNvSpPr>
              <a:spLocks/>
            </p:cNvSpPr>
            <p:nvPr/>
          </p:nvSpPr>
          <p:spPr bwMode="auto">
            <a:xfrm>
              <a:off x="4260560" y="56725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0" name="Блок-схема: узел 139"/>
            <p:cNvSpPr>
              <a:spLocks/>
            </p:cNvSpPr>
            <p:nvPr/>
          </p:nvSpPr>
          <p:spPr bwMode="auto">
            <a:xfrm>
              <a:off x="4637343" y="55285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1" name="Блок-схема: узел 140"/>
            <p:cNvSpPr>
              <a:spLocks/>
            </p:cNvSpPr>
            <p:nvPr/>
          </p:nvSpPr>
          <p:spPr bwMode="auto">
            <a:xfrm>
              <a:off x="2994479" y="52321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2" name="Блок-схема: узел 141"/>
            <p:cNvSpPr>
              <a:spLocks noChangeAspect="1"/>
            </p:cNvSpPr>
            <p:nvPr/>
          </p:nvSpPr>
          <p:spPr bwMode="auto">
            <a:xfrm>
              <a:off x="4942143" y="583337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3" name="Блок-схема: узел 142"/>
            <p:cNvSpPr>
              <a:spLocks noChangeAspect="1"/>
            </p:cNvSpPr>
            <p:nvPr/>
          </p:nvSpPr>
          <p:spPr bwMode="auto">
            <a:xfrm>
              <a:off x="5014143" y="489725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4" name="Блок-схема: узел 143"/>
            <p:cNvSpPr>
              <a:spLocks noChangeAspect="1"/>
            </p:cNvSpPr>
            <p:nvPr/>
          </p:nvSpPr>
          <p:spPr bwMode="auto">
            <a:xfrm>
              <a:off x="5246943" y="407411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5" name="Блок-схема: узел 144"/>
            <p:cNvSpPr>
              <a:spLocks noChangeAspect="1"/>
            </p:cNvSpPr>
            <p:nvPr/>
          </p:nvSpPr>
          <p:spPr bwMode="auto">
            <a:xfrm>
              <a:off x="5094527" y="2983113"/>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6" name="Блок-схема: узел 145"/>
            <p:cNvSpPr>
              <a:spLocks noChangeAspect="1"/>
            </p:cNvSpPr>
            <p:nvPr/>
          </p:nvSpPr>
          <p:spPr bwMode="auto">
            <a:xfrm>
              <a:off x="4723069" y="36035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7" name="Блок-схема: узел 146"/>
            <p:cNvSpPr>
              <a:spLocks noChangeAspect="1"/>
            </p:cNvSpPr>
            <p:nvPr/>
          </p:nvSpPr>
          <p:spPr bwMode="auto">
            <a:xfrm>
              <a:off x="3803327" y="34595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8" name="Блок-схема: узел 147"/>
            <p:cNvSpPr>
              <a:spLocks noChangeAspect="1"/>
            </p:cNvSpPr>
            <p:nvPr/>
          </p:nvSpPr>
          <p:spPr bwMode="auto">
            <a:xfrm>
              <a:off x="4027727" y="39803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9" name="Блок-схема: узел 148"/>
            <p:cNvSpPr>
              <a:spLocks noChangeAspect="1"/>
            </p:cNvSpPr>
            <p:nvPr/>
          </p:nvSpPr>
          <p:spPr bwMode="auto">
            <a:xfrm>
              <a:off x="4188527" y="311642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0" name="Блок-схема: узел 149"/>
            <p:cNvSpPr>
              <a:spLocks/>
            </p:cNvSpPr>
            <p:nvPr/>
          </p:nvSpPr>
          <p:spPr bwMode="auto">
            <a:xfrm>
              <a:off x="4332527" y="428516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1" name="Блок-схема: узел 150"/>
            <p:cNvSpPr>
              <a:spLocks noChangeAspect="1"/>
            </p:cNvSpPr>
            <p:nvPr/>
          </p:nvSpPr>
          <p:spPr bwMode="auto">
            <a:xfrm>
              <a:off x="4260544" y="47339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2" name="Блок-схема: узел 151"/>
            <p:cNvSpPr>
              <a:spLocks noChangeAspect="1"/>
            </p:cNvSpPr>
            <p:nvPr/>
          </p:nvSpPr>
          <p:spPr bwMode="auto">
            <a:xfrm>
              <a:off x="4637327" y="45899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3" name="Блок-схема: узел 152"/>
            <p:cNvSpPr>
              <a:spLocks noChangeAspect="1"/>
            </p:cNvSpPr>
            <p:nvPr/>
          </p:nvSpPr>
          <p:spPr bwMode="auto">
            <a:xfrm>
              <a:off x="2994463" y="42935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4" name="Блок-схема: узел 153"/>
            <p:cNvSpPr>
              <a:spLocks noChangeAspect="1"/>
            </p:cNvSpPr>
            <p:nvPr/>
          </p:nvSpPr>
          <p:spPr bwMode="auto">
            <a:xfrm>
              <a:off x="4942127" y="489476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5" name="Блок-схема: узел 154"/>
            <p:cNvSpPr>
              <a:spLocks noChangeAspect="1"/>
            </p:cNvSpPr>
            <p:nvPr/>
          </p:nvSpPr>
          <p:spPr bwMode="auto">
            <a:xfrm>
              <a:off x="5014127" y="395865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6" name="Блок-схема: узел 155"/>
            <p:cNvSpPr>
              <a:spLocks noChangeAspect="1"/>
            </p:cNvSpPr>
            <p:nvPr/>
          </p:nvSpPr>
          <p:spPr bwMode="auto">
            <a:xfrm>
              <a:off x="5246927" y="3135513"/>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7" name="Блок-схема: узел 156"/>
            <p:cNvSpPr>
              <a:spLocks noChangeAspect="1"/>
            </p:cNvSpPr>
            <p:nvPr/>
          </p:nvSpPr>
          <p:spPr bwMode="auto">
            <a:xfrm>
              <a:off x="4241511" y="4109102"/>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8" name="Блок-схема: узел 157"/>
            <p:cNvSpPr>
              <a:spLocks noChangeAspect="1"/>
            </p:cNvSpPr>
            <p:nvPr/>
          </p:nvSpPr>
          <p:spPr bwMode="auto">
            <a:xfrm>
              <a:off x="3870053" y="4729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9" name="Блок-схема: узел 158"/>
            <p:cNvSpPr>
              <a:spLocks noChangeAspect="1"/>
            </p:cNvSpPr>
            <p:nvPr/>
          </p:nvSpPr>
          <p:spPr bwMode="auto">
            <a:xfrm>
              <a:off x="2950311" y="4585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0" name="Блок-схема: узел 159"/>
            <p:cNvSpPr>
              <a:spLocks/>
            </p:cNvSpPr>
            <p:nvPr/>
          </p:nvSpPr>
          <p:spPr bwMode="auto">
            <a:xfrm>
              <a:off x="3174711" y="51063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1" name="Блок-схема: узел 160"/>
            <p:cNvSpPr>
              <a:spLocks/>
            </p:cNvSpPr>
            <p:nvPr/>
          </p:nvSpPr>
          <p:spPr bwMode="auto">
            <a:xfrm>
              <a:off x="3335511" y="42424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2" name="Блок-схема: узел 161"/>
            <p:cNvSpPr>
              <a:spLocks/>
            </p:cNvSpPr>
            <p:nvPr/>
          </p:nvSpPr>
          <p:spPr bwMode="auto">
            <a:xfrm>
              <a:off x="3479511" y="54111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3" name="Блок-схема: узел 162"/>
            <p:cNvSpPr>
              <a:spLocks noChangeAspect="1"/>
            </p:cNvSpPr>
            <p:nvPr/>
          </p:nvSpPr>
          <p:spPr bwMode="auto">
            <a:xfrm>
              <a:off x="3407528" y="585995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4" name="Блок-схема: узел 163"/>
            <p:cNvSpPr>
              <a:spLocks noChangeAspect="1"/>
            </p:cNvSpPr>
            <p:nvPr/>
          </p:nvSpPr>
          <p:spPr bwMode="auto">
            <a:xfrm>
              <a:off x="3784311" y="571595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5" name="Блок-схема: узел 164"/>
            <p:cNvSpPr>
              <a:spLocks/>
            </p:cNvSpPr>
            <p:nvPr/>
          </p:nvSpPr>
          <p:spPr bwMode="auto">
            <a:xfrm>
              <a:off x="2609279" y="524635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6" name="Блок-схема: узел 165"/>
            <p:cNvSpPr>
              <a:spLocks/>
            </p:cNvSpPr>
            <p:nvPr/>
          </p:nvSpPr>
          <p:spPr bwMode="auto">
            <a:xfrm>
              <a:off x="4161111" y="508464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7" name="Блок-схема: узел 166"/>
            <p:cNvSpPr>
              <a:spLocks/>
            </p:cNvSpPr>
            <p:nvPr/>
          </p:nvSpPr>
          <p:spPr bwMode="auto">
            <a:xfrm>
              <a:off x="4393911" y="42615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6" name="Блок-схема: узел 255"/>
            <p:cNvSpPr>
              <a:spLocks/>
            </p:cNvSpPr>
            <p:nvPr/>
          </p:nvSpPr>
          <p:spPr bwMode="auto">
            <a:xfrm>
              <a:off x="5404669" y="51362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7" name="Блок-схема: узел 256"/>
            <p:cNvSpPr>
              <a:spLocks noChangeAspect="1"/>
            </p:cNvSpPr>
            <p:nvPr/>
          </p:nvSpPr>
          <p:spPr bwMode="auto">
            <a:xfrm>
              <a:off x="4484927" y="499229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8" name="Блок-схема: узел 257"/>
            <p:cNvSpPr>
              <a:spLocks/>
            </p:cNvSpPr>
            <p:nvPr/>
          </p:nvSpPr>
          <p:spPr bwMode="auto">
            <a:xfrm>
              <a:off x="4709327" y="55130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9" name="Блок-схема: узел 258"/>
            <p:cNvSpPr>
              <a:spLocks noChangeAspect="1"/>
            </p:cNvSpPr>
            <p:nvPr/>
          </p:nvSpPr>
          <p:spPr bwMode="auto">
            <a:xfrm>
              <a:off x="4870127" y="46491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0" name="Блок-схема: узел 259"/>
            <p:cNvSpPr>
              <a:spLocks noChangeAspect="1"/>
            </p:cNvSpPr>
            <p:nvPr/>
          </p:nvSpPr>
          <p:spPr bwMode="auto">
            <a:xfrm>
              <a:off x="5014127" y="5817897"/>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1" name="Блок-схема: узел 260"/>
            <p:cNvSpPr>
              <a:spLocks noChangeAspect="1"/>
            </p:cNvSpPr>
            <p:nvPr/>
          </p:nvSpPr>
          <p:spPr bwMode="auto">
            <a:xfrm>
              <a:off x="4827574" y="594306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2" name="Блок-схема: узел 261"/>
            <p:cNvSpPr>
              <a:spLocks noChangeAspect="1"/>
            </p:cNvSpPr>
            <p:nvPr/>
          </p:nvSpPr>
          <p:spPr bwMode="auto">
            <a:xfrm>
              <a:off x="5193942" y="5837514"/>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3" name="Блок-схема: узел 262"/>
            <p:cNvSpPr>
              <a:spLocks noChangeAspect="1"/>
            </p:cNvSpPr>
            <p:nvPr/>
          </p:nvSpPr>
          <p:spPr bwMode="auto">
            <a:xfrm>
              <a:off x="3676063" y="5826297"/>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5" name="Блок-схема: узел 264"/>
            <p:cNvSpPr>
              <a:spLocks noChangeAspect="1"/>
            </p:cNvSpPr>
            <p:nvPr/>
          </p:nvSpPr>
          <p:spPr bwMode="auto">
            <a:xfrm>
              <a:off x="5318943" y="435770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6" name="Блок-схема: узел 265"/>
            <p:cNvSpPr>
              <a:spLocks noChangeAspect="1"/>
            </p:cNvSpPr>
            <p:nvPr/>
          </p:nvSpPr>
          <p:spPr bwMode="auto">
            <a:xfrm>
              <a:off x="4947485" y="4978159"/>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7" name="Блок-схема: узел 266"/>
            <p:cNvSpPr>
              <a:spLocks noChangeAspect="1"/>
            </p:cNvSpPr>
            <p:nvPr/>
          </p:nvSpPr>
          <p:spPr bwMode="auto">
            <a:xfrm>
              <a:off x="4027743" y="4834159"/>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8" name="Блок-схема: узел 267"/>
            <p:cNvSpPr>
              <a:spLocks/>
            </p:cNvSpPr>
            <p:nvPr/>
          </p:nvSpPr>
          <p:spPr bwMode="auto">
            <a:xfrm>
              <a:off x="4252143" y="53549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9" name="Блок-схема: узел 268"/>
            <p:cNvSpPr>
              <a:spLocks noChangeAspect="1"/>
            </p:cNvSpPr>
            <p:nvPr/>
          </p:nvSpPr>
          <p:spPr bwMode="auto">
            <a:xfrm>
              <a:off x="4412943" y="449101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0" name="Блок-схема: узел 269"/>
            <p:cNvSpPr>
              <a:spLocks/>
            </p:cNvSpPr>
            <p:nvPr/>
          </p:nvSpPr>
          <p:spPr bwMode="auto">
            <a:xfrm>
              <a:off x="4556943" y="56597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1" name="Блок-схема: узел 270"/>
            <p:cNvSpPr>
              <a:spLocks/>
            </p:cNvSpPr>
            <p:nvPr/>
          </p:nvSpPr>
          <p:spPr bwMode="auto">
            <a:xfrm>
              <a:off x="4691502" y="553684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2" name="Блок-схема: узел 271"/>
            <p:cNvSpPr>
              <a:spLocks noChangeAspect="1"/>
            </p:cNvSpPr>
            <p:nvPr/>
          </p:nvSpPr>
          <p:spPr bwMode="auto">
            <a:xfrm>
              <a:off x="4861743" y="5964559"/>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3" name="Блок-схема: узел 272"/>
            <p:cNvSpPr>
              <a:spLocks/>
            </p:cNvSpPr>
            <p:nvPr/>
          </p:nvSpPr>
          <p:spPr bwMode="auto">
            <a:xfrm>
              <a:off x="3181656" y="53347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4" name="Блок-схема: узел 273"/>
            <p:cNvSpPr>
              <a:spLocks noChangeAspect="1"/>
            </p:cNvSpPr>
            <p:nvPr/>
          </p:nvSpPr>
          <p:spPr bwMode="auto">
            <a:xfrm>
              <a:off x="5051973" y="5945726"/>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5" name="Блок-схема: узел 274"/>
            <p:cNvSpPr>
              <a:spLocks/>
            </p:cNvSpPr>
            <p:nvPr/>
          </p:nvSpPr>
          <p:spPr bwMode="auto">
            <a:xfrm>
              <a:off x="5238543" y="533324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6" name="Блок-схема: узел 275"/>
            <p:cNvSpPr>
              <a:spLocks noChangeAspect="1"/>
            </p:cNvSpPr>
            <p:nvPr/>
          </p:nvSpPr>
          <p:spPr bwMode="auto">
            <a:xfrm>
              <a:off x="5471343" y="451010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7" name="Блок-схема: узел 276"/>
            <p:cNvSpPr>
              <a:spLocks noChangeAspect="1"/>
            </p:cNvSpPr>
            <p:nvPr/>
          </p:nvSpPr>
          <p:spPr bwMode="auto">
            <a:xfrm>
              <a:off x="5318927" y="341910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8" name="Блок-схема: узел 277"/>
            <p:cNvSpPr>
              <a:spLocks/>
            </p:cNvSpPr>
            <p:nvPr/>
          </p:nvSpPr>
          <p:spPr bwMode="auto">
            <a:xfrm>
              <a:off x="4947469" y="40395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9" name="Блок-схема: узел 278"/>
            <p:cNvSpPr>
              <a:spLocks noChangeAspect="1"/>
            </p:cNvSpPr>
            <p:nvPr/>
          </p:nvSpPr>
          <p:spPr bwMode="auto">
            <a:xfrm>
              <a:off x="4027727" y="3895554"/>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0" name="Блок-схема: узел 279"/>
            <p:cNvSpPr>
              <a:spLocks/>
            </p:cNvSpPr>
            <p:nvPr/>
          </p:nvSpPr>
          <p:spPr bwMode="auto">
            <a:xfrm>
              <a:off x="4252127" y="44163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1" name="Блок-схема: узел 280"/>
            <p:cNvSpPr>
              <a:spLocks noChangeAspect="1"/>
            </p:cNvSpPr>
            <p:nvPr/>
          </p:nvSpPr>
          <p:spPr bwMode="auto">
            <a:xfrm>
              <a:off x="4412927" y="3552411"/>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2" name="Блок-схема: узел 281"/>
            <p:cNvSpPr>
              <a:spLocks noChangeAspect="1"/>
            </p:cNvSpPr>
            <p:nvPr/>
          </p:nvSpPr>
          <p:spPr bwMode="auto">
            <a:xfrm>
              <a:off x="4556927" y="47211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3" name="Блок-схема: узел 282"/>
            <p:cNvSpPr>
              <a:spLocks/>
            </p:cNvSpPr>
            <p:nvPr/>
          </p:nvSpPr>
          <p:spPr bwMode="auto">
            <a:xfrm>
              <a:off x="4484944" y="51699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4" name="Блок-схема: узел 283"/>
            <p:cNvSpPr>
              <a:spLocks/>
            </p:cNvSpPr>
            <p:nvPr/>
          </p:nvSpPr>
          <p:spPr bwMode="auto">
            <a:xfrm>
              <a:off x="4861727" y="50259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5" name="Блок-схема: узел 284"/>
            <p:cNvSpPr>
              <a:spLocks noChangeAspect="1"/>
            </p:cNvSpPr>
            <p:nvPr/>
          </p:nvSpPr>
          <p:spPr bwMode="auto">
            <a:xfrm>
              <a:off x="3218863" y="4729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6" name="Блок-схема: узел 285"/>
            <p:cNvSpPr>
              <a:spLocks/>
            </p:cNvSpPr>
            <p:nvPr/>
          </p:nvSpPr>
          <p:spPr bwMode="auto">
            <a:xfrm>
              <a:off x="5166527" y="53307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7" name="Блок-схема: узел 286"/>
            <p:cNvSpPr>
              <a:spLocks noChangeAspect="1"/>
            </p:cNvSpPr>
            <p:nvPr/>
          </p:nvSpPr>
          <p:spPr bwMode="auto">
            <a:xfrm>
              <a:off x="5238527" y="4394641"/>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8" name="Блок-схема: узел 287"/>
            <p:cNvSpPr>
              <a:spLocks noChangeAspect="1"/>
            </p:cNvSpPr>
            <p:nvPr/>
          </p:nvSpPr>
          <p:spPr bwMode="auto">
            <a:xfrm>
              <a:off x="5471327" y="357150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9" name="Блок-схема: узел 288"/>
            <p:cNvSpPr>
              <a:spLocks noChangeAspect="1"/>
            </p:cNvSpPr>
            <p:nvPr/>
          </p:nvSpPr>
          <p:spPr bwMode="auto">
            <a:xfrm>
              <a:off x="4927000" y="3030547"/>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0" name="Блок-схема: узел 289"/>
            <p:cNvSpPr>
              <a:spLocks/>
            </p:cNvSpPr>
            <p:nvPr/>
          </p:nvSpPr>
          <p:spPr bwMode="auto">
            <a:xfrm>
              <a:off x="4094453" y="51655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1" name="Блок-схема: узел 290"/>
            <p:cNvSpPr>
              <a:spLocks/>
            </p:cNvSpPr>
            <p:nvPr/>
          </p:nvSpPr>
          <p:spPr bwMode="auto">
            <a:xfrm>
              <a:off x="3174711" y="50215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2" name="Блок-схема: узел 291"/>
            <p:cNvSpPr>
              <a:spLocks/>
            </p:cNvSpPr>
            <p:nvPr/>
          </p:nvSpPr>
          <p:spPr bwMode="auto">
            <a:xfrm>
              <a:off x="3399111" y="55423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3" name="Блок-схема: узел 292"/>
            <p:cNvSpPr>
              <a:spLocks noChangeAspect="1"/>
            </p:cNvSpPr>
            <p:nvPr/>
          </p:nvSpPr>
          <p:spPr bwMode="auto">
            <a:xfrm>
              <a:off x="3559911" y="467840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4" name="Блок-схема: узел 293"/>
            <p:cNvSpPr>
              <a:spLocks noChangeAspect="1"/>
            </p:cNvSpPr>
            <p:nvPr/>
          </p:nvSpPr>
          <p:spPr bwMode="auto">
            <a:xfrm>
              <a:off x="3703911" y="5847143"/>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5" name="Блок-схема: узел 294"/>
            <p:cNvSpPr>
              <a:spLocks noChangeAspect="1"/>
            </p:cNvSpPr>
            <p:nvPr/>
          </p:nvSpPr>
          <p:spPr bwMode="auto">
            <a:xfrm>
              <a:off x="3506943" y="601076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6" name="Блок-схема: узел 295"/>
            <p:cNvSpPr>
              <a:spLocks noChangeAspect="1"/>
            </p:cNvSpPr>
            <p:nvPr/>
          </p:nvSpPr>
          <p:spPr bwMode="auto">
            <a:xfrm>
              <a:off x="3894141" y="582831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7" name="Блок-схема: узел 296"/>
            <p:cNvSpPr>
              <a:spLocks/>
            </p:cNvSpPr>
            <p:nvPr/>
          </p:nvSpPr>
          <p:spPr bwMode="auto">
            <a:xfrm>
              <a:off x="2365847" y="58555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8" name="Блок-схема: узел 297"/>
            <p:cNvSpPr>
              <a:spLocks/>
            </p:cNvSpPr>
            <p:nvPr/>
          </p:nvSpPr>
          <p:spPr bwMode="auto">
            <a:xfrm>
              <a:off x="4385511" y="552063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9" name="Блок-схема: узел 298"/>
            <p:cNvSpPr>
              <a:spLocks noChangeAspect="1"/>
            </p:cNvSpPr>
            <p:nvPr/>
          </p:nvSpPr>
          <p:spPr bwMode="auto">
            <a:xfrm>
              <a:off x="4730066" y="387825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0" name="Блок-схема: узел 299"/>
            <p:cNvSpPr>
              <a:spLocks noChangeAspect="1"/>
            </p:cNvSpPr>
            <p:nvPr/>
          </p:nvSpPr>
          <p:spPr bwMode="auto">
            <a:xfrm>
              <a:off x="4795069" y="488036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1" name="Блок-схема: узел 300"/>
            <p:cNvSpPr>
              <a:spLocks noChangeAspect="1"/>
            </p:cNvSpPr>
            <p:nvPr/>
          </p:nvSpPr>
          <p:spPr bwMode="auto">
            <a:xfrm>
              <a:off x="3875327" y="473636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2" name="Блок-схема: узел 301"/>
            <p:cNvSpPr>
              <a:spLocks/>
            </p:cNvSpPr>
            <p:nvPr/>
          </p:nvSpPr>
          <p:spPr bwMode="auto">
            <a:xfrm>
              <a:off x="4099727" y="525716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3" name="Блок-схема: узел 302"/>
            <p:cNvSpPr>
              <a:spLocks/>
            </p:cNvSpPr>
            <p:nvPr/>
          </p:nvSpPr>
          <p:spPr bwMode="auto">
            <a:xfrm>
              <a:off x="4260527" y="43932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4" name="Блок-схема: узел 303"/>
            <p:cNvSpPr>
              <a:spLocks/>
            </p:cNvSpPr>
            <p:nvPr/>
          </p:nvSpPr>
          <p:spPr bwMode="auto">
            <a:xfrm>
              <a:off x="4404527" y="556196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5" name="Блок-схема: узел 304"/>
            <p:cNvSpPr>
              <a:spLocks noChangeAspect="1"/>
            </p:cNvSpPr>
            <p:nvPr/>
          </p:nvSpPr>
          <p:spPr bwMode="auto">
            <a:xfrm>
              <a:off x="4332544" y="601076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6" name="Блок-схема: узел 305"/>
            <p:cNvSpPr>
              <a:spLocks noChangeAspect="1"/>
            </p:cNvSpPr>
            <p:nvPr/>
          </p:nvSpPr>
          <p:spPr bwMode="auto">
            <a:xfrm>
              <a:off x="4709327" y="5866760"/>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7" name="Блок-схема: узел 306"/>
            <p:cNvSpPr>
              <a:spLocks/>
            </p:cNvSpPr>
            <p:nvPr/>
          </p:nvSpPr>
          <p:spPr bwMode="auto">
            <a:xfrm>
              <a:off x="3066463" y="557036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8" name="Блок-схема: узел 307"/>
            <p:cNvSpPr>
              <a:spLocks/>
            </p:cNvSpPr>
            <p:nvPr/>
          </p:nvSpPr>
          <p:spPr bwMode="auto">
            <a:xfrm>
              <a:off x="5086127" y="52354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9" name="Блок-схема: узел 308"/>
            <p:cNvSpPr>
              <a:spLocks noChangeAspect="1"/>
            </p:cNvSpPr>
            <p:nvPr/>
          </p:nvSpPr>
          <p:spPr bwMode="auto">
            <a:xfrm>
              <a:off x="4709343" y="41017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0" name="Блок-схема: узел 309"/>
            <p:cNvSpPr>
              <a:spLocks/>
            </p:cNvSpPr>
            <p:nvPr/>
          </p:nvSpPr>
          <p:spPr bwMode="auto">
            <a:xfrm>
              <a:off x="4337885" y="47222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1" name="Блок-схема: узел 310"/>
            <p:cNvSpPr>
              <a:spLocks noChangeAspect="1"/>
            </p:cNvSpPr>
            <p:nvPr/>
          </p:nvSpPr>
          <p:spPr bwMode="auto">
            <a:xfrm>
              <a:off x="3418143" y="4578222"/>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2" name="Блок-схема: узел 311"/>
            <p:cNvSpPr>
              <a:spLocks/>
            </p:cNvSpPr>
            <p:nvPr/>
          </p:nvSpPr>
          <p:spPr bwMode="auto">
            <a:xfrm>
              <a:off x="3642543" y="50990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3" name="Блок-схема: узел 312"/>
            <p:cNvSpPr>
              <a:spLocks noChangeAspect="1"/>
            </p:cNvSpPr>
            <p:nvPr/>
          </p:nvSpPr>
          <p:spPr bwMode="auto">
            <a:xfrm>
              <a:off x="3803343" y="4235079"/>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4" name="Блок-схема: узел 313"/>
            <p:cNvSpPr>
              <a:spLocks/>
            </p:cNvSpPr>
            <p:nvPr/>
          </p:nvSpPr>
          <p:spPr bwMode="auto">
            <a:xfrm>
              <a:off x="3947343" y="54038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5" name="Блок-схема: узел 314"/>
            <p:cNvSpPr>
              <a:spLocks noChangeAspect="1"/>
            </p:cNvSpPr>
            <p:nvPr/>
          </p:nvSpPr>
          <p:spPr bwMode="auto">
            <a:xfrm>
              <a:off x="3875360" y="5852622"/>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6" name="Блок-схема: узел 315"/>
            <p:cNvSpPr>
              <a:spLocks noChangeAspect="1"/>
            </p:cNvSpPr>
            <p:nvPr/>
          </p:nvSpPr>
          <p:spPr bwMode="auto">
            <a:xfrm>
              <a:off x="4252143" y="5708622"/>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7" name="Блок-схема: узел 316"/>
            <p:cNvSpPr>
              <a:spLocks/>
            </p:cNvSpPr>
            <p:nvPr/>
          </p:nvSpPr>
          <p:spPr bwMode="auto">
            <a:xfrm>
              <a:off x="2609279" y="541222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8" name="Блок-схема: узел 317"/>
            <p:cNvSpPr>
              <a:spLocks noChangeAspect="1"/>
            </p:cNvSpPr>
            <p:nvPr/>
          </p:nvSpPr>
          <p:spPr bwMode="auto">
            <a:xfrm>
              <a:off x="4556943" y="6013422"/>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9" name="Блок-схема: узел 318"/>
            <p:cNvSpPr>
              <a:spLocks/>
            </p:cNvSpPr>
            <p:nvPr/>
          </p:nvSpPr>
          <p:spPr bwMode="auto">
            <a:xfrm>
              <a:off x="4628943" y="50773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0" name="Блок-схема: узел 319"/>
            <p:cNvSpPr>
              <a:spLocks noChangeAspect="1"/>
            </p:cNvSpPr>
            <p:nvPr/>
          </p:nvSpPr>
          <p:spPr bwMode="auto">
            <a:xfrm>
              <a:off x="4861743" y="425417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1" name="Блок-схема: узел 320"/>
            <p:cNvSpPr>
              <a:spLocks noChangeAspect="1"/>
            </p:cNvSpPr>
            <p:nvPr/>
          </p:nvSpPr>
          <p:spPr bwMode="auto">
            <a:xfrm>
              <a:off x="4709327" y="31631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2" name="Блок-схема: узел 321"/>
            <p:cNvSpPr>
              <a:spLocks noChangeAspect="1"/>
            </p:cNvSpPr>
            <p:nvPr/>
          </p:nvSpPr>
          <p:spPr bwMode="auto">
            <a:xfrm>
              <a:off x="4337869" y="3783617"/>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3" name="Блок-схема: узел 322"/>
            <p:cNvSpPr>
              <a:spLocks noChangeAspect="1"/>
            </p:cNvSpPr>
            <p:nvPr/>
          </p:nvSpPr>
          <p:spPr bwMode="auto">
            <a:xfrm>
              <a:off x="3418127" y="3639617"/>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4" name="Блок-схема: узел 323"/>
            <p:cNvSpPr>
              <a:spLocks noChangeAspect="1"/>
            </p:cNvSpPr>
            <p:nvPr/>
          </p:nvSpPr>
          <p:spPr bwMode="auto">
            <a:xfrm>
              <a:off x="3642527" y="4160417"/>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5" name="Блок-схема: узел 324"/>
            <p:cNvSpPr>
              <a:spLocks noChangeAspect="1"/>
            </p:cNvSpPr>
            <p:nvPr/>
          </p:nvSpPr>
          <p:spPr bwMode="auto">
            <a:xfrm>
              <a:off x="3803327" y="3296474"/>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6" name="Блок-схема: узел 325"/>
            <p:cNvSpPr>
              <a:spLocks noChangeAspect="1"/>
            </p:cNvSpPr>
            <p:nvPr/>
          </p:nvSpPr>
          <p:spPr bwMode="auto">
            <a:xfrm>
              <a:off x="3947327" y="446521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7" name="Блок-схема: узел 326"/>
            <p:cNvSpPr>
              <a:spLocks noChangeAspect="1"/>
            </p:cNvSpPr>
            <p:nvPr/>
          </p:nvSpPr>
          <p:spPr bwMode="auto">
            <a:xfrm>
              <a:off x="3875344" y="491401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8" name="Блок-схема: узел 327"/>
            <p:cNvSpPr>
              <a:spLocks noChangeAspect="1"/>
            </p:cNvSpPr>
            <p:nvPr/>
          </p:nvSpPr>
          <p:spPr bwMode="auto">
            <a:xfrm>
              <a:off x="4347596" y="393174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9" name="Блок-схема: узел 328"/>
            <p:cNvSpPr>
              <a:spLocks noChangeAspect="1"/>
            </p:cNvSpPr>
            <p:nvPr/>
          </p:nvSpPr>
          <p:spPr bwMode="auto">
            <a:xfrm>
              <a:off x="2609263" y="447361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0" name="Блок-схема: узел 329"/>
            <p:cNvSpPr>
              <a:spLocks/>
            </p:cNvSpPr>
            <p:nvPr/>
          </p:nvSpPr>
          <p:spPr bwMode="auto">
            <a:xfrm>
              <a:off x="4556927" y="507481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1" name="Блок-схема: узел 330"/>
            <p:cNvSpPr>
              <a:spLocks noChangeAspect="1"/>
            </p:cNvSpPr>
            <p:nvPr/>
          </p:nvSpPr>
          <p:spPr bwMode="auto">
            <a:xfrm>
              <a:off x="4628927" y="413870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2" name="Блок-схема: узел 331"/>
            <p:cNvSpPr>
              <a:spLocks noChangeAspect="1"/>
            </p:cNvSpPr>
            <p:nvPr/>
          </p:nvSpPr>
          <p:spPr bwMode="auto">
            <a:xfrm>
              <a:off x="4861727" y="33155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3" name="Блок-схема: узел 332"/>
            <p:cNvSpPr>
              <a:spLocks noChangeAspect="1"/>
            </p:cNvSpPr>
            <p:nvPr/>
          </p:nvSpPr>
          <p:spPr bwMode="auto">
            <a:xfrm>
              <a:off x="3856311" y="42891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4" name="Блок-схема: узел 333"/>
            <p:cNvSpPr>
              <a:spLocks noChangeAspect="1"/>
            </p:cNvSpPr>
            <p:nvPr/>
          </p:nvSpPr>
          <p:spPr bwMode="auto">
            <a:xfrm>
              <a:off x="3484853" y="490960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5" name="Блок-схема: узел 334"/>
            <p:cNvSpPr>
              <a:spLocks/>
            </p:cNvSpPr>
            <p:nvPr/>
          </p:nvSpPr>
          <p:spPr bwMode="auto">
            <a:xfrm>
              <a:off x="2565111" y="47656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6" name="Блок-схема: узел 335"/>
            <p:cNvSpPr>
              <a:spLocks/>
            </p:cNvSpPr>
            <p:nvPr/>
          </p:nvSpPr>
          <p:spPr bwMode="auto">
            <a:xfrm>
              <a:off x="2789511" y="52864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7" name="Блок-схема: узел 336"/>
            <p:cNvSpPr>
              <a:spLocks/>
            </p:cNvSpPr>
            <p:nvPr/>
          </p:nvSpPr>
          <p:spPr bwMode="auto">
            <a:xfrm>
              <a:off x="2950311" y="442246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8" name="Блок-схема: узел 337"/>
            <p:cNvSpPr>
              <a:spLocks/>
            </p:cNvSpPr>
            <p:nvPr/>
          </p:nvSpPr>
          <p:spPr bwMode="auto">
            <a:xfrm>
              <a:off x="3094311" y="55912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9" name="Блок-схема: узел 338"/>
            <p:cNvSpPr>
              <a:spLocks noChangeAspect="1"/>
            </p:cNvSpPr>
            <p:nvPr/>
          </p:nvSpPr>
          <p:spPr bwMode="auto">
            <a:xfrm>
              <a:off x="3022328" y="6040006"/>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0" name="Блок-схема: узел 339"/>
            <p:cNvSpPr>
              <a:spLocks noChangeAspect="1"/>
            </p:cNvSpPr>
            <p:nvPr/>
          </p:nvSpPr>
          <p:spPr bwMode="auto">
            <a:xfrm>
              <a:off x="3399111" y="5896006"/>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1" name="Блок-схема: узел 340"/>
            <p:cNvSpPr>
              <a:spLocks/>
            </p:cNvSpPr>
            <p:nvPr/>
          </p:nvSpPr>
          <p:spPr bwMode="auto">
            <a:xfrm>
              <a:off x="2224079" y="542640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2" name="Блок-схема: узел 341"/>
            <p:cNvSpPr>
              <a:spLocks/>
            </p:cNvSpPr>
            <p:nvPr/>
          </p:nvSpPr>
          <p:spPr bwMode="auto">
            <a:xfrm>
              <a:off x="3775911" y="52646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3" name="Блок-схема: узел 342"/>
            <p:cNvSpPr>
              <a:spLocks noChangeAspect="1"/>
            </p:cNvSpPr>
            <p:nvPr/>
          </p:nvSpPr>
          <p:spPr bwMode="auto">
            <a:xfrm>
              <a:off x="4008711" y="4441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89" name="Блок-схема: узел 388"/>
            <p:cNvSpPr>
              <a:spLocks noChangeAspect="1"/>
            </p:cNvSpPr>
            <p:nvPr/>
          </p:nvSpPr>
          <p:spPr bwMode="auto">
            <a:xfrm>
              <a:off x="5183343" y="478469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0" name="Блок-схема: узел 389"/>
            <p:cNvSpPr>
              <a:spLocks/>
            </p:cNvSpPr>
            <p:nvPr/>
          </p:nvSpPr>
          <p:spPr bwMode="auto">
            <a:xfrm>
              <a:off x="5407743" y="53054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1" name="Блок-схема: узел 390"/>
            <p:cNvSpPr>
              <a:spLocks noChangeAspect="1"/>
            </p:cNvSpPr>
            <p:nvPr/>
          </p:nvSpPr>
          <p:spPr bwMode="auto">
            <a:xfrm>
              <a:off x="5568543" y="4441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5" name="Блок-схема: узел 394"/>
            <p:cNvSpPr>
              <a:spLocks/>
            </p:cNvSpPr>
            <p:nvPr/>
          </p:nvSpPr>
          <p:spPr bwMode="auto">
            <a:xfrm>
              <a:off x="4374479" y="56186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8" name="Блок-схема: узел 397"/>
            <p:cNvSpPr>
              <a:spLocks/>
            </p:cNvSpPr>
            <p:nvPr/>
          </p:nvSpPr>
          <p:spPr bwMode="auto">
            <a:xfrm>
              <a:off x="5645901" y="47705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9" name="Блок-схема: узел 398"/>
            <p:cNvSpPr>
              <a:spLocks noChangeAspect="1"/>
            </p:cNvSpPr>
            <p:nvPr/>
          </p:nvSpPr>
          <p:spPr bwMode="auto">
            <a:xfrm>
              <a:off x="4726159" y="4626559"/>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0" name="Блок-схема: узел 399"/>
            <p:cNvSpPr>
              <a:spLocks/>
            </p:cNvSpPr>
            <p:nvPr/>
          </p:nvSpPr>
          <p:spPr bwMode="auto">
            <a:xfrm>
              <a:off x="4950559" y="51473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1" name="Блок-схема: узел 400"/>
            <p:cNvSpPr>
              <a:spLocks noChangeAspect="1"/>
            </p:cNvSpPr>
            <p:nvPr/>
          </p:nvSpPr>
          <p:spPr bwMode="auto">
            <a:xfrm>
              <a:off x="5111359" y="428341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2" name="Блок-схема: узел 401"/>
            <p:cNvSpPr>
              <a:spLocks/>
            </p:cNvSpPr>
            <p:nvPr/>
          </p:nvSpPr>
          <p:spPr bwMode="auto">
            <a:xfrm>
              <a:off x="5255359" y="54521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3" name="Блок-схема: узел 402"/>
            <p:cNvSpPr>
              <a:spLocks noChangeAspect="1"/>
            </p:cNvSpPr>
            <p:nvPr/>
          </p:nvSpPr>
          <p:spPr bwMode="auto">
            <a:xfrm>
              <a:off x="5183376" y="5900959"/>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4" name="Блок-схема: узел 403"/>
            <p:cNvSpPr>
              <a:spLocks noChangeAspect="1"/>
            </p:cNvSpPr>
            <p:nvPr/>
          </p:nvSpPr>
          <p:spPr bwMode="auto">
            <a:xfrm>
              <a:off x="5560159" y="5756959"/>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5" name="Блок-схема: узел 404"/>
            <p:cNvSpPr>
              <a:spLocks/>
            </p:cNvSpPr>
            <p:nvPr/>
          </p:nvSpPr>
          <p:spPr bwMode="auto">
            <a:xfrm>
              <a:off x="3917295" y="54605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1" name="Блок-схема: узел 410"/>
            <p:cNvSpPr>
              <a:spLocks noChangeAspect="1"/>
            </p:cNvSpPr>
            <p:nvPr/>
          </p:nvSpPr>
          <p:spPr bwMode="auto">
            <a:xfrm>
              <a:off x="4726143" y="3687954"/>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2" name="Блок-схема: узел 411"/>
            <p:cNvSpPr>
              <a:spLocks noChangeAspect="1"/>
            </p:cNvSpPr>
            <p:nvPr/>
          </p:nvSpPr>
          <p:spPr bwMode="auto">
            <a:xfrm>
              <a:off x="4950543" y="42087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3" name="Блок-схема: узел 412"/>
            <p:cNvSpPr>
              <a:spLocks noChangeAspect="1"/>
            </p:cNvSpPr>
            <p:nvPr/>
          </p:nvSpPr>
          <p:spPr bwMode="auto">
            <a:xfrm>
              <a:off x="5111343" y="3344811"/>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4" name="Блок-схема: узел 413"/>
            <p:cNvSpPr>
              <a:spLocks noChangeAspect="1"/>
            </p:cNvSpPr>
            <p:nvPr/>
          </p:nvSpPr>
          <p:spPr bwMode="auto">
            <a:xfrm>
              <a:off x="5255343" y="45135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5" name="Блок-схема: узел 414"/>
            <p:cNvSpPr>
              <a:spLocks noChangeAspect="1"/>
            </p:cNvSpPr>
            <p:nvPr/>
          </p:nvSpPr>
          <p:spPr bwMode="auto">
            <a:xfrm>
              <a:off x="5183360" y="49623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6" name="Блок-схема: узел 415"/>
            <p:cNvSpPr>
              <a:spLocks noChangeAspect="1"/>
            </p:cNvSpPr>
            <p:nvPr/>
          </p:nvSpPr>
          <p:spPr bwMode="auto">
            <a:xfrm>
              <a:off x="5560143" y="48183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7" name="Блок-схема: узел 416"/>
            <p:cNvSpPr>
              <a:spLocks noChangeAspect="1"/>
            </p:cNvSpPr>
            <p:nvPr/>
          </p:nvSpPr>
          <p:spPr bwMode="auto">
            <a:xfrm>
              <a:off x="3917279" y="4521954"/>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1" name="Блок-схема: узел 420"/>
            <p:cNvSpPr>
              <a:spLocks noChangeAspect="1"/>
            </p:cNvSpPr>
            <p:nvPr/>
          </p:nvSpPr>
          <p:spPr bwMode="auto">
            <a:xfrm>
              <a:off x="5164327" y="4337491"/>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2" name="Блок-схема: узел 421"/>
            <p:cNvSpPr>
              <a:spLocks noChangeAspect="1"/>
            </p:cNvSpPr>
            <p:nvPr/>
          </p:nvSpPr>
          <p:spPr bwMode="auto">
            <a:xfrm>
              <a:off x="4792869" y="4957943"/>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3" name="Блок-схема: узел 422"/>
            <p:cNvSpPr>
              <a:spLocks noChangeAspect="1"/>
            </p:cNvSpPr>
            <p:nvPr/>
          </p:nvSpPr>
          <p:spPr bwMode="auto">
            <a:xfrm>
              <a:off x="3873127" y="4813943"/>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4" name="Блок-схема: узел 423"/>
            <p:cNvSpPr>
              <a:spLocks/>
            </p:cNvSpPr>
            <p:nvPr/>
          </p:nvSpPr>
          <p:spPr bwMode="auto">
            <a:xfrm>
              <a:off x="4097527" y="53347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5" name="Блок-схема: узел 424"/>
            <p:cNvSpPr>
              <a:spLocks noChangeAspect="1"/>
            </p:cNvSpPr>
            <p:nvPr/>
          </p:nvSpPr>
          <p:spPr bwMode="auto">
            <a:xfrm>
              <a:off x="4258327" y="4470800"/>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6" name="Блок-схема: узел 425"/>
            <p:cNvSpPr>
              <a:spLocks/>
            </p:cNvSpPr>
            <p:nvPr/>
          </p:nvSpPr>
          <p:spPr bwMode="auto">
            <a:xfrm>
              <a:off x="4402327" y="56395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7" name="Блок-схема: узел 426"/>
            <p:cNvSpPr>
              <a:spLocks/>
            </p:cNvSpPr>
            <p:nvPr/>
          </p:nvSpPr>
          <p:spPr bwMode="auto">
            <a:xfrm>
              <a:off x="4536886" y="55166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8" name="Блок-схема: узел 427"/>
            <p:cNvSpPr>
              <a:spLocks noChangeAspect="1"/>
            </p:cNvSpPr>
            <p:nvPr/>
          </p:nvSpPr>
          <p:spPr bwMode="auto">
            <a:xfrm>
              <a:off x="4707127" y="5944343"/>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9" name="Блок-схема: узел 428"/>
            <p:cNvSpPr>
              <a:spLocks/>
            </p:cNvSpPr>
            <p:nvPr/>
          </p:nvSpPr>
          <p:spPr bwMode="auto">
            <a:xfrm>
              <a:off x="3064263" y="56479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0" name="Блок-схема: узел 429"/>
            <p:cNvSpPr>
              <a:spLocks/>
            </p:cNvSpPr>
            <p:nvPr/>
          </p:nvSpPr>
          <p:spPr bwMode="auto">
            <a:xfrm>
              <a:off x="5083927" y="531303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1" name="Блок-схема: узел 430"/>
            <p:cNvSpPr>
              <a:spLocks noChangeAspect="1"/>
            </p:cNvSpPr>
            <p:nvPr/>
          </p:nvSpPr>
          <p:spPr bwMode="auto">
            <a:xfrm>
              <a:off x="5316727" y="4489891"/>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2" name="Блок-схема: узел 431"/>
            <p:cNvSpPr>
              <a:spLocks/>
            </p:cNvSpPr>
            <p:nvPr/>
          </p:nvSpPr>
          <p:spPr bwMode="auto">
            <a:xfrm>
              <a:off x="5645853" y="494637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3" name="Блок-схема: узел 432"/>
            <p:cNvSpPr>
              <a:spLocks noChangeAspect="1"/>
            </p:cNvSpPr>
            <p:nvPr/>
          </p:nvSpPr>
          <p:spPr bwMode="auto">
            <a:xfrm>
              <a:off x="4726111" y="4802379"/>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4" name="Блок-схема: узел 433"/>
            <p:cNvSpPr>
              <a:spLocks/>
            </p:cNvSpPr>
            <p:nvPr/>
          </p:nvSpPr>
          <p:spPr bwMode="auto">
            <a:xfrm>
              <a:off x="4950511" y="532317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5" name="Блок-схема: узел 434"/>
            <p:cNvSpPr>
              <a:spLocks noChangeAspect="1"/>
            </p:cNvSpPr>
            <p:nvPr/>
          </p:nvSpPr>
          <p:spPr bwMode="auto">
            <a:xfrm>
              <a:off x="5111311" y="445923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6" name="Блок-схема: узел 435"/>
            <p:cNvSpPr>
              <a:spLocks/>
            </p:cNvSpPr>
            <p:nvPr/>
          </p:nvSpPr>
          <p:spPr bwMode="auto">
            <a:xfrm>
              <a:off x="5255311" y="562797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7" name="Блок-схема: узел 436"/>
            <p:cNvSpPr>
              <a:spLocks/>
            </p:cNvSpPr>
            <p:nvPr/>
          </p:nvSpPr>
          <p:spPr bwMode="auto">
            <a:xfrm>
              <a:off x="5389870" y="55050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8" name="Блок-схема: узел 437"/>
            <p:cNvSpPr>
              <a:spLocks noChangeAspect="1"/>
            </p:cNvSpPr>
            <p:nvPr/>
          </p:nvSpPr>
          <p:spPr bwMode="auto">
            <a:xfrm>
              <a:off x="5560111" y="5932779"/>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9" name="Блок-схема: узел 438"/>
            <p:cNvSpPr>
              <a:spLocks/>
            </p:cNvSpPr>
            <p:nvPr/>
          </p:nvSpPr>
          <p:spPr bwMode="auto">
            <a:xfrm>
              <a:off x="3917247" y="563637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1" name="Блок-схема: узел 440"/>
            <p:cNvSpPr>
              <a:spLocks noChangeAspect="1"/>
            </p:cNvSpPr>
            <p:nvPr/>
          </p:nvSpPr>
          <p:spPr bwMode="auto">
            <a:xfrm>
              <a:off x="5560127" y="4167789"/>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2" name="Блок-схема: узел 441"/>
            <p:cNvSpPr>
              <a:spLocks noChangeAspect="1"/>
            </p:cNvSpPr>
            <p:nvPr/>
          </p:nvSpPr>
          <p:spPr bwMode="auto">
            <a:xfrm>
              <a:off x="5188669" y="4788241"/>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3" name="Блок-схема: узел 442"/>
            <p:cNvSpPr>
              <a:spLocks/>
            </p:cNvSpPr>
            <p:nvPr/>
          </p:nvSpPr>
          <p:spPr bwMode="auto">
            <a:xfrm>
              <a:off x="4268927" y="464424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4" name="Блок-схема: узел 443"/>
            <p:cNvSpPr>
              <a:spLocks/>
            </p:cNvSpPr>
            <p:nvPr/>
          </p:nvSpPr>
          <p:spPr bwMode="auto">
            <a:xfrm>
              <a:off x="3894141" y="511733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5" name="Блок-схема: узел 444"/>
            <p:cNvSpPr>
              <a:spLocks noChangeAspect="1"/>
            </p:cNvSpPr>
            <p:nvPr/>
          </p:nvSpPr>
          <p:spPr bwMode="auto">
            <a:xfrm>
              <a:off x="4654127" y="430109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6" name="Блок-схема: узел 445"/>
            <p:cNvSpPr>
              <a:spLocks/>
            </p:cNvSpPr>
            <p:nvPr/>
          </p:nvSpPr>
          <p:spPr bwMode="auto">
            <a:xfrm>
              <a:off x="4798127" y="546984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7" name="Блок-схема: узел 446"/>
            <p:cNvSpPr>
              <a:spLocks noChangeAspect="1"/>
            </p:cNvSpPr>
            <p:nvPr/>
          </p:nvSpPr>
          <p:spPr bwMode="auto">
            <a:xfrm>
              <a:off x="4726144" y="5918641"/>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8" name="Блок-схема: узел 447"/>
            <p:cNvSpPr>
              <a:spLocks noChangeAspect="1"/>
            </p:cNvSpPr>
            <p:nvPr/>
          </p:nvSpPr>
          <p:spPr bwMode="auto">
            <a:xfrm>
              <a:off x="5102927" y="5774641"/>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9" name="Блок-схема: узел 448"/>
            <p:cNvSpPr>
              <a:spLocks/>
            </p:cNvSpPr>
            <p:nvPr/>
          </p:nvSpPr>
          <p:spPr bwMode="auto">
            <a:xfrm>
              <a:off x="3460063" y="514512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0" name="Блок-схема: узел 449"/>
            <p:cNvSpPr>
              <a:spLocks/>
            </p:cNvSpPr>
            <p:nvPr/>
          </p:nvSpPr>
          <p:spPr bwMode="auto">
            <a:xfrm>
              <a:off x="5614269" y="55077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1" name="Блок-схема: узел 450"/>
            <p:cNvSpPr>
              <a:spLocks/>
            </p:cNvSpPr>
            <p:nvPr/>
          </p:nvSpPr>
          <p:spPr bwMode="auto">
            <a:xfrm>
              <a:off x="5479727" y="514332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4" name="Блок-схема: узел 453"/>
            <p:cNvSpPr>
              <a:spLocks noChangeAspect="1"/>
            </p:cNvSpPr>
            <p:nvPr/>
          </p:nvSpPr>
          <p:spPr bwMode="auto">
            <a:xfrm>
              <a:off x="5188653" y="3849636"/>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5" name="Блок-схема: узел 454"/>
            <p:cNvSpPr>
              <a:spLocks/>
            </p:cNvSpPr>
            <p:nvPr/>
          </p:nvSpPr>
          <p:spPr bwMode="auto">
            <a:xfrm>
              <a:off x="4268911" y="370563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6" name="Блок-схема: узел 455"/>
            <p:cNvSpPr>
              <a:spLocks noChangeAspect="1"/>
            </p:cNvSpPr>
            <p:nvPr/>
          </p:nvSpPr>
          <p:spPr bwMode="auto">
            <a:xfrm>
              <a:off x="4493311" y="422643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7" name="Блок-схема: узел 456"/>
            <p:cNvSpPr>
              <a:spLocks noChangeAspect="1"/>
            </p:cNvSpPr>
            <p:nvPr/>
          </p:nvSpPr>
          <p:spPr bwMode="auto">
            <a:xfrm>
              <a:off x="4654111" y="3362493"/>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8" name="Блок-схема: узел 457"/>
            <p:cNvSpPr>
              <a:spLocks noChangeAspect="1"/>
            </p:cNvSpPr>
            <p:nvPr/>
          </p:nvSpPr>
          <p:spPr bwMode="auto">
            <a:xfrm>
              <a:off x="5352543" y="473130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9" name="Блок-схема: узел 458"/>
            <p:cNvSpPr>
              <a:spLocks noChangeAspect="1"/>
            </p:cNvSpPr>
            <p:nvPr/>
          </p:nvSpPr>
          <p:spPr bwMode="auto">
            <a:xfrm>
              <a:off x="4529511" y="3799024"/>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0" name="Блок-схема: узел 459"/>
            <p:cNvSpPr>
              <a:spLocks noChangeAspect="1"/>
            </p:cNvSpPr>
            <p:nvPr/>
          </p:nvSpPr>
          <p:spPr bwMode="auto">
            <a:xfrm>
              <a:off x="5102911" y="4836036"/>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1" name="Блок-схема: узел 460"/>
            <p:cNvSpPr>
              <a:spLocks/>
            </p:cNvSpPr>
            <p:nvPr/>
          </p:nvSpPr>
          <p:spPr bwMode="auto">
            <a:xfrm>
              <a:off x="3460047" y="453963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2" name="Блок-схема: узел 461"/>
            <p:cNvSpPr>
              <a:spLocks/>
            </p:cNvSpPr>
            <p:nvPr/>
          </p:nvSpPr>
          <p:spPr bwMode="auto">
            <a:xfrm>
              <a:off x="5407711" y="514083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3" name="Блок-схема: узел 462"/>
            <p:cNvSpPr>
              <a:spLocks noChangeAspect="1"/>
            </p:cNvSpPr>
            <p:nvPr/>
          </p:nvSpPr>
          <p:spPr bwMode="auto">
            <a:xfrm>
              <a:off x="5479711" y="4204723"/>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5" name="Блок-схема: узел 464"/>
            <p:cNvSpPr>
              <a:spLocks noChangeAspect="1"/>
            </p:cNvSpPr>
            <p:nvPr/>
          </p:nvSpPr>
          <p:spPr bwMode="auto">
            <a:xfrm>
              <a:off x="4707095" y="4355173"/>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6" name="Блок-схема: узел 465"/>
            <p:cNvSpPr>
              <a:spLocks noChangeAspect="1"/>
            </p:cNvSpPr>
            <p:nvPr/>
          </p:nvSpPr>
          <p:spPr bwMode="auto">
            <a:xfrm>
              <a:off x="4335637" y="497562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7" name="Блок-схема: узел 466"/>
            <p:cNvSpPr>
              <a:spLocks noChangeAspect="1"/>
            </p:cNvSpPr>
            <p:nvPr/>
          </p:nvSpPr>
          <p:spPr bwMode="auto">
            <a:xfrm>
              <a:off x="3415895" y="4831625"/>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8" name="Блок-схема: узел 467"/>
            <p:cNvSpPr>
              <a:spLocks/>
            </p:cNvSpPr>
            <p:nvPr/>
          </p:nvSpPr>
          <p:spPr bwMode="auto">
            <a:xfrm>
              <a:off x="3640295" y="535242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9" name="Блок-схема: узел 468"/>
            <p:cNvSpPr>
              <a:spLocks noChangeAspect="1"/>
            </p:cNvSpPr>
            <p:nvPr/>
          </p:nvSpPr>
          <p:spPr bwMode="auto">
            <a:xfrm>
              <a:off x="3801095" y="4488482"/>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0" name="Блок-схема: узел 469"/>
            <p:cNvSpPr>
              <a:spLocks/>
            </p:cNvSpPr>
            <p:nvPr/>
          </p:nvSpPr>
          <p:spPr bwMode="auto">
            <a:xfrm>
              <a:off x="3945095" y="565722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1" name="Блок-схема: узел 470"/>
            <p:cNvSpPr>
              <a:spLocks/>
            </p:cNvSpPr>
            <p:nvPr/>
          </p:nvSpPr>
          <p:spPr bwMode="auto">
            <a:xfrm>
              <a:off x="4079654" y="5534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2" name="Блок-схема: узел 471"/>
            <p:cNvSpPr>
              <a:spLocks noChangeAspect="1"/>
            </p:cNvSpPr>
            <p:nvPr/>
          </p:nvSpPr>
          <p:spPr bwMode="auto">
            <a:xfrm>
              <a:off x="4249895" y="5962025"/>
              <a:ext cx="108000" cy="10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3" name="Блок-схема: узел 472"/>
            <p:cNvSpPr>
              <a:spLocks/>
            </p:cNvSpPr>
            <p:nvPr/>
          </p:nvSpPr>
          <p:spPr bwMode="auto">
            <a:xfrm>
              <a:off x="2607031" y="566562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4" name="Блок-схема: узел 473"/>
            <p:cNvSpPr>
              <a:spLocks/>
            </p:cNvSpPr>
            <p:nvPr/>
          </p:nvSpPr>
          <p:spPr bwMode="auto">
            <a:xfrm>
              <a:off x="4626695" y="53307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5" name="Блок-схема: узел 474"/>
            <p:cNvSpPr>
              <a:spLocks noChangeAspect="1"/>
            </p:cNvSpPr>
            <p:nvPr/>
          </p:nvSpPr>
          <p:spPr bwMode="auto">
            <a:xfrm>
              <a:off x="3887993" y="406916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9" name="Блок-схема: узел 478"/>
            <p:cNvSpPr>
              <a:spLocks/>
            </p:cNvSpPr>
            <p:nvPr/>
          </p:nvSpPr>
          <p:spPr bwMode="auto">
            <a:xfrm>
              <a:off x="6954903" y="51892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0" name="Блок-схема: узел 479"/>
            <p:cNvSpPr>
              <a:spLocks noChangeAspect="1"/>
            </p:cNvSpPr>
            <p:nvPr/>
          </p:nvSpPr>
          <p:spPr bwMode="auto">
            <a:xfrm>
              <a:off x="6292767" y="253155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1" name="Блок-схема: узел 480"/>
            <p:cNvSpPr>
              <a:spLocks/>
            </p:cNvSpPr>
            <p:nvPr/>
          </p:nvSpPr>
          <p:spPr bwMode="auto">
            <a:xfrm>
              <a:off x="6517167" y="30523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2" name="Блок-схема: узел 481"/>
            <p:cNvSpPr>
              <a:spLocks/>
            </p:cNvSpPr>
            <p:nvPr/>
          </p:nvSpPr>
          <p:spPr bwMode="auto">
            <a:xfrm>
              <a:off x="6497719" y="503115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3" name="Блок-схема: узел 482"/>
            <p:cNvSpPr>
              <a:spLocks/>
            </p:cNvSpPr>
            <p:nvPr/>
          </p:nvSpPr>
          <p:spPr bwMode="auto">
            <a:xfrm>
              <a:off x="7530967" y="37793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4" name="Блок-схема: узел 483"/>
            <p:cNvSpPr>
              <a:spLocks noChangeAspect="1"/>
            </p:cNvSpPr>
            <p:nvPr/>
          </p:nvSpPr>
          <p:spPr bwMode="auto">
            <a:xfrm>
              <a:off x="6497703" y="409254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5" name="Блок-схема: узел 484"/>
            <p:cNvSpPr>
              <a:spLocks noChangeAspect="1"/>
            </p:cNvSpPr>
            <p:nvPr/>
          </p:nvSpPr>
          <p:spPr bwMode="auto">
            <a:xfrm>
              <a:off x="6359477" y="286294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6" name="Блок-схема: узел 485"/>
            <p:cNvSpPr>
              <a:spLocks noChangeAspect="1"/>
            </p:cNvSpPr>
            <p:nvPr/>
          </p:nvSpPr>
          <p:spPr bwMode="auto">
            <a:xfrm>
              <a:off x="6453551" y="4384534"/>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7" name="Блок-схема: узел 486"/>
            <p:cNvSpPr>
              <a:spLocks/>
            </p:cNvSpPr>
            <p:nvPr/>
          </p:nvSpPr>
          <p:spPr bwMode="auto">
            <a:xfrm>
              <a:off x="6677951" y="49053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8" name="Блок-схема: узел 487"/>
            <p:cNvSpPr>
              <a:spLocks noChangeAspect="1"/>
            </p:cNvSpPr>
            <p:nvPr/>
          </p:nvSpPr>
          <p:spPr bwMode="auto">
            <a:xfrm>
              <a:off x="6838751" y="4041391"/>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9" name="Блок-схема: узел 488"/>
            <p:cNvSpPr>
              <a:spLocks/>
            </p:cNvSpPr>
            <p:nvPr/>
          </p:nvSpPr>
          <p:spPr bwMode="auto">
            <a:xfrm>
              <a:off x="6982751" y="52101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0" name="Блок-схема: узел 489"/>
            <p:cNvSpPr>
              <a:spLocks noChangeAspect="1"/>
            </p:cNvSpPr>
            <p:nvPr/>
          </p:nvSpPr>
          <p:spPr bwMode="auto">
            <a:xfrm>
              <a:off x="6910768" y="56589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1" name="Блок-схема: узел 490"/>
            <p:cNvSpPr>
              <a:spLocks/>
            </p:cNvSpPr>
            <p:nvPr/>
          </p:nvSpPr>
          <p:spPr bwMode="auto">
            <a:xfrm>
              <a:off x="7287551" y="55149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2" name="Блок-схема: узел 491"/>
            <p:cNvSpPr>
              <a:spLocks/>
            </p:cNvSpPr>
            <p:nvPr/>
          </p:nvSpPr>
          <p:spPr bwMode="auto">
            <a:xfrm>
              <a:off x="6112519" y="504533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3" name="Блок-схема: узел 492"/>
            <p:cNvSpPr>
              <a:spLocks/>
            </p:cNvSpPr>
            <p:nvPr/>
          </p:nvSpPr>
          <p:spPr bwMode="auto">
            <a:xfrm>
              <a:off x="7107303" y="53416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4" name="Блок-схема: узел 493"/>
            <p:cNvSpPr>
              <a:spLocks/>
            </p:cNvSpPr>
            <p:nvPr/>
          </p:nvSpPr>
          <p:spPr bwMode="auto">
            <a:xfrm>
              <a:off x="6445167" y="26839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5" name="Блок-схема: узел 494"/>
            <p:cNvSpPr>
              <a:spLocks/>
            </p:cNvSpPr>
            <p:nvPr/>
          </p:nvSpPr>
          <p:spPr bwMode="auto">
            <a:xfrm>
              <a:off x="6650119" y="518355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6" name="Блок-схема: узел 495"/>
            <p:cNvSpPr>
              <a:spLocks noChangeAspect="1"/>
            </p:cNvSpPr>
            <p:nvPr/>
          </p:nvSpPr>
          <p:spPr bwMode="auto">
            <a:xfrm>
              <a:off x="6650103" y="424494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7" name="Блок-схема: узел 496"/>
            <p:cNvSpPr>
              <a:spLocks/>
            </p:cNvSpPr>
            <p:nvPr/>
          </p:nvSpPr>
          <p:spPr bwMode="auto">
            <a:xfrm>
              <a:off x="6511877" y="30153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8" name="Блок-схема: узел 497"/>
            <p:cNvSpPr>
              <a:spLocks noChangeAspect="1"/>
            </p:cNvSpPr>
            <p:nvPr/>
          </p:nvSpPr>
          <p:spPr bwMode="auto">
            <a:xfrm>
              <a:off x="6605951" y="4536934"/>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9" name="Блок-схема: узел 498"/>
            <p:cNvSpPr>
              <a:spLocks/>
            </p:cNvSpPr>
            <p:nvPr/>
          </p:nvSpPr>
          <p:spPr bwMode="auto">
            <a:xfrm>
              <a:off x="6830351" y="50577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0" name="Блок-схема: узел 499"/>
            <p:cNvSpPr>
              <a:spLocks noChangeAspect="1"/>
            </p:cNvSpPr>
            <p:nvPr/>
          </p:nvSpPr>
          <p:spPr bwMode="auto">
            <a:xfrm>
              <a:off x="6991151" y="4193791"/>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1" name="Блок-схема: узел 500"/>
            <p:cNvSpPr>
              <a:spLocks/>
            </p:cNvSpPr>
            <p:nvPr/>
          </p:nvSpPr>
          <p:spPr bwMode="auto">
            <a:xfrm>
              <a:off x="7135151" y="53625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2" name="Блок-схема: узел 501"/>
            <p:cNvSpPr>
              <a:spLocks noChangeAspect="1"/>
            </p:cNvSpPr>
            <p:nvPr/>
          </p:nvSpPr>
          <p:spPr bwMode="auto">
            <a:xfrm>
              <a:off x="7063168" y="58113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3" name="Блок-схема: узел 502"/>
            <p:cNvSpPr>
              <a:spLocks noChangeAspect="1"/>
            </p:cNvSpPr>
            <p:nvPr/>
          </p:nvSpPr>
          <p:spPr bwMode="auto">
            <a:xfrm>
              <a:off x="7439951" y="56673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4" name="Блок-схема: узел 503"/>
            <p:cNvSpPr>
              <a:spLocks/>
            </p:cNvSpPr>
            <p:nvPr/>
          </p:nvSpPr>
          <p:spPr bwMode="auto">
            <a:xfrm>
              <a:off x="6264919" y="519773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5" name="Блок-схема: узел 504"/>
            <p:cNvSpPr>
              <a:spLocks noChangeAspect="1"/>
            </p:cNvSpPr>
            <p:nvPr/>
          </p:nvSpPr>
          <p:spPr bwMode="auto">
            <a:xfrm>
              <a:off x="7331703" y="5777677"/>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6" name="Блок-схема: узел 505"/>
            <p:cNvSpPr>
              <a:spLocks noChangeAspect="1"/>
            </p:cNvSpPr>
            <p:nvPr/>
          </p:nvSpPr>
          <p:spPr bwMode="auto">
            <a:xfrm>
              <a:off x="6874519" y="5619539"/>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7" name="Блок-схема: узел 506"/>
            <p:cNvSpPr>
              <a:spLocks/>
            </p:cNvSpPr>
            <p:nvPr/>
          </p:nvSpPr>
          <p:spPr bwMode="auto">
            <a:xfrm>
              <a:off x="6874503" y="46809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8" name="Блок-схема: узел 507"/>
            <p:cNvSpPr>
              <a:spLocks/>
            </p:cNvSpPr>
            <p:nvPr/>
          </p:nvSpPr>
          <p:spPr bwMode="auto">
            <a:xfrm>
              <a:off x="6830351" y="497292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9" name="Блок-схема: узел 508"/>
            <p:cNvSpPr>
              <a:spLocks/>
            </p:cNvSpPr>
            <p:nvPr/>
          </p:nvSpPr>
          <p:spPr bwMode="auto">
            <a:xfrm>
              <a:off x="7054751" y="549372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0" name="Блок-схема: узел 509"/>
            <p:cNvSpPr>
              <a:spLocks noChangeAspect="1"/>
            </p:cNvSpPr>
            <p:nvPr/>
          </p:nvSpPr>
          <p:spPr bwMode="auto">
            <a:xfrm>
              <a:off x="6201735" y="296418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2" name="Блок-схема: узел 511"/>
            <p:cNvSpPr>
              <a:spLocks noChangeAspect="1"/>
            </p:cNvSpPr>
            <p:nvPr/>
          </p:nvSpPr>
          <p:spPr bwMode="auto">
            <a:xfrm>
              <a:off x="7162583" y="5962140"/>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3" name="Блок-схема: узел 512"/>
            <p:cNvSpPr>
              <a:spLocks noChangeAspect="1"/>
            </p:cNvSpPr>
            <p:nvPr/>
          </p:nvSpPr>
          <p:spPr bwMode="auto">
            <a:xfrm>
              <a:off x="7549781" y="5779690"/>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4" name="Блок-схема: узел 513"/>
            <p:cNvSpPr>
              <a:spLocks noChangeAspect="1"/>
            </p:cNvSpPr>
            <p:nvPr/>
          </p:nvSpPr>
          <p:spPr bwMode="auto">
            <a:xfrm>
              <a:off x="6021487" y="5806923"/>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5" name="Блок-схема: узел 514"/>
            <p:cNvSpPr>
              <a:spLocks/>
            </p:cNvSpPr>
            <p:nvPr/>
          </p:nvSpPr>
          <p:spPr bwMode="auto">
            <a:xfrm>
              <a:off x="6517151" y="30221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6" name="Блок-схема: узел 515"/>
            <p:cNvSpPr>
              <a:spLocks/>
            </p:cNvSpPr>
            <p:nvPr/>
          </p:nvSpPr>
          <p:spPr bwMode="auto">
            <a:xfrm>
              <a:off x="6722103" y="55217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7" name="Блок-схема: узел 516"/>
            <p:cNvSpPr>
              <a:spLocks noChangeAspect="1"/>
            </p:cNvSpPr>
            <p:nvPr/>
          </p:nvSpPr>
          <p:spPr bwMode="auto">
            <a:xfrm>
              <a:off x="7073783" y="4529602"/>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8" name="Блок-схема: узел 517"/>
            <p:cNvSpPr>
              <a:spLocks noChangeAspect="1"/>
            </p:cNvSpPr>
            <p:nvPr/>
          </p:nvSpPr>
          <p:spPr bwMode="auto">
            <a:xfrm>
              <a:off x="6284367" y="338480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9" name="Блок-схема: узел 518"/>
            <p:cNvSpPr>
              <a:spLocks/>
            </p:cNvSpPr>
            <p:nvPr/>
          </p:nvSpPr>
          <p:spPr bwMode="auto">
            <a:xfrm>
              <a:off x="6445167" y="252086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0" name="Блок-схема: узел 519"/>
            <p:cNvSpPr>
              <a:spLocks noChangeAspect="1"/>
            </p:cNvSpPr>
            <p:nvPr/>
          </p:nvSpPr>
          <p:spPr bwMode="auto">
            <a:xfrm>
              <a:off x="7531000" y="5804002"/>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1" name="Блок-схема: узел 520"/>
            <p:cNvSpPr>
              <a:spLocks/>
            </p:cNvSpPr>
            <p:nvPr/>
          </p:nvSpPr>
          <p:spPr bwMode="auto">
            <a:xfrm>
              <a:off x="6264919" y="53636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2" name="Блок-схема: узел 521"/>
            <p:cNvSpPr>
              <a:spLocks noChangeAspect="1"/>
            </p:cNvSpPr>
            <p:nvPr/>
          </p:nvSpPr>
          <p:spPr bwMode="auto">
            <a:xfrm>
              <a:off x="7073767" y="359099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3" name="Блок-схема: узел 522"/>
            <p:cNvSpPr>
              <a:spLocks noChangeAspect="1"/>
            </p:cNvSpPr>
            <p:nvPr/>
          </p:nvSpPr>
          <p:spPr bwMode="auto">
            <a:xfrm>
              <a:off x="6284351" y="2446204"/>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4" name="Блок-схема: узел 523"/>
            <p:cNvSpPr>
              <a:spLocks noChangeAspect="1"/>
            </p:cNvSpPr>
            <p:nvPr/>
          </p:nvSpPr>
          <p:spPr bwMode="auto">
            <a:xfrm>
              <a:off x="6517168" y="3199804"/>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5" name="Блок-схема: узел 524"/>
            <p:cNvSpPr>
              <a:spLocks noChangeAspect="1"/>
            </p:cNvSpPr>
            <p:nvPr/>
          </p:nvSpPr>
          <p:spPr bwMode="auto">
            <a:xfrm>
              <a:off x="6264903" y="4424997"/>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6" name="Блок-схема: узел 525"/>
            <p:cNvSpPr>
              <a:spLocks/>
            </p:cNvSpPr>
            <p:nvPr/>
          </p:nvSpPr>
          <p:spPr bwMode="auto">
            <a:xfrm>
              <a:off x="6498135" y="25749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7" name="Блок-схема: узел 526"/>
            <p:cNvSpPr>
              <a:spLocks noChangeAspect="1"/>
            </p:cNvSpPr>
            <p:nvPr/>
          </p:nvSpPr>
          <p:spPr bwMode="auto">
            <a:xfrm>
              <a:off x="6126677" y="3195393"/>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8" name="Блок-схема: узел 527"/>
            <p:cNvSpPr>
              <a:spLocks noChangeAspect="1"/>
            </p:cNvSpPr>
            <p:nvPr/>
          </p:nvSpPr>
          <p:spPr bwMode="auto">
            <a:xfrm>
              <a:off x="6220751" y="4716986"/>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9" name="Блок-схема: узел 528"/>
            <p:cNvSpPr>
              <a:spLocks/>
            </p:cNvSpPr>
            <p:nvPr/>
          </p:nvSpPr>
          <p:spPr bwMode="auto">
            <a:xfrm>
              <a:off x="6445151" y="523778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0" name="Блок-схема: узел 529"/>
            <p:cNvSpPr>
              <a:spLocks noChangeAspect="1"/>
            </p:cNvSpPr>
            <p:nvPr/>
          </p:nvSpPr>
          <p:spPr bwMode="auto">
            <a:xfrm>
              <a:off x="6605951" y="4373843"/>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1" name="Блок-схема: узел 530"/>
            <p:cNvSpPr>
              <a:spLocks noChangeAspect="1"/>
            </p:cNvSpPr>
            <p:nvPr/>
          </p:nvSpPr>
          <p:spPr bwMode="auto">
            <a:xfrm>
              <a:off x="5859832" y="3476726"/>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2" name="Блок-схема: узел 531"/>
            <p:cNvSpPr>
              <a:spLocks noChangeAspect="1"/>
            </p:cNvSpPr>
            <p:nvPr/>
          </p:nvSpPr>
          <p:spPr bwMode="auto">
            <a:xfrm>
              <a:off x="6677968" y="5991386"/>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3" name="Блок-схема: узел 532"/>
            <p:cNvSpPr>
              <a:spLocks noChangeAspect="1"/>
            </p:cNvSpPr>
            <p:nvPr/>
          </p:nvSpPr>
          <p:spPr bwMode="auto">
            <a:xfrm>
              <a:off x="7054751" y="5847386"/>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4" name="Блок-схема: узел 533"/>
            <p:cNvSpPr>
              <a:spLocks/>
            </p:cNvSpPr>
            <p:nvPr/>
          </p:nvSpPr>
          <p:spPr bwMode="auto">
            <a:xfrm>
              <a:off x="7431551" y="521607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5" name="Блок-схема: узел 534"/>
            <p:cNvSpPr>
              <a:spLocks/>
            </p:cNvSpPr>
            <p:nvPr/>
          </p:nvSpPr>
          <p:spPr bwMode="auto">
            <a:xfrm>
              <a:off x="6514951" y="309973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6" name="Блок-схема: узел 535"/>
            <p:cNvSpPr>
              <a:spLocks noChangeAspect="1"/>
            </p:cNvSpPr>
            <p:nvPr/>
          </p:nvSpPr>
          <p:spPr bwMode="auto">
            <a:xfrm>
              <a:off x="5934562" y="296360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7" name="Блок-схема: узел 536"/>
            <p:cNvSpPr>
              <a:spLocks/>
            </p:cNvSpPr>
            <p:nvPr/>
          </p:nvSpPr>
          <p:spPr bwMode="auto">
            <a:xfrm>
              <a:off x="7115703" y="542962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8" name="Блок-схема: узел 537"/>
            <p:cNvSpPr>
              <a:spLocks noChangeAspect="1"/>
            </p:cNvSpPr>
            <p:nvPr/>
          </p:nvSpPr>
          <p:spPr bwMode="auto">
            <a:xfrm>
              <a:off x="6101871" y="2825423"/>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9" name="Блок-схема: узел 538"/>
            <p:cNvSpPr>
              <a:spLocks/>
            </p:cNvSpPr>
            <p:nvPr/>
          </p:nvSpPr>
          <p:spPr bwMode="auto">
            <a:xfrm>
              <a:off x="7071535" y="47830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0" name="Блок-схема: узел 539"/>
            <p:cNvSpPr>
              <a:spLocks noChangeAspect="1"/>
            </p:cNvSpPr>
            <p:nvPr/>
          </p:nvSpPr>
          <p:spPr bwMode="auto">
            <a:xfrm>
              <a:off x="5632111" y="2838990"/>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2" name="Блок-схема: узел 541"/>
            <p:cNvSpPr>
              <a:spLocks noChangeAspect="1"/>
            </p:cNvSpPr>
            <p:nvPr/>
          </p:nvSpPr>
          <p:spPr bwMode="auto">
            <a:xfrm>
              <a:off x="6262671" y="5617005"/>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3" name="Блок-схема: узел 542"/>
            <p:cNvSpPr>
              <a:spLocks noChangeAspect="1"/>
            </p:cNvSpPr>
            <p:nvPr/>
          </p:nvSpPr>
          <p:spPr bwMode="auto">
            <a:xfrm>
              <a:off x="7063168" y="3988900"/>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4" name="Блок-схема: узел 543"/>
            <p:cNvSpPr>
              <a:spLocks noChangeAspect="1"/>
            </p:cNvSpPr>
            <p:nvPr/>
          </p:nvSpPr>
          <p:spPr bwMode="auto">
            <a:xfrm>
              <a:off x="7198335" y="3091965"/>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5" name="Блок-схема: узел 544"/>
            <p:cNvSpPr>
              <a:spLocks/>
            </p:cNvSpPr>
            <p:nvPr/>
          </p:nvSpPr>
          <p:spPr bwMode="auto">
            <a:xfrm>
              <a:off x="7422735" y="361276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6" name="Блок-схема: узел 545"/>
            <p:cNvSpPr>
              <a:spLocks noChangeAspect="1"/>
            </p:cNvSpPr>
            <p:nvPr/>
          </p:nvSpPr>
          <p:spPr bwMode="auto">
            <a:xfrm>
              <a:off x="6389471" y="392596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7" name="Блок-схема: узел 546"/>
            <p:cNvSpPr>
              <a:spLocks noChangeAspect="1"/>
            </p:cNvSpPr>
            <p:nvPr/>
          </p:nvSpPr>
          <p:spPr bwMode="auto">
            <a:xfrm>
              <a:off x="7422719" y="2674160"/>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8" name="Блок-схема: узел 547"/>
            <p:cNvSpPr>
              <a:spLocks/>
            </p:cNvSpPr>
            <p:nvPr/>
          </p:nvSpPr>
          <p:spPr bwMode="auto">
            <a:xfrm>
              <a:off x="6389455" y="298736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9" name="Блок-схема: узел 548"/>
            <p:cNvSpPr>
              <a:spLocks noChangeAspect="1"/>
            </p:cNvSpPr>
            <p:nvPr/>
          </p:nvSpPr>
          <p:spPr bwMode="auto">
            <a:xfrm>
              <a:off x="7265045" y="34233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0" name="Блок-схема: узел 549"/>
            <p:cNvSpPr>
              <a:spLocks noChangeAspect="1"/>
            </p:cNvSpPr>
            <p:nvPr/>
          </p:nvSpPr>
          <p:spPr bwMode="auto">
            <a:xfrm>
              <a:off x="6345303" y="32793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1" name="Блок-схема: узел 550"/>
            <p:cNvSpPr>
              <a:spLocks/>
            </p:cNvSpPr>
            <p:nvPr/>
          </p:nvSpPr>
          <p:spPr bwMode="auto">
            <a:xfrm>
              <a:off x="6569703" y="38001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2" name="Блок-схема: узел 551"/>
            <p:cNvSpPr>
              <a:spLocks noChangeAspect="1"/>
            </p:cNvSpPr>
            <p:nvPr/>
          </p:nvSpPr>
          <p:spPr bwMode="auto">
            <a:xfrm>
              <a:off x="6730503" y="2936206"/>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4" name="Блок-схема: узел 553"/>
            <p:cNvSpPr>
              <a:spLocks noChangeAspect="1"/>
            </p:cNvSpPr>
            <p:nvPr/>
          </p:nvSpPr>
          <p:spPr bwMode="auto">
            <a:xfrm>
              <a:off x="6802520" y="4553749"/>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5" name="Блок-схема: узел 554"/>
            <p:cNvSpPr>
              <a:spLocks/>
            </p:cNvSpPr>
            <p:nvPr/>
          </p:nvSpPr>
          <p:spPr bwMode="auto">
            <a:xfrm>
              <a:off x="6165487" y="274415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6" name="Блок-схема: узел 555"/>
            <p:cNvSpPr>
              <a:spLocks noChangeAspect="1"/>
            </p:cNvSpPr>
            <p:nvPr/>
          </p:nvSpPr>
          <p:spPr bwMode="auto">
            <a:xfrm>
              <a:off x="6004271" y="3940150"/>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7" name="Блок-схема: узел 556"/>
            <p:cNvSpPr>
              <a:spLocks noChangeAspect="1"/>
            </p:cNvSpPr>
            <p:nvPr/>
          </p:nvSpPr>
          <p:spPr bwMode="auto">
            <a:xfrm>
              <a:off x="6999055" y="4236503"/>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8" name="Блок-схема: узел 557"/>
            <p:cNvSpPr>
              <a:spLocks noChangeAspect="1"/>
            </p:cNvSpPr>
            <p:nvPr/>
          </p:nvSpPr>
          <p:spPr bwMode="auto">
            <a:xfrm>
              <a:off x="7350735" y="3244365"/>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9" name="Блок-схема: узел 558"/>
            <p:cNvSpPr>
              <a:spLocks noChangeAspect="1"/>
            </p:cNvSpPr>
            <p:nvPr/>
          </p:nvSpPr>
          <p:spPr bwMode="auto">
            <a:xfrm>
              <a:off x="6541871" y="407836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0" name="Блок-схема: узел 559"/>
            <p:cNvSpPr>
              <a:spLocks noChangeAspect="1"/>
            </p:cNvSpPr>
            <p:nvPr/>
          </p:nvSpPr>
          <p:spPr bwMode="auto">
            <a:xfrm>
              <a:off x="6541855" y="3139760"/>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1" name="Блок-схема: узел 560"/>
            <p:cNvSpPr>
              <a:spLocks noChangeAspect="1"/>
            </p:cNvSpPr>
            <p:nvPr/>
          </p:nvSpPr>
          <p:spPr bwMode="auto">
            <a:xfrm>
              <a:off x="7417445" y="35757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2" name="Блок-схема: узел 561"/>
            <p:cNvSpPr>
              <a:spLocks noChangeAspect="1"/>
            </p:cNvSpPr>
            <p:nvPr/>
          </p:nvSpPr>
          <p:spPr bwMode="auto">
            <a:xfrm>
              <a:off x="6497703" y="34317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3" name="Блок-схема: узел 562"/>
            <p:cNvSpPr>
              <a:spLocks noChangeAspect="1"/>
            </p:cNvSpPr>
            <p:nvPr/>
          </p:nvSpPr>
          <p:spPr bwMode="auto">
            <a:xfrm>
              <a:off x="6722103" y="3952549"/>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4" name="Блок-схема: узел 563"/>
            <p:cNvSpPr>
              <a:spLocks noChangeAspect="1"/>
            </p:cNvSpPr>
            <p:nvPr/>
          </p:nvSpPr>
          <p:spPr bwMode="auto">
            <a:xfrm>
              <a:off x="6882903" y="3088606"/>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5" name="Блок-схема: узел 564"/>
            <p:cNvSpPr>
              <a:spLocks noChangeAspect="1"/>
            </p:cNvSpPr>
            <p:nvPr/>
          </p:nvSpPr>
          <p:spPr bwMode="auto">
            <a:xfrm>
              <a:off x="7026903" y="4257349"/>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6" name="Блок-схема: узел 565"/>
            <p:cNvSpPr>
              <a:spLocks noChangeAspect="1"/>
            </p:cNvSpPr>
            <p:nvPr/>
          </p:nvSpPr>
          <p:spPr bwMode="auto">
            <a:xfrm>
              <a:off x="6554903" y="3639575"/>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8" name="Блок-схема: узел 567"/>
            <p:cNvSpPr>
              <a:spLocks noChangeAspect="1"/>
            </p:cNvSpPr>
            <p:nvPr/>
          </p:nvSpPr>
          <p:spPr bwMode="auto">
            <a:xfrm>
              <a:off x="6156671" y="4092550"/>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0" name="Блок-схема: узел 569"/>
            <p:cNvSpPr>
              <a:spLocks/>
            </p:cNvSpPr>
            <p:nvPr/>
          </p:nvSpPr>
          <p:spPr bwMode="auto">
            <a:xfrm>
              <a:off x="7387670" y="46659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1" name="Блок-схема: узел 570"/>
            <p:cNvSpPr>
              <a:spLocks noChangeAspect="1"/>
            </p:cNvSpPr>
            <p:nvPr/>
          </p:nvSpPr>
          <p:spPr bwMode="auto">
            <a:xfrm>
              <a:off x="6766255" y="35757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2" name="Блок-схема: узел 571"/>
            <p:cNvSpPr>
              <a:spLocks noChangeAspect="1"/>
            </p:cNvSpPr>
            <p:nvPr/>
          </p:nvSpPr>
          <p:spPr bwMode="auto">
            <a:xfrm>
              <a:off x="6722103" y="3867738"/>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3" name="Блок-схема: узел 572"/>
            <p:cNvSpPr>
              <a:spLocks noChangeAspect="1"/>
            </p:cNvSpPr>
            <p:nvPr/>
          </p:nvSpPr>
          <p:spPr bwMode="auto">
            <a:xfrm>
              <a:off x="6946503" y="4388538"/>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4" name="Блок-схема: узел 573"/>
            <p:cNvSpPr>
              <a:spLocks noChangeAspect="1"/>
            </p:cNvSpPr>
            <p:nvPr/>
          </p:nvSpPr>
          <p:spPr bwMode="auto">
            <a:xfrm>
              <a:off x="7107303" y="3524595"/>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6" name="Блок-схема: узел 575"/>
            <p:cNvSpPr>
              <a:spLocks/>
            </p:cNvSpPr>
            <p:nvPr/>
          </p:nvSpPr>
          <p:spPr bwMode="auto">
            <a:xfrm>
              <a:off x="7054335" y="485695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7" name="Блок-схема: узел 576"/>
            <p:cNvSpPr>
              <a:spLocks/>
            </p:cNvSpPr>
            <p:nvPr/>
          </p:nvSpPr>
          <p:spPr bwMode="auto">
            <a:xfrm>
              <a:off x="6427717" y="300891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8" name="Блок-схема: узел 577"/>
            <p:cNvSpPr>
              <a:spLocks/>
            </p:cNvSpPr>
            <p:nvPr/>
          </p:nvSpPr>
          <p:spPr bwMode="auto">
            <a:xfrm>
              <a:off x="5913239" y="47017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9" name="Блок-схема: узел 578"/>
            <p:cNvSpPr>
              <a:spLocks noChangeAspect="1"/>
            </p:cNvSpPr>
            <p:nvPr/>
          </p:nvSpPr>
          <p:spPr bwMode="auto">
            <a:xfrm>
              <a:off x="7422719" y="3582555"/>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0" name="Блок-схема: узел 579"/>
            <p:cNvSpPr>
              <a:spLocks noChangeAspect="1"/>
            </p:cNvSpPr>
            <p:nvPr/>
          </p:nvSpPr>
          <p:spPr bwMode="auto">
            <a:xfrm>
              <a:off x="6613855" y="441655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1" name="Блок-схема: узел 580"/>
            <p:cNvSpPr>
              <a:spLocks noChangeAspect="1"/>
            </p:cNvSpPr>
            <p:nvPr/>
          </p:nvSpPr>
          <p:spPr bwMode="auto">
            <a:xfrm>
              <a:off x="6965535" y="342441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2" name="Блок-схема: узел 581"/>
            <p:cNvSpPr>
              <a:spLocks noChangeAspect="1"/>
            </p:cNvSpPr>
            <p:nvPr/>
          </p:nvSpPr>
          <p:spPr bwMode="auto">
            <a:xfrm>
              <a:off x="7189935" y="3945217"/>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3" name="Блок-схема: узел 582"/>
            <p:cNvSpPr>
              <a:spLocks noChangeAspect="1"/>
            </p:cNvSpPr>
            <p:nvPr/>
          </p:nvSpPr>
          <p:spPr bwMode="auto">
            <a:xfrm>
              <a:off x="7350735" y="3081274"/>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4" name="Блок-схема: узел 583"/>
            <p:cNvSpPr>
              <a:spLocks noChangeAspect="1"/>
            </p:cNvSpPr>
            <p:nvPr/>
          </p:nvSpPr>
          <p:spPr bwMode="auto">
            <a:xfrm>
              <a:off x="6408936" y="3033224"/>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5" name="Блок-схема: узел 584"/>
            <p:cNvSpPr>
              <a:spLocks noChangeAspect="1"/>
            </p:cNvSpPr>
            <p:nvPr/>
          </p:nvSpPr>
          <p:spPr bwMode="auto">
            <a:xfrm>
              <a:off x="6156671" y="4258417"/>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6" name="Блок-схема: узел 585"/>
            <p:cNvSpPr>
              <a:spLocks noChangeAspect="1"/>
            </p:cNvSpPr>
            <p:nvPr/>
          </p:nvSpPr>
          <p:spPr bwMode="auto">
            <a:xfrm>
              <a:off x="6965519" y="2485812"/>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7" name="Блок-схема: узел 586"/>
            <p:cNvSpPr>
              <a:spLocks noChangeAspect="1"/>
            </p:cNvSpPr>
            <p:nvPr/>
          </p:nvSpPr>
          <p:spPr bwMode="auto">
            <a:xfrm>
              <a:off x="7189919" y="2911113"/>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8" name="Блок-схема: узел 587"/>
            <p:cNvSpPr>
              <a:spLocks noChangeAspect="1"/>
            </p:cNvSpPr>
            <p:nvPr/>
          </p:nvSpPr>
          <p:spPr bwMode="auto">
            <a:xfrm>
              <a:off x="7422736" y="3760212"/>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9" name="Блок-схема: узел 588"/>
            <p:cNvSpPr>
              <a:spLocks noChangeAspect="1"/>
            </p:cNvSpPr>
            <p:nvPr/>
          </p:nvSpPr>
          <p:spPr bwMode="auto">
            <a:xfrm>
              <a:off x="6156655" y="3319812"/>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0" name="Блок-схема: узел 589"/>
            <p:cNvSpPr>
              <a:spLocks noChangeAspect="1"/>
            </p:cNvSpPr>
            <p:nvPr/>
          </p:nvSpPr>
          <p:spPr bwMode="auto">
            <a:xfrm>
              <a:off x="7537103" y="32877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1" name="Блок-схема: узел 590"/>
            <p:cNvSpPr>
              <a:spLocks/>
            </p:cNvSpPr>
            <p:nvPr/>
          </p:nvSpPr>
          <p:spPr bwMode="auto">
            <a:xfrm>
              <a:off x="7032245" y="37558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2" name="Блок-схема: узел 591"/>
            <p:cNvSpPr>
              <a:spLocks noChangeAspect="1"/>
            </p:cNvSpPr>
            <p:nvPr/>
          </p:nvSpPr>
          <p:spPr bwMode="auto">
            <a:xfrm>
              <a:off x="6112503" y="361180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3" name="Блок-схема: узел 592"/>
            <p:cNvSpPr>
              <a:spLocks noChangeAspect="1"/>
            </p:cNvSpPr>
            <p:nvPr/>
          </p:nvSpPr>
          <p:spPr bwMode="auto">
            <a:xfrm>
              <a:off x="6336903" y="4132601"/>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4" name="Блок-схема: узел 593"/>
            <p:cNvSpPr>
              <a:spLocks noChangeAspect="1"/>
            </p:cNvSpPr>
            <p:nvPr/>
          </p:nvSpPr>
          <p:spPr bwMode="auto">
            <a:xfrm>
              <a:off x="6497703" y="3268658"/>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6" name="Блок-схема: узел 595"/>
            <p:cNvSpPr>
              <a:spLocks/>
            </p:cNvSpPr>
            <p:nvPr/>
          </p:nvSpPr>
          <p:spPr bwMode="auto">
            <a:xfrm>
              <a:off x="6569720" y="488620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9" name="Блок-схема: узел 598"/>
            <p:cNvSpPr>
              <a:spLocks noChangeAspect="1"/>
            </p:cNvSpPr>
            <p:nvPr/>
          </p:nvSpPr>
          <p:spPr bwMode="auto">
            <a:xfrm>
              <a:off x="7646282" y="3612678"/>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1" name="Блок-схема: узел 600"/>
            <p:cNvSpPr>
              <a:spLocks noChangeAspect="1"/>
            </p:cNvSpPr>
            <p:nvPr/>
          </p:nvSpPr>
          <p:spPr bwMode="auto">
            <a:xfrm>
              <a:off x="7007455" y="4324436"/>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2" name="Блок-схема: узел 601"/>
            <p:cNvSpPr>
              <a:spLocks noChangeAspect="1"/>
            </p:cNvSpPr>
            <p:nvPr/>
          </p:nvSpPr>
          <p:spPr bwMode="auto">
            <a:xfrm>
              <a:off x="7007439" y="338583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3" name="Блок-схема: узел 602"/>
            <p:cNvSpPr>
              <a:spLocks noChangeAspect="1"/>
            </p:cNvSpPr>
            <p:nvPr/>
          </p:nvSpPr>
          <p:spPr bwMode="auto">
            <a:xfrm>
              <a:off x="6963287" y="3677820"/>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4" name="Блок-схема: узел 603"/>
            <p:cNvSpPr>
              <a:spLocks/>
            </p:cNvSpPr>
            <p:nvPr/>
          </p:nvSpPr>
          <p:spPr bwMode="auto">
            <a:xfrm>
              <a:off x="6173871" y="25330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5" name="Блок-схема: узел 604"/>
            <p:cNvSpPr>
              <a:spLocks noChangeAspect="1"/>
            </p:cNvSpPr>
            <p:nvPr/>
          </p:nvSpPr>
          <p:spPr bwMode="auto">
            <a:xfrm>
              <a:off x="7177665" y="3325086"/>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6" name="Блок-схема: узел 605"/>
            <p:cNvSpPr>
              <a:spLocks noChangeAspect="1"/>
            </p:cNvSpPr>
            <p:nvPr/>
          </p:nvSpPr>
          <p:spPr bwMode="auto">
            <a:xfrm>
              <a:off x="6154423" y="4511820"/>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1" name="Блок-схема: узел 670"/>
            <p:cNvSpPr>
              <a:spLocks/>
            </p:cNvSpPr>
            <p:nvPr/>
          </p:nvSpPr>
          <p:spPr bwMode="auto">
            <a:xfrm>
              <a:off x="7107303" y="53416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3" name="Блок-схема: узел 672"/>
            <p:cNvSpPr>
              <a:spLocks noChangeAspect="1"/>
            </p:cNvSpPr>
            <p:nvPr/>
          </p:nvSpPr>
          <p:spPr bwMode="auto">
            <a:xfrm>
              <a:off x="6669567" y="320475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4" name="Блок-схема: узел 673"/>
            <p:cNvSpPr>
              <a:spLocks/>
            </p:cNvSpPr>
            <p:nvPr/>
          </p:nvSpPr>
          <p:spPr bwMode="auto">
            <a:xfrm>
              <a:off x="6650119" y="518355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5" name="Блок-схема: узел 674"/>
            <p:cNvSpPr>
              <a:spLocks noChangeAspect="1"/>
            </p:cNvSpPr>
            <p:nvPr/>
          </p:nvSpPr>
          <p:spPr bwMode="auto">
            <a:xfrm>
              <a:off x="7683367" y="393174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6" name="Блок-схема: узел 675"/>
            <p:cNvSpPr>
              <a:spLocks noChangeAspect="1"/>
            </p:cNvSpPr>
            <p:nvPr/>
          </p:nvSpPr>
          <p:spPr bwMode="auto">
            <a:xfrm>
              <a:off x="6650103" y="424494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7" name="Блок-схема: узел 676"/>
            <p:cNvSpPr>
              <a:spLocks noChangeAspect="1"/>
            </p:cNvSpPr>
            <p:nvPr/>
          </p:nvSpPr>
          <p:spPr bwMode="auto">
            <a:xfrm>
              <a:off x="6511877" y="301534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9" name="Блок-схема: узел 678"/>
            <p:cNvSpPr>
              <a:spLocks/>
            </p:cNvSpPr>
            <p:nvPr/>
          </p:nvSpPr>
          <p:spPr bwMode="auto">
            <a:xfrm>
              <a:off x="7135151" y="501888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0" name="Блок-схема: узел 679"/>
            <p:cNvSpPr>
              <a:spLocks noChangeAspect="1"/>
            </p:cNvSpPr>
            <p:nvPr/>
          </p:nvSpPr>
          <p:spPr bwMode="auto">
            <a:xfrm>
              <a:off x="7086635" y="317454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1" name="Блок-схема: узел 680"/>
            <p:cNvSpPr>
              <a:spLocks/>
            </p:cNvSpPr>
            <p:nvPr/>
          </p:nvSpPr>
          <p:spPr bwMode="auto">
            <a:xfrm>
              <a:off x="7135151" y="53625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3" name="Блок-схема: узел 682"/>
            <p:cNvSpPr>
              <a:spLocks noChangeAspect="1"/>
            </p:cNvSpPr>
            <p:nvPr/>
          </p:nvSpPr>
          <p:spPr bwMode="auto">
            <a:xfrm>
              <a:off x="7439951" y="56673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4" name="Блок-схема: узел 683"/>
            <p:cNvSpPr>
              <a:spLocks/>
            </p:cNvSpPr>
            <p:nvPr/>
          </p:nvSpPr>
          <p:spPr bwMode="auto">
            <a:xfrm>
              <a:off x="6264919" y="519773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5" name="Блок-схема: узел 684"/>
            <p:cNvSpPr>
              <a:spLocks/>
            </p:cNvSpPr>
            <p:nvPr/>
          </p:nvSpPr>
          <p:spPr bwMode="auto">
            <a:xfrm>
              <a:off x="7259703" y="54940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6" name="Блок-схема: узел 685"/>
            <p:cNvSpPr>
              <a:spLocks/>
            </p:cNvSpPr>
            <p:nvPr/>
          </p:nvSpPr>
          <p:spPr bwMode="auto">
            <a:xfrm>
              <a:off x="6597567" y="28363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7" name="Блок-схема: узел 686"/>
            <p:cNvSpPr>
              <a:spLocks/>
            </p:cNvSpPr>
            <p:nvPr/>
          </p:nvSpPr>
          <p:spPr bwMode="auto">
            <a:xfrm>
              <a:off x="6802519" y="533595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8" name="Блок-схема: узел 687"/>
            <p:cNvSpPr>
              <a:spLocks noChangeAspect="1"/>
            </p:cNvSpPr>
            <p:nvPr/>
          </p:nvSpPr>
          <p:spPr bwMode="auto">
            <a:xfrm>
              <a:off x="6802503" y="4397345"/>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9" name="Блок-схема: узел 688"/>
            <p:cNvSpPr>
              <a:spLocks noChangeAspect="1"/>
            </p:cNvSpPr>
            <p:nvPr/>
          </p:nvSpPr>
          <p:spPr bwMode="auto">
            <a:xfrm>
              <a:off x="6664277" y="316774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0" name="Блок-схема: узел 689"/>
            <p:cNvSpPr>
              <a:spLocks/>
            </p:cNvSpPr>
            <p:nvPr/>
          </p:nvSpPr>
          <p:spPr bwMode="auto">
            <a:xfrm>
              <a:off x="6758351" y="46893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1" name="Блок-схема: узел 690"/>
            <p:cNvSpPr>
              <a:spLocks/>
            </p:cNvSpPr>
            <p:nvPr/>
          </p:nvSpPr>
          <p:spPr bwMode="auto">
            <a:xfrm>
              <a:off x="6982751" y="52101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2" name="Блок-схема: узел 691"/>
            <p:cNvSpPr>
              <a:spLocks noChangeAspect="1"/>
            </p:cNvSpPr>
            <p:nvPr/>
          </p:nvSpPr>
          <p:spPr bwMode="auto">
            <a:xfrm>
              <a:off x="6129735" y="2680598"/>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3" name="Блок-схема: узел 692"/>
            <p:cNvSpPr>
              <a:spLocks/>
            </p:cNvSpPr>
            <p:nvPr/>
          </p:nvSpPr>
          <p:spPr bwMode="auto">
            <a:xfrm>
              <a:off x="7287551" y="55149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4" name="Блок-схема: узел 693"/>
            <p:cNvSpPr>
              <a:spLocks noChangeAspect="1"/>
            </p:cNvSpPr>
            <p:nvPr/>
          </p:nvSpPr>
          <p:spPr bwMode="auto">
            <a:xfrm>
              <a:off x="7215568" y="59637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5" name="Блок-схема: узел 694"/>
            <p:cNvSpPr>
              <a:spLocks noChangeAspect="1"/>
            </p:cNvSpPr>
            <p:nvPr/>
          </p:nvSpPr>
          <p:spPr bwMode="auto">
            <a:xfrm>
              <a:off x="7592351" y="5819734"/>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6" name="Блок-схема: узел 695"/>
            <p:cNvSpPr>
              <a:spLocks/>
            </p:cNvSpPr>
            <p:nvPr/>
          </p:nvSpPr>
          <p:spPr bwMode="auto">
            <a:xfrm>
              <a:off x="6417319" y="535013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7" name="Блок-схема: узел 696"/>
            <p:cNvSpPr>
              <a:spLocks noChangeAspect="1"/>
            </p:cNvSpPr>
            <p:nvPr/>
          </p:nvSpPr>
          <p:spPr bwMode="auto">
            <a:xfrm>
              <a:off x="7484103" y="5930077"/>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0" name="Блок-схема: узел 699"/>
            <p:cNvSpPr>
              <a:spLocks/>
            </p:cNvSpPr>
            <p:nvPr/>
          </p:nvSpPr>
          <p:spPr bwMode="auto">
            <a:xfrm>
              <a:off x="6982751" y="512532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1" name="Блок-схема: узел 700"/>
            <p:cNvSpPr>
              <a:spLocks noChangeAspect="1"/>
            </p:cNvSpPr>
            <p:nvPr/>
          </p:nvSpPr>
          <p:spPr bwMode="auto">
            <a:xfrm>
              <a:off x="7207151" y="5646123"/>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3" name="Блок-схема: узел 702"/>
            <p:cNvSpPr>
              <a:spLocks noChangeAspect="1"/>
            </p:cNvSpPr>
            <p:nvPr/>
          </p:nvSpPr>
          <p:spPr bwMode="auto">
            <a:xfrm>
              <a:off x="7511951" y="5950923"/>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4" name="Блок-схема: узел 703"/>
            <p:cNvSpPr>
              <a:spLocks noChangeAspect="1"/>
            </p:cNvSpPr>
            <p:nvPr/>
          </p:nvSpPr>
          <p:spPr bwMode="auto">
            <a:xfrm>
              <a:off x="5496543" y="255760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5" name="Блок-схема: узел 704"/>
            <p:cNvSpPr>
              <a:spLocks noChangeAspect="1"/>
            </p:cNvSpPr>
            <p:nvPr/>
          </p:nvSpPr>
          <p:spPr bwMode="auto">
            <a:xfrm>
              <a:off x="7702181" y="5932090"/>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6" name="Блок-схема: узел 705"/>
            <p:cNvSpPr>
              <a:spLocks noChangeAspect="1"/>
            </p:cNvSpPr>
            <p:nvPr/>
          </p:nvSpPr>
          <p:spPr bwMode="auto">
            <a:xfrm>
              <a:off x="6173887" y="5959323"/>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7" name="Блок-схема: узел 706"/>
            <p:cNvSpPr>
              <a:spLocks noChangeAspect="1"/>
            </p:cNvSpPr>
            <p:nvPr/>
          </p:nvSpPr>
          <p:spPr bwMode="auto">
            <a:xfrm>
              <a:off x="6669551" y="3174547"/>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8" name="Блок-схема: узел 707"/>
            <p:cNvSpPr>
              <a:spLocks noChangeAspect="1"/>
            </p:cNvSpPr>
            <p:nvPr/>
          </p:nvSpPr>
          <p:spPr bwMode="auto">
            <a:xfrm>
              <a:off x="5758269" y="2660040"/>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0" name="Блок-схема: узел 709"/>
            <p:cNvSpPr>
              <a:spLocks/>
            </p:cNvSpPr>
            <p:nvPr/>
          </p:nvSpPr>
          <p:spPr bwMode="auto">
            <a:xfrm>
              <a:off x="7450583" y="52028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1" name="Блок-схема: узел 710"/>
            <p:cNvSpPr>
              <a:spLocks/>
            </p:cNvSpPr>
            <p:nvPr/>
          </p:nvSpPr>
          <p:spPr bwMode="auto">
            <a:xfrm>
              <a:off x="6597567" y="267326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2" name="Блок-схема: узел 711"/>
            <p:cNvSpPr>
              <a:spLocks noChangeAspect="1"/>
            </p:cNvSpPr>
            <p:nvPr/>
          </p:nvSpPr>
          <p:spPr bwMode="auto">
            <a:xfrm>
              <a:off x="5717901" y="3203351"/>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3" name="Блок-схема: узел 712"/>
            <p:cNvSpPr>
              <a:spLocks/>
            </p:cNvSpPr>
            <p:nvPr/>
          </p:nvSpPr>
          <p:spPr bwMode="auto">
            <a:xfrm>
              <a:off x="6417319" y="55160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4" name="Блок-схема: узел 713"/>
            <p:cNvSpPr>
              <a:spLocks noChangeAspect="1"/>
            </p:cNvSpPr>
            <p:nvPr/>
          </p:nvSpPr>
          <p:spPr bwMode="auto">
            <a:xfrm>
              <a:off x="7226167" y="3743397"/>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6" name="Блок-схема: узел 715"/>
            <p:cNvSpPr>
              <a:spLocks noChangeAspect="1"/>
            </p:cNvSpPr>
            <p:nvPr/>
          </p:nvSpPr>
          <p:spPr bwMode="auto">
            <a:xfrm>
              <a:off x="6669568" y="3352204"/>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7" name="Блок-схема: узел 716"/>
            <p:cNvSpPr>
              <a:spLocks noChangeAspect="1"/>
            </p:cNvSpPr>
            <p:nvPr/>
          </p:nvSpPr>
          <p:spPr bwMode="auto">
            <a:xfrm>
              <a:off x="6417303" y="4577397"/>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8" name="Блок-схема: узел 717"/>
            <p:cNvSpPr>
              <a:spLocks/>
            </p:cNvSpPr>
            <p:nvPr/>
          </p:nvSpPr>
          <p:spPr bwMode="auto">
            <a:xfrm>
              <a:off x="6650535" y="27273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9" name="Блок-схема: узел 718"/>
            <p:cNvSpPr>
              <a:spLocks noChangeAspect="1"/>
            </p:cNvSpPr>
            <p:nvPr/>
          </p:nvSpPr>
          <p:spPr bwMode="auto">
            <a:xfrm>
              <a:off x="6279077" y="3347793"/>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0" name="Блок-схема: узел 719"/>
            <p:cNvSpPr>
              <a:spLocks/>
            </p:cNvSpPr>
            <p:nvPr/>
          </p:nvSpPr>
          <p:spPr bwMode="auto">
            <a:xfrm>
              <a:off x="6373151" y="486938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1" name="Блок-схема: узел 720"/>
            <p:cNvSpPr>
              <a:spLocks/>
            </p:cNvSpPr>
            <p:nvPr/>
          </p:nvSpPr>
          <p:spPr bwMode="auto">
            <a:xfrm>
              <a:off x="6597551" y="539018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2" name="Блок-схема: узел 721"/>
            <p:cNvSpPr>
              <a:spLocks/>
            </p:cNvSpPr>
            <p:nvPr/>
          </p:nvSpPr>
          <p:spPr bwMode="auto">
            <a:xfrm>
              <a:off x="7272246" y="486938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3" name="Блок-схема: узел 722"/>
            <p:cNvSpPr>
              <a:spLocks noChangeAspect="1"/>
            </p:cNvSpPr>
            <p:nvPr/>
          </p:nvSpPr>
          <p:spPr bwMode="auto">
            <a:xfrm>
              <a:off x="6902351" y="5694986"/>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6" name="Блок-схема: узел 725"/>
            <p:cNvSpPr>
              <a:spLocks/>
            </p:cNvSpPr>
            <p:nvPr/>
          </p:nvSpPr>
          <p:spPr bwMode="auto">
            <a:xfrm>
              <a:off x="7583951" y="536847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7" name="Блок-схема: узел 726"/>
            <p:cNvSpPr>
              <a:spLocks noChangeAspect="1"/>
            </p:cNvSpPr>
            <p:nvPr/>
          </p:nvSpPr>
          <p:spPr bwMode="auto">
            <a:xfrm>
              <a:off x="6667351" y="3252130"/>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8" name="Блок-схема: узел 727"/>
            <p:cNvSpPr>
              <a:spLocks noChangeAspect="1"/>
            </p:cNvSpPr>
            <p:nvPr/>
          </p:nvSpPr>
          <p:spPr bwMode="auto">
            <a:xfrm>
              <a:off x="6872303" y="5751723"/>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9" name="Блок-схема: узел 728"/>
            <p:cNvSpPr>
              <a:spLocks noChangeAspect="1"/>
            </p:cNvSpPr>
            <p:nvPr/>
          </p:nvSpPr>
          <p:spPr bwMode="auto">
            <a:xfrm>
              <a:off x="7268103" y="5582021"/>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2" name="Блок-схема: узел 731"/>
            <p:cNvSpPr>
              <a:spLocks/>
            </p:cNvSpPr>
            <p:nvPr/>
          </p:nvSpPr>
          <p:spPr bwMode="auto">
            <a:xfrm>
              <a:off x="7448335" y="54562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3" name="Блок-схема: узел 732"/>
            <p:cNvSpPr>
              <a:spLocks noChangeAspect="1"/>
            </p:cNvSpPr>
            <p:nvPr/>
          </p:nvSpPr>
          <p:spPr bwMode="auto">
            <a:xfrm>
              <a:off x="6595319" y="292666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4" name="Блок-схема: узел 733"/>
            <p:cNvSpPr>
              <a:spLocks noChangeAspect="1"/>
            </p:cNvSpPr>
            <p:nvPr/>
          </p:nvSpPr>
          <p:spPr bwMode="auto">
            <a:xfrm>
              <a:off x="6415071" y="5769405"/>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5" name="Блок-схема: узел 734"/>
            <p:cNvSpPr>
              <a:spLocks/>
            </p:cNvSpPr>
            <p:nvPr/>
          </p:nvSpPr>
          <p:spPr bwMode="auto">
            <a:xfrm>
              <a:off x="7230723" y="41977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6" name="Блок-схема: узел 735"/>
            <p:cNvSpPr>
              <a:spLocks/>
            </p:cNvSpPr>
            <p:nvPr/>
          </p:nvSpPr>
          <p:spPr bwMode="auto">
            <a:xfrm>
              <a:off x="7186571" y="448977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7" name="Блок-схема: узел 736"/>
            <p:cNvSpPr>
              <a:spLocks noChangeAspect="1"/>
            </p:cNvSpPr>
            <p:nvPr/>
          </p:nvSpPr>
          <p:spPr bwMode="auto">
            <a:xfrm>
              <a:off x="7571771" y="4146634"/>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8" name="Блок-схема: узел 737"/>
            <p:cNvSpPr>
              <a:spLocks/>
            </p:cNvSpPr>
            <p:nvPr/>
          </p:nvSpPr>
          <p:spPr bwMode="auto">
            <a:xfrm>
              <a:off x="7383123" y="43501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9" name="Блок-схема: узел 738"/>
            <p:cNvSpPr>
              <a:spLocks/>
            </p:cNvSpPr>
            <p:nvPr/>
          </p:nvSpPr>
          <p:spPr bwMode="auto">
            <a:xfrm>
              <a:off x="7724171" y="42990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0" name="Блок-схема: узел 739"/>
            <p:cNvSpPr>
              <a:spLocks/>
            </p:cNvSpPr>
            <p:nvPr/>
          </p:nvSpPr>
          <p:spPr bwMode="auto">
            <a:xfrm>
              <a:off x="7338971" y="447908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1" name="Блок-схема: узел 740"/>
            <p:cNvSpPr>
              <a:spLocks noChangeAspect="1"/>
            </p:cNvSpPr>
            <p:nvPr/>
          </p:nvSpPr>
          <p:spPr bwMode="auto">
            <a:xfrm>
              <a:off x="7796188" y="4094143"/>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2" name="Блок-схема: узел 741"/>
            <p:cNvSpPr>
              <a:spLocks noChangeAspect="1"/>
            </p:cNvSpPr>
            <p:nvPr/>
          </p:nvSpPr>
          <p:spPr bwMode="auto">
            <a:xfrm>
              <a:off x="7302723" y="3905392"/>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3" name="Блок-схема: узел 742"/>
            <p:cNvSpPr>
              <a:spLocks/>
            </p:cNvSpPr>
            <p:nvPr/>
          </p:nvSpPr>
          <p:spPr bwMode="auto">
            <a:xfrm>
              <a:off x="7732075" y="434174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4" name="Блок-схема: узел 743"/>
            <p:cNvSpPr>
              <a:spLocks noChangeAspect="1"/>
            </p:cNvSpPr>
            <p:nvPr/>
          </p:nvSpPr>
          <p:spPr bwMode="auto">
            <a:xfrm>
              <a:off x="7274891" y="4183608"/>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5" name="Блок-схема: узел 744"/>
            <p:cNvSpPr>
              <a:spLocks noChangeAspect="1"/>
            </p:cNvSpPr>
            <p:nvPr/>
          </p:nvSpPr>
          <p:spPr bwMode="auto">
            <a:xfrm>
              <a:off x="7455123" y="4057792"/>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6" name="Блок-схема: узел 745"/>
            <p:cNvSpPr>
              <a:spLocks/>
            </p:cNvSpPr>
            <p:nvPr/>
          </p:nvSpPr>
          <p:spPr bwMode="auto">
            <a:xfrm>
              <a:off x="7759923" y="43625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7" name="Блок-схема: узел 746"/>
            <p:cNvSpPr>
              <a:spLocks noChangeAspect="1"/>
            </p:cNvSpPr>
            <p:nvPr/>
          </p:nvSpPr>
          <p:spPr bwMode="auto">
            <a:xfrm>
              <a:off x="7455123" y="3972981"/>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8" name="Блок-схема: узел 747"/>
            <p:cNvSpPr>
              <a:spLocks/>
            </p:cNvSpPr>
            <p:nvPr/>
          </p:nvSpPr>
          <p:spPr bwMode="auto">
            <a:xfrm>
              <a:off x="7679523" y="44937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9" name="Блок-схема: узел 748"/>
            <p:cNvSpPr>
              <a:spLocks/>
            </p:cNvSpPr>
            <p:nvPr/>
          </p:nvSpPr>
          <p:spPr bwMode="auto">
            <a:xfrm>
              <a:off x="7346875" y="452179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0" name="Блок-схема: узел 749"/>
            <p:cNvSpPr>
              <a:spLocks noChangeAspect="1"/>
            </p:cNvSpPr>
            <p:nvPr/>
          </p:nvSpPr>
          <p:spPr bwMode="auto">
            <a:xfrm>
              <a:off x="7765265" y="3861044"/>
              <a:ext cx="216000" cy="216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1" name="Блок-схема: узел 750"/>
            <p:cNvSpPr>
              <a:spLocks/>
            </p:cNvSpPr>
            <p:nvPr/>
          </p:nvSpPr>
          <p:spPr bwMode="auto">
            <a:xfrm>
              <a:off x="7740475" y="44296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2" name="Блок-схема: узел 751"/>
            <p:cNvSpPr>
              <a:spLocks/>
            </p:cNvSpPr>
            <p:nvPr/>
          </p:nvSpPr>
          <p:spPr bwMode="auto">
            <a:xfrm>
              <a:off x="7383123" y="43501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3" name="Блок-схема: узел 752"/>
            <p:cNvSpPr>
              <a:spLocks/>
            </p:cNvSpPr>
            <p:nvPr/>
          </p:nvSpPr>
          <p:spPr bwMode="auto">
            <a:xfrm>
              <a:off x="7724171" y="429903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4" name="Блок-схема: узел 753"/>
            <p:cNvSpPr>
              <a:spLocks/>
            </p:cNvSpPr>
            <p:nvPr/>
          </p:nvSpPr>
          <p:spPr bwMode="auto">
            <a:xfrm>
              <a:off x="7535523" y="45025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5" name="Блок-схема: узел 754"/>
            <p:cNvSpPr>
              <a:spLocks/>
            </p:cNvSpPr>
            <p:nvPr/>
          </p:nvSpPr>
          <p:spPr bwMode="auto">
            <a:xfrm>
              <a:off x="7277882" y="49499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6" name="Блок-схема: узел 755"/>
            <p:cNvSpPr>
              <a:spLocks/>
            </p:cNvSpPr>
            <p:nvPr/>
          </p:nvSpPr>
          <p:spPr bwMode="auto">
            <a:xfrm>
              <a:off x="7233730" y="524197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7" name="Блок-схема: узел 756"/>
            <p:cNvSpPr>
              <a:spLocks/>
            </p:cNvSpPr>
            <p:nvPr/>
          </p:nvSpPr>
          <p:spPr bwMode="auto">
            <a:xfrm>
              <a:off x="7618930" y="48988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8" name="Блок-схема: узел 757"/>
            <p:cNvSpPr>
              <a:spLocks/>
            </p:cNvSpPr>
            <p:nvPr/>
          </p:nvSpPr>
          <p:spPr bwMode="auto">
            <a:xfrm>
              <a:off x="7430282" y="51023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9" name="Блок-схема: узел 758"/>
            <p:cNvSpPr>
              <a:spLocks/>
            </p:cNvSpPr>
            <p:nvPr/>
          </p:nvSpPr>
          <p:spPr bwMode="auto">
            <a:xfrm>
              <a:off x="7771330" y="50512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0" name="Блок-схема: узел 759"/>
            <p:cNvSpPr>
              <a:spLocks/>
            </p:cNvSpPr>
            <p:nvPr/>
          </p:nvSpPr>
          <p:spPr bwMode="auto">
            <a:xfrm>
              <a:off x="7386130" y="52312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1" name="Блок-схема: узел 760"/>
            <p:cNvSpPr>
              <a:spLocks/>
            </p:cNvSpPr>
            <p:nvPr/>
          </p:nvSpPr>
          <p:spPr bwMode="auto">
            <a:xfrm>
              <a:off x="7843347" y="48463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2" name="Блок-схема: узел 761"/>
            <p:cNvSpPr>
              <a:spLocks noChangeAspect="1"/>
            </p:cNvSpPr>
            <p:nvPr/>
          </p:nvSpPr>
          <p:spPr bwMode="auto">
            <a:xfrm>
              <a:off x="6333497" y="3647749"/>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3" name="Блок-схема: узел 762"/>
            <p:cNvSpPr>
              <a:spLocks/>
            </p:cNvSpPr>
            <p:nvPr/>
          </p:nvSpPr>
          <p:spPr bwMode="auto">
            <a:xfrm>
              <a:off x="7779234" y="50939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4" name="Блок-схема: узел 763"/>
            <p:cNvSpPr>
              <a:spLocks noChangeAspect="1"/>
            </p:cNvSpPr>
            <p:nvPr/>
          </p:nvSpPr>
          <p:spPr bwMode="auto">
            <a:xfrm>
              <a:off x="6979727" y="2849543"/>
              <a:ext cx="288000" cy="28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5" name="Блок-схема: узел 764"/>
            <p:cNvSpPr>
              <a:spLocks/>
            </p:cNvSpPr>
            <p:nvPr/>
          </p:nvSpPr>
          <p:spPr bwMode="auto">
            <a:xfrm>
              <a:off x="7502282" y="48099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6" name="Блок-схема: узел 765"/>
            <p:cNvSpPr>
              <a:spLocks/>
            </p:cNvSpPr>
            <p:nvPr/>
          </p:nvSpPr>
          <p:spPr bwMode="auto">
            <a:xfrm>
              <a:off x="7807082" y="511478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7" name="Блок-схема: узел 766"/>
            <p:cNvSpPr>
              <a:spLocks/>
            </p:cNvSpPr>
            <p:nvPr/>
          </p:nvSpPr>
          <p:spPr bwMode="auto">
            <a:xfrm>
              <a:off x="7502282" y="472517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8" name="Блок-схема: узел 767"/>
            <p:cNvSpPr>
              <a:spLocks/>
            </p:cNvSpPr>
            <p:nvPr/>
          </p:nvSpPr>
          <p:spPr bwMode="auto">
            <a:xfrm>
              <a:off x="7726682" y="524597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9" name="Блок-схема: узел 768"/>
            <p:cNvSpPr>
              <a:spLocks noChangeAspect="1"/>
            </p:cNvSpPr>
            <p:nvPr/>
          </p:nvSpPr>
          <p:spPr bwMode="auto">
            <a:xfrm>
              <a:off x="7690216" y="5568188"/>
              <a:ext cx="108000" cy="108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0" name="Блок-схема: узел 769"/>
            <p:cNvSpPr>
              <a:spLocks/>
            </p:cNvSpPr>
            <p:nvPr/>
          </p:nvSpPr>
          <p:spPr bwMode="auto">
            <a:xfrm>
              <a:off x="7812424" y="461323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1" name="Блок-схема: узел 770"/>
            <p:cNvSpPr>
              <a:spLocks/>
            </p:cNvSpPr>
            <p:nvPr/>
          </p:nvSpPr>
          <p:spPr bwMode="auto">
            <a:xfrm>
              <a:off x="7787634" y="518187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2" name="Блок-схема: узел 771"/>
            <p:cNvSpPr>
              <a:spLocks/>
            </p:cNvSpPr>
            <p:nvPr/>
          </p:nvSpPr>
          <p:spPr bwMode="auto">
            <a:xfrm>
              <a:off x="7430282" y="51023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3" name="Блок-схема: узел 772"/>
            <p:cNvSpPr>
              <a:spLocks/>
            </p:cNvSpPr>
            <p:nvPr/>
          </p:nvSpPr>
          <p:spPr bwMode="auto">
            <a:xfrm>
              <a:off x="7771330" y="505122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4" name="Блок-схема: узел 773"/>
            <p:cNvSpPr>
              <a:spLocks/>
            </p:cNvSpPr>
            <p:nvPr/>
          </p:nvSpPr>
          <p:spPr bwMode="auto">
            <a:xfrm>
              <a:off x="7582682" y="52547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5" name="Блок-схема: узел 774"/>
            <p:cNvSpPr>
              <a:spLocks/>
            </p:cNvSpPr>
            <p:nvPr/>
          </p:nvSpPr>
          <p:spPr bwMode="auto">
            <a:xfrm>
              <a:off x="3067257" y="22344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6" name="Блок-схема: узел 775"/>
            <p:cNvSpPr>
              <a:spLocks/>
            </p:cNvSpPr>
            <p:nvPr/>
          </p:nvSpPr>
          <p:spPr bwMode="auto">
            <a:xfrm>
              <a:off x="3288663" y="224364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7" name="Блок-схема: узел 776"/>
            <p:cNvSpPr>
              <a:spLocks/>
            </p:cNvSpPr>
            <p:nvPr/>
          </p:nvSpPr>
          <p:spPr bwMode="auto">
            <a:xfrm>
              <a:off x="3362943" y="24858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8" name="Блок-схема: узел 777"/>
            <p:cNvSpPr>
              <a:spLocks/>
            </p:cNvSpPr>
            <p:nvPr/>
          </p:nvSpPr>
          <p:spPr bwMode="auto">
            <a:xfrm>
              <a:off x="3641487" y="230900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9" name="Блок-схема: узел 778"/>
            <p:cNvSpPr>
              <a:spLocks/>
            </p:cNvSpPr>
            <p:nvPr/>
          </p:nvSpPr>
          <p:spPr bwMode="auto">
            <a:xfrm>
              <a:off x="3487911" y="210105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0" name="Блок-схема: узел 779"/>
            <p:cNvSpPr>
              <a:spLocks/>
            </p:cNvSpPr>
            <p:nvPr/>
          </p:nvSpPr>
          <p:spPr bwMode="auto">
            <a:xfrm>
              <a:off x="3723721" y="20568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1" name="Блок-схема: узел 780"/>
            <p:cNvSpPr>
              <a:spLocks/>
            </p:cNvSpPr>
            <p:nvPr/>
          </p:nvSpPr>
          <p:spPr bwMode="auto">
            <a:xfrm>
              <a:off x="3945127" y="20660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2" name="Блок-схема: узел 781"/>
            <p:cNvSpPr>
              <a:spLocks/>
            </p:cNvSpPr>
            <p:nvPr/>
          </p:nvSpPr>
          <p:spPr bwMode="auto">
            <a:xfrm>
              <a:off x="4019407" y="23081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3" name="Блок-схема: узел 782"/>
            <p:cNvSpPr>
              <a:spLocks/>
            </p:cNvSpPr>
            <p:nvPr/>
          </p:nvSpPr>
          <p:spPr bwMode="auto">
            <a:xfrm>
              <a:off x="4297951" y="213137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4" name="Блок-схема: узел 783"/>
            <p:cNvSpPr>
              <a:spLocks/>
            </p:cNvSpPr>
            <p:nvPr/>
          </p:nvSpPr>
          <p:spPr bwMode="auto">
            <a:xfrm>
              <a:off x="4144375" y="192343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5" name="Блок-схема: узел 784"/>
            <p:cNvSpPr>
              <a:spLocks/>
            </p:cNvSpPr>
            <p:nvPr/>
          </p:nvSpPr>
          <p:spPr bwMode="auto">
            <a:xfrm>
              <a:off x="4490801" y="191295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6" name="Блок-схема: узел 785"/>
            <p:cNvSpPr>
              <a:spLocks/>
            </p:cNvSpPr>
            <p:nvPr/>
          </p:nvSpPr>
          <p:spPr bwMode="auto">
            <a:xfrm>
              <a:off x="4976503" y="177943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7" name="Блок-схема: узел 786"/>
            <p:cNvSpPr>
              <a:spLocks/>
            </p:cNvSpPr>
            <p:nvPr/>
          </p:nvSpPr>
          <p:spPr bwMode="auto">
            <a:xfrm>
              <a:off x="3955727" y="17635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8" name="Блок-схема: узел 787"/>
            <p:cNvSpPr>
              <a:spLocks/>
            </p:cNvSpPr>
            <p:nvPr/>
          </p:nvSpPr>
          <p:spPr bwMode="auto">
            <a:xfrm>
              <a:off x="5329327" y="18447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9" name="Блок-схема: узел 788"/>
            <p:cNvSpPr>
              <a:spLocks/>
            </p:cNvSpPr>
            <p:nvPr/>
          </p:nvSpPr>
          <p:spPr bwMode="auto">
            <a:xfrm>
              <a:off x="5175751" y="163684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0" name="Блок-схема: узел 789"/>
            <p:cNvSpPr>
              <a:spLocks/>
            </p:cNvSpPr>
            <p:nvPr/>
          </p:nvSpPr>
          <p:spPr bwMode="auto">
            <a:xfrm>
              <a:off x="4001089" y="24835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1" name="Блок-схема: узел 790"/>
            <p:cNvSpPr>
              <a:spLocks/>
            </p:cNvSpPr>
            <p:nvPr/>
          </p:nvSpPr>
          <p:spPr bwMode="auto">
            <a:xfrm>
              <a:off x="4222495" y="24926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2" name="Блок-схема: узел 791"/>
            <p:cNvSpPr>
              <a:spLocks/>
            </p:cNvSpPr>
            <p:nvPr/>
          </p:nvSpPr>
          <p:spPr bwMode="auto">
            <a:xfrm>
              <a:off x="4296775" y="27348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3" name="Блок-схема: узел 792"/>
            <p:cNvSpPr>
              <a:spLocks/>
            </p:cNvSpPr>
            <p:nvPr/>
          </p:nvSpPr>
          <p:spPr bwMode="auto">
            <a:xfrm>
              <a:off x="4575319" y="255802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4" name="Блок-схема: узел 793"/>
            <p:cNvSpPr>
              <a:spLocks/>
            </p:cNvSpPr>
            <p:nvPr/>
          </p:nvSpPr>
          <p:spPr bwMode="auto">
            <a:xfrm>
              <a:off x="4421743" y="235007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5" name="Блок-схема: узел 794"/>
            <p:cNvSpPr>
              <a:spLocks/>
            </p:cNvSpPr>
            <p:nvPr/>
          </p:nvSpPr>
          <p:spPr bwMode="auto">
            <a:xfrm>
              <a:off x="3362185" y="295005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6" name="Блок-схема: узел 795"/>
            <p:cNvSpPr>
              <a:spLocks/>
            </p:cNvSpPr>
            <p:nvPr/>
          </p:nvSpPr>
          <p:spPr bwMode="auto">
            <a:xfrm>
              <a:off x="3583591" y="29592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7" name="Блок-схема: узел 796"/>
            <p:cNvSpPr>
              <a:spLocks/>
            </p:cNvSpPr>
            <p:nvPr/>
          </p:nvSpPr>
          <p:spPr bwMode="auto">
            <a:xfrm>
              <a:off x="3657871" y="32013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8" name="Блок-схема: узел 797"/>
            <p:cNvSpPr>
              <a:spLocks/>
            </p:cNvSpPr>
            <p:nvPr/>
          </p:nvSpPr>
          <p:spPr bwMode="auto">
            <a:xfrm>
              <a:off x="3936415" y="30245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9" name="Блок-схема: узел 798"/>
            <p:cNvSpPr>
              <a:spLocks/>
            </p:cNvSpPr>
            <p:nvPr/>
          </p:nvSpPr>
          <p:spPr bwMode="auto">
            <a:xfrm>
              <a:off x="3782839" y="28166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0" name="Блок-схема: узел 799"/>
            <p:cNvSpPr>
              <a:spLocks/>
            </p:cNvSpPr>
            <p:nvPr/>
          </p:nvSpPr>
          <p:spPr bwMode="auto">
            <a:xfrm>
              <a:off x="4153073" y="29388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1" name="Блок-схема: узел 800"/>
            <p:cNvSpPr>
              <a:spLocks/>
            </p:cNvSpPr>
            <p:nvPr/>
          </p:nvSpPr>
          <p:spPr bwMode="auto">
            <a:xfrm>
              <a:off x="4374479" y="29479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2" name="Блок-схема: узел 801"/>
            <p:cNvSpPr>
              <a:spLocks noChangeAspect="1"/>
            </p:cNvSpPr>
            <p:nvPr/>
          </p:nvSpPr>
          <p:spPr bwMode="auto">
            <a:xfrm>
              <a:off x="4448759" y="31901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3" name="Блок-схема: узел 802"/>
            <p:cNvSpPr>
              <a:spLocks/>
            </p:cNvSpPr>
            <p:nvPr/>
          </p:nvSpPr>
          <p:spPr bwMode="auto">
            <a:xfrm>
              <a:off x="4727303" y="30133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4" name="Блок-схема: узел 803"/>
            <p:cNvSpPr>
              <a:spLocks/>
            </p:cNvSpPr>
            <p:nvPr/>
          </p:nvSpPr>
          <p:spPr bwMode="auto">
            <a:xfrm>
              <a:off x="4573727" y="28053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5" name="Блок-схема: узел 804"/>
            <p:cNvSpPr>
              <a:spLocks/>
            </p:cNvSpPr>
            <p:nvPr/>
          </p:nvSpPr>
          <p:spPr bwMode="auto">
            <a:xfrm>
              <a:off x="2771981" y="27108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6" name="Блок-схема: узел 805"/>
            <p:cNvSpPr>
              <a:spLocks/>
            </p:cNvSpPr>
            <p:nvPr/>
          </p:nvSpPr>
          <p:spPr bwMode="auto">
            <a:xfrm>
              <a:off x="2993387" y="271997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7" name="Блок-схема: узел 806"/>
            <p:cNvSpPr>
              <a:spLocks/>
            </p:cNvSpPr>
            <p:nvPr/>
          </p:nvSpPr>
          <p:spPr bwMode="auto">
            <a:xfrm>
              <a:off x="3067667" y="296213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8" name="Блок-схема: узел 807"/>
            <p:cNvSpPr>
              <a:spLocks/>
            </p:cNvSpPr>
            <p:nvPr/>
          </p:nvSpPr>
          <p:spPr bwMode="auto">
            <a:xfrm>
              <a:off x="3346211" y="278532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9" name="Блок-схема: узел 808"/>
            <p:cNvSpPr>
              <a:spLocks/>
            </p:cNvSpPr>
            <p:nvPr/>
          </p:nvSpPr>
          <p:spPr bwMode="auto">
            <a:xfrm>
              <a:off x="3192635" y="25773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0" name="Блок-схема: узел 809"/>
            <p:cNvSpPr>
              <a:spLocks/>
            </p:cNvSpPr>
            <p:nvPr/>
          </p:nvSpPr>
          <p:spPr bwMode="auto">
            <a:xfrm>
              <a:off x="3457763" y="253080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1" name="Блок-схема: узел 810"/>
            <p:cNvSpPr>
              <a:spLocks/>
            </p:cNvSpPr>
            <p:nvPr/>
          </p:nvSpPr>
          <p:spPr bwMode="auto">
            <a:xfrm>
              <a:off x="3679169" y="253995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2" name="Блок-схема: узел 811"/>
            <p:cNvSpPr>
              <a:spLocks/>
            </p:cNvSpPr>
            <p:nvPr/>
          </p:nvSpPr>
          <p:spPr bwMode="auto">
            <a:xfrm>
              <a:off x="3753449" y="278212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3" name="Блок-схема: узел 812"/>
            <p:cNvSpPr>
              <a:spLocks/>
            </p:cNvSpPr>
            <p:nvPr/>
          </p:nvSpPr>
          <p:spPr bwMode="auto">
            <a:xfrm>
              <a:off x="4031993" y="26053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4" name="Блок-схема: узел 813"/>
            <p:cNvSpPr>
              <a:spLocks/>
            </p:cNvSpPr>
            <p:nvPr/>
          </p:nvSpPr>
          <p:spPr bwMode="auto">
            <a:xfrm>
              <a:off x="3878417" y="23973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5" name="Блок-схема: узел 814"/>
            <p:cNvSpPr>
              <a:spLocks/>
            </p:cNvSpPr>
            <p:nvPr/>
          </p:nvSpPr>
          <p:spPr bwMode="auto">
            <a:xfrm>
              <a:off x="4362346" y="242423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6" name="Блок-схема: узел 815"/>
            <p:cNvSpPr>
              <a:spLocks/>
            </p:cNvSpPr>
            <p:nvPr/>
          </p:nvSpPr>
          <p:spPr bwMode="auto">
            <a:xfrm>
              <a:off x="4583752" y="24333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7" name="Блок-схема: узел 816"/>
            <p:cNvSpPr>
              <a:spLocks/>
            </p:cNvSpPr>
            <p:nvPr/>
          </p:nvSpPr>
          <p:spPr bwMode="auto">
            <a:xfrm>
              <a:off x="4658032" y="267555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8" name="Блок-схема: узел 817"/>
            <p:cNvSpPr>
              <a:spLocks/>
            </p:cNvSpPr>
            <p:nvPr/>
          </p:nvSpPr>
          <p:spPr bwMode="auto">
            <a:xfrm>
              <a:off x="4936576" y="249873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9" name="Блок-схема: узел 818"/>
            <p:cNvSpPr>
              <a:spLocks/>
            </p:cNvSpPr>
            <p:nvPr/>
          </p:nvSpPr>
          <p:spPr bwMode="auto">
            <a:xfrm>
              <a:off x="4783000" y="22907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0" name="Блок-схема: узел 819"/>
            <p:cNvSpPr>
              <a:spLocks/>
            </p:cNvSpPr>
            <p:nvPr/>
          </p:nvSpPr>
          <p:spPr bwMode="auto">
            <a:xfrm>
              <a:off x="5191936" y="20627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1" name="Блок-схема: узел 820"/>
            <p:cNvSpPr>
              <a:spLocks/>
            </p:cNvSpPr>
            <p:nvPr/>
          </p:nvSpPr>
          <p:spPr bwMode="auto">
            <a:xfrm>
              <a:off x="5413342" y="20719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2" name="Блок-схема: узел 821"/>
            <p:cNvSpPr>
              <a:spLocks/>
            </p:cNvSpPr>
            <p:nvPr/>
          </p:nvSpPr>
          <p:spPr bwMode="auto">
            <a:xfrm>
              <a:off x="5487622" y="23140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3" name="Блок-схема: узел 822"/>
            <p:cNvSpPr>
              <a:spLocks/>
            </p:cNvSpPr>
            <p:nvPr/>
          </p:nvSpPr>
          <p:spPr bwMode="auto">
            <a:xfrm>
              <a:off x="5766166" y="21372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4" name="Блок-схема: узел 823"/>
            <p:cNvSpPr>
              <a:spLocks/>
            </p:cNvSpPr>
            <p:nvPr/>
          </p:nvSpPr>
          <p:spPr bwMode="auto">
            <a:xfrm>
              <a:off x="5612590" y="19293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5" name="Блок-схема: узел 824"/>
            <p:cNvSpPr>
              <a:spLocks/>
            </p:cNvSpPr>
            <p:nvPr/>
          </p:nvSpPr>
          <p:spPr bwMode="auto">
            <a:xfrm>
              <a:off x="5848400" y="18851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6" name="Блок-схема: узел 825"/>
            <p:cNvSpPr>
              <a:spLocks/>
            </p:cNvSpPr>
            <p:nvPr/>
          </p:nvSpPr>
          <p:spPr bwMode="auto">
            <a:xfrm>
              <a:off x="6069806" y="18942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7" name="Блок-схема: узел 826"/>
            <p:cNvSpPr>
              <a:spLocks/>
            </p:cNvSpPr>
            <p:nvPr/>
          </p:nvSpPr>
          <p:spPr bwMode="auto">
            <a:xfrm>
              <a:off x="6144086" y="21364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8" name="Блок-схема: узел 827"/>
            <p:cNvSpPr>
              <a:spLocks/>
            </p:cNvSpPr>
            <p:nvPr/>
          </p:nvSpPr>
          <p:spPr bwMode="auto">
            <a:xfrm>
              <a:off x="6125768" y="23117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9" name="Блок-схема: узел 828"/>
            <p:cNvSpPr>
              <a:spLocks/>
            </p:cNvSpPr>
            <p:nvPr/>
          </p:nvSpPr>
          <p:spPr bwMode="auto">
            <a:xfrm>
              <a:off x="5155075" y="27007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0" name="Блок-схема: узел 829"/>
            <p:cNvSpPr>
              <a:spLocks/>
            </p:cNvSpPr>
            <p:nvPr/>
          </p:nvSpPr>
          <p:spPr bwMode="auto">
            <a:xfrm>
              <a:off x="5582442" y="23590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1" name="Блок-схема: узел 830"/>
            <p:cNvSpPr>
              <a:spLocks/>
            </p:cNvSpPr>
            <p:nvPr/>
          </p:nvSpPr>
          <p:spPr bwMode="auto">
            <a:xfrm>
              <a:off x="5803848" y="23682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2" name="Блок-схема: узел 831"/>
            <p:cNvSpPr>
              <a:spLocks/>
            </p:cNvSpPr>
            <p:nvPr/>
          </p:nvSpPr>
          <p:spPr bwMode="auto">
            <a:xfrm>
              <a:off x="6156672" y="24335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3" name="Блок-схема: узел 832"/>
            <p:cNvSpPr>
              <a:spLocks/>
            </p:cNvSpPr>
            <p:nvPr/>
          </p:nvSpPr>
          <p:spPr bwMode="auto">
            <a:xfrm>
              <a:off x="6003096" y="22256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4" name="Блок-схема: узел 833"/>
            <p:cNvSpPr>
              <a:spLocks/>
            </p:cNvSpPr>
            <p:nvPr/>
          </p:nvSpPr>
          <p:spPr bwMode="auto">
            <a:xfrm>
              <a:off x="5630320" y="24542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5" name="Блок-схема: узел 834"/>
            <p:cNvSpPr>
              <a:spLocks/>
            </p:cNvSpPr>
            <p:nvPr/>
          </p:nvSpPr>
          <p:spPr bwMode="auto">
            <a:xfrm>
              <a:off x="5851726" y="246337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6" name="Блок-схема: узел 835"/>
            <p:cNvSpPr>
              <a:spLocks/>
            </p:cNvSpPr>
            <p:nvPr/>
          </p:nvSpPr>
          <p:spPr bwMode="auto">
            <a:xfrm>
              <a:off x="5926006" y="27055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7" name="Блок-схема: узел 836"/>
            <p:cNvSpPr>
              <a:spLocks/>
            </p:cNvSpPr>
            <p:nvPr/>
          </p:nvSpPr>
          <p:spPr bwMode="auto">
            <a:xfrm>
              <a:off x="6204550" y="252873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8" name="Блок-схема: узел 837"/>
            <p:cNvSpPr>
              <a:spLocks/>
            </p:cNvSpPr>
            <p:nvPr/>
          </p:nvSpPr>
          <p:spPr bwMode="auto">
            <a:xfrm>
              <a:off x="6050974" y="23207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9" name="Блок-схема: узел 838"/>
            <p:cNvSpPr>
              <a:spLocks/>
            </p:cNvSpPr>
            <p:nvPr/>
          </p:nvSpPr>
          <p:spPr bwMode="auto">
            <a:xfrm>
              <a:off x="6286784" y="227659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0" name="Блок-схема: узел 839"/>
            <p:cNvSpPr>
              <a:spLocks/>
            </p:cNvSpPr>
            <p:nvPr/>
          </p:nvSpPr>
          <p:spPr bwMode="auto">
            <a:xfrm>
              <a:off x="6508190" y="228575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1" name="Блок-схема: узел 840"/>
            <p:cNvSpPr>
              <a:spLocks/>
            </p:cNvSpPr>
            <p:nvPr/>
          </p:nvSpPr>
          <p:spPr bwMode="auto">
            <a:xfrm>
              <a:off x="6582470" y="252791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2" name="Блок-схема: узел 841"/>
            <p:cNvSpPr>
              <a:spLocks/>
            </p:cNvSpPr>
            <p:nvPr/>
          </p:nvSpPr>
          <p:spPr bwMode="auto">
            <a:xfrm>
              <a:off x="6564152" y="27032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3" name="Блок-схема: узел 842"/>
            <p:cNvSpPr>
              <a:spLocks/>
            </p:cNvSpPr>
            <p:nvPr/>
          </p:nvSpPr>
          <p:spPr bwMode="auto">
            <a:xfrm>
              <a:off x="5755698" y="27971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4" name="Блок-схема: узел 843"/>
            <p:cNvSpPr>
              <a:spLocks/>
            </p:cNvSpPr>
            <p:nvPr/>
          </p:nvSpPr>
          <p:spPr bwMode="auto">
            <a:xfrm>
              <a:off x="6020826" y="27505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5" name="Блок-схема: узел 844"/>
            <p:cNvSpPr>
              <a:spLocks/>
            </p:cNvSpPr>
            <p:nvPr/>
          </p:nvSpPr>
          <p:spPr bwMode="auto">
            <a:xfrm>
              <a:off x="6242232" y="27596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6" name="Блок-схема: узел 845"/>
            <p:cNvSpPr>
              <a:spLocks/>
            </p:cNvSpPr>
            <p:nvPr/>
          </p:nvSpPr>
          <p:spPr bwMode="auto">
            <a:xfrm>
              <a:off x="6595056" y="282504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7" name="Блок-схема: узел 846"/>
            <p:cNvSpPr>
              <a:spLocks/>
            </p:cNvSpPr>
            <p:nvPr/>
          </p:nvSpPr>
          <p:spPr bwMode="auto">
            <a:xfrm>
              <a:off x="6441480" y="26170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8" name="Блок-схема: узел 847"/>
            <p:cNvSpPr>
              <a:spLocks/>
            </p:cNvSpPr>
            <p:nvPr/>
          </p:nvSpPr>
          <p:spPr bwMode="auto">
            <a:xfrm>
              <a:off x="5942991" y="17677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9" name="Блок-схема: узел 848"/>
            <p:cNvSpPr>
              <a:spLocks/>
            </p:cNvSpPr>
            <p:nvPr/>
          </p:nvSpPr>
          <p:spPr bwMode="auto">
            <a:xfrm>
              <a:off x="6164397" y="17769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0" name="Блок-схема: узел 849"/>
            <p:cNvSpPr>
              <a:spLocks/>
            </p:cNvSpPr>
            <p:nvPr/>
          </p:nvSpPr>
          <p:spPr bwMode="auto">
            <a:xfrm>
              <a:off x="6238677" y="20190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1" name="Блок-схема: узел 850"/>
            <p:cNvSpPr>
              <a:spLocks/>
            </p:cNvSpPr>
            <p:nvPr/>
          </p:nvSpPr>
          <p:spPr bwMode="auto">
            <a:xfrm>
              <a:off x="6517221" y="18422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2" name="Блок-схема: узел 851"/>
            <p:cNvSpPr>
              <a:spLocks/>
            </p:cNvSpPr>
            <p:nvPr/>
          </p:nvSpPr>
          <p:spPr bwMode="auto">
            <a:xfrm>
              <a:off x="6363645" y="16343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3" name="Блок-схема: узел 852"/>
            <p:cNvSpPr>
              <a:spLocks/>
            </p:cNvSpPr>
            <p:nvPr/>
          </p:nvSpPr>
          <p:spPr bwMode="auto">
            <a:xfrm>
              <a:off x="6599455" y="15901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4" name="Блок-схема: узел 853"/>
            <p:cNvSpPr>
              <a:spLocks/>
            </p:cNvSpPr>
            <p:nvPr/>
          </p:nvSpPr>
          <p:spPr bwMode="auto">
            <a:xfrm>
              <a:off x="6820861" y="15992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5" name="Блок-схема: узел 854"/>
            <p:cNvSpPr>
              <a:spLocks/>
            </p:cNvSpPr>
            <p:nvPr/>
          </p:nvSpPr>
          <p:spPr bwMode="auto">
            <a:xfrm>
              <a:off x="6895141" y="18414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6" name="Блок-схема: узел 855"/>
            <p:cNvSpPr>
              <a:spLocks/>
            </p:cNvSpPr>
            <p:nvPr/>
          </p:nvSpPr>
          <p:spPr bwMode="auto">
            <a:xfrm>
              <a:off x="6876823" y="20167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7" name="Блок-схема: узел 856"/>
            <p:cNvSpPr>
              <a:spLocks/>
            </p:cNvSpPr>
            <p:nvPr/>
          </p:nvSpPr>
          <p:spPr bwMode="auto">
            <a:xfrm>
              <a:off x="6068369" y="211066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8" name="Блок-схема: узел 857"/>
            <p:cNvSpPr>
              <a:spLocks/>
            </p:cNvSpPr>
            <p:nvPr/>
          </p:nvSpPr>
          <p:spPr bwMode="auto">
            <a:xfrm>
              <a:off x="6333497" y="20640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9" name="Блок-схема: узел 858"/>
            <p:cNvSpPr>
              <a:spLocks/>
            </p:cNvSpPr>
            <p:nvPr/>
          </p:nvSpPr>
          <p:spPr bwMode="auto">
            <a:xfrm>
              <a:off x="6554903" y="20732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0" name="Блок-схема: узел 859"/>
            <p:cNvSpPr>
              <a:spLocks/>
            </p:cNvSpPr>
            <p:nvPr/>
          </p:nvSpPr>
          <p:spPr bwMode="auto">
            <a:xfrm>
              <a:off x="6907727" y="21385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1" name="Блок-схема: узел 860"/>
            <p:cNvSpPr>
              <a:spLocks/>
            </p:cNvSpPr>
            <p:nvPr/>
          </p:nvSpPr>
          <p:spPr bwMode="auto">
            <a:xfrm>
              <a:off x="6754151" y="19306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2" name="Блок-схема: узел 861"/>
            <p:cNvSpPr>
              <a:spLocks/>
            </p:cNvSpPr>
            <p:nvPr/>
          </p:nvSpPr>
          <p:spPr bwMode="auto">
            <a:xfrm>
              <a:off x="6543705" y="23582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3" name="Блок-схема: узел 862"/>
            <p:cNvSpPr>
              <a:spLocks/>
            </p:cNvSpPr>
            <p:nvPr/>
          </p:nvSpPr>
          <p:spPr bwMode="auto">
            <a:xfrm>
              <a:off x="6765111" y="236744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4" name="Блок-схема: узел 863"/>
            <p:cNvSpPr>
              <a:spLocks/>
            </p:cNvSpPr>
            <p:nvPr/>
          </p:nvSpPr>
          <p:spPr bwMode="auto">
            <a:xfrm>
              <a:off x="6839391" y="26096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5" name="Блок-схема: узел 864"/>
            <p:cNvSpPr>
              <a:spLocks/>
            </p:cNvSpPr>
            <p:nvPr/>
          </p:nvSpPr>
          <p:spPr bwMode="auto">
            <a:xfrm>
              <a:off x="7117935" y="24327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6" name="Блок-схема: узел 865"/>
            <p:cNvSpPr>
              <a:spLocks/>
            </p:cNvSpPr>
            <p:nvPr/>
          </p:nvSpPr>
          <p:spPr bwMode="auto">
            <a:xfrm>
              <a:off x="6964359" y="222485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7" name="Блок-схема: узел 866"/>
            <p:cNvSpPr>
              <a:spLocks/>
            </p:cNvSpPr>
            <p:nvPr/>
          </p:nvSpPr>
          <p:spPr bwMode="auto">
            <a:xfrm>
              <a:off x="7200169" y="21806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8" name="Блок-схема: узел 867"/>
            <p:cNvSpPr>
              <a:spLocks/>
            </p:cNvSpPr>
            <p:nvPr/>
          </p:nvSpPr>
          <p:spPr bwMode="auto">
            <a:xfrm>
              <a:off x="7421575" y="21898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9" name="Блок-схема: узел 868"/>
            <p:cNvSpPr>
              <a:spLocks/>
            </p:cNvSpPr>
            <p:nvPr/>
          </p:nvSpPr>
          <p:spPr bwMode="auto">
            <a:xfrm>
              <a:off x="7495855" y="24319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0" name="Блок-схема: узел 869"/>
            <p:cNvSpPr>
              <a:spLocks/>
            </p:cNvSpPr>
            <p:nvPr/>
          </p:nvSpPr>
          <p:spPr bwMode="auto">
            <a:xfrm>
              <a:off x="7477537" y="26073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1" name="Блок-схема: узел 870"/>
            <p:cNvSpPr>
              <a:spLocks/>
            </p:cNvSpPr>
            <p:nvPr/>
          </p:nvSpPr>
          <p:spPr bwMode="auto">
            <a:xfrm>
              <a:off x="6669083" y="27011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2" name="Блок-схема: узел 871"/>
            <p:cNvSpPr>
              <a:spLocks/>
            </p:cNvSpPr>
            <p:nvPr/>
          </p:nvSpPr>
          <p:spPr bwMode="auto">
            <a:xfrm>
              <a:off x="6934211" y="26546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3" name="Блок-схема: узел 872"/>
            <p:cNvSpPr>
              <a:spLocks/>
            </p:cNvSpPr>
            <p:nvPr/>
          </p:nvSpPr>
          <p:spPr bwMode="auto">
            <a:xfrm>
              <a:off x="7155617" y="26637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4" name="Блок-схема: узел 873"/>
            <p:cNvSpPr>
              <a:spLocks/>
            </p:cNvSpPr>
            <p:nvPr/>
          </p:nvSpPr>
          <p:spPr bwMode="auto">
            <a:xfrm>
              <a:off x="7508441" y="27291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5" name="Блок-схема: узел 874"/>
            <p:cNvSpPr>
              <a:spLocks/>
            </p:cNvSpPr>
            <p:nvPr/>
          </p:nvSpPr>
          <p:spPr bwMode="auto">
            <a:xfrm>
              <a:off x="7354865" y="25211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6" name="Блок-схема: узел 875"/>
            <p:cNvSpPr>
              <a:spLocks/>
            </p:cNvSpPr>
            <p:nvPr/>
          </p:nvSpPr>
          <p:spPr bwMode="auto">
            <a:xfrm>
              <a:off x="6781191" y="17972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7" name="Блок-схема: узел 876"/>
            <p:cNvSpPr>
              <a:spLocks/>
            </p:cNvSpPr>
            <p:nvPr/>
          </p:nvSpPr>
          <p:spPr bwMode="auto">
            <a:xfrm>
              <a:off x="7002597" y="18063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8" name="Блок-схема: узел 877"/>
            <p:cNvSpPr>
              <a:spLocks/>
            </p:cNvSpPr>
            <p:nvPr/>
          </p:nvSpPr>
          <p:spPr bwMode="auto">
            <a:xfrm>
              <a:off x="7076877" y="204854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9" name="Блок-схема: узел 878"/>
            <p:cNvSpPr>
              <a:spLocks/>
            </p:cNvSpPr>
            <p:nvPr/>
          </p:nvSpPr>
          <p:spPr bwMode="auto">
            <a:xfrm>
              <a:off x="7355421" y="18717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0" name="Блок-схема: узел 879"/>
            <p:cNvSpPr>
              <a:spLocks/>
            </p:cNvSpPr>
            <p:nvPr/>
          </p:nvSpPr>
          <p:spPr bwMode="auto">
            <a:xfrm>
              <a:off x="7201845" y="16637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1" name="Блок-схема: узел 880"/>
            <p:cNvSpPr>
              <a:spLocks/>
            </p:cNvSpPr>
            <p:nvPr/>
          </p:nvSpPr>
          <p:spPr bwMode="auto">
            <a:xfrm>
              <a:off x="7437655" y="16195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2" name="Блок-схема: узел 881"/>
            <p:cNvSpPr>
              <a:spLocks/>
            </p:cNvSpPr>
            <p:nvPr/>
          </p:nvSpPr>
          <p:spPr bwMode="auto">
            <a:xfrm>
              <a:off x="7659061" y="162875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3" name="Блок-схема: узел 882"/>
            <p:cNvSpPr>
              <a:spLocks/>
            </p:cNvSpPr>
            <p:nvPr/>
          </p:nvSpPr>
          <p:spPr bwMode="auto">
            <a:xfrm>
              <a:off x="7733341" y="18709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4" name="Блок-схема: узел 883"/>
            <p:cNvSpPr>
              <a:spLocks/>
            </p:cNvSpPr>
            <p:nvPr/>
          </p:nvSpPr>
          <p:spPr bwMode="auto">
            <a:xfrm>
              <a:off x="7715023" y="204624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5" name="Блок-схема: узел 884"/>
            <p:cNvSpPr>
              <a:spLocks/>
            </p:cNvSpPr>
            <p:nvPr/>
          </p:nvSpPr>
          <p:spPr bwMode="auto">
            <a:xfrm>
              <a:off x="6906569" y="21401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6" name="Блок-схема: узел 885"/>
            <p:cNvSpPr>
              <a:spLocks/>
            </p:cNvSpPr>
            <p:nvPr/>
          </p:nvSpPr>
          <p:spPr bwMode="auto">
            <a:xfrm>
              <a:off x="7171697" y="209353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7" name="Блок-схема: узел 886"/>
            <p:cNvSpPr>
              <a:spLocks/>
            </p:cNvSpPr>
            <p:nvPr/>
          </p:nvSpPr>
          <p:spPr bwMode="auto">
            <a:xfrm>
              <a:off x="7393103" y="21026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8" name="Блок-схема: узел 887"/>
            <p:cNvSpPr>
              <a:spLocks/>
            </p:cNvSpPr>
            <p:nvPr/>
          </p:nvSpPr>
          <p:spPr bwMode="auto">
            <a:xfrm>
              <a:off x="7745927" y="21680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9" name="Блок-схема: узел 888"/>
            <p:cNvSpPr>
              <a:spLocks/>
            </p:cNvSpPr>
            <p:nvPr/>
          </p:nvSpPr>
          <p:spPr bwMode="auto">
            <a:xfrm>
              <a:off x="7592351" y="196010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0" name="Блок-схема: узел 889"/>
            <p:cNvSpPr>
              <a:spLocks/>
            </p:cNvSpPr>
            <p:nvPr/>
          </p:nvSpPr>
          <p:spPr bwMode="auto">
            <a:xfrm>
              <a:off x="3305399" y="33587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1" name="Блок-схема: узел 890"/>
            <p:cNvSpPr>
              <a:spLocks/>
            </p:cNvSpPr>
            <p:nvPr/>
          </p:nvSpPr>
          <p:spPr bwMode="auto">
            <a:xfrm>
              <a:off x="3526805" y="336786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2" name="Блок-схема: узел 891"/>
            <p:cNvSpPr>
              <a:spLocks/>
            </p:cNvSpPr>
            <p:nvPr/>
          </p:nvSpPr>
          <p:spPr bwMode="auto">
            <a:xfrm>
              <a:off x="3601085" y="361003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3" name="Блок-схема: узел 892"/>
            <p:cNvSpPr>
              <a:spLocks/>
            </p:cNvSpPr>
            <p:nvPr/>
          </p:nvSpPr>
          <p:spPr bwMode="auto">
            <a:xfrm>
              <a:off x="3879629" y="34332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4" name="Блок-схема: узел 893"/>
            <p:cNvSpPr>
              <a:spLocks/>
            </p:cNvSpPr>
            <p:nvPr/>
          </p:nvSpPr>
          <p:spPr bwMode="auto">
            <a:xfrm>
              <a:off x="5269342" y="36732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5" name="Блок-схема: узел 894"/>
            <p:cNvSpPr>
              <a:spLocks/>
            </p:cNvSpPr>
            <p:nvPr/>
          </p:nvSpPr>
          <p:spPr bwMode="auto">
            <a:xfrm>
              <a:off x="3961863" y="31810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6" name="Блок-схема: узел 895"/>
            <p:cNvSpPr>
              <a:spLocks/>
            </p:cNvSpPr>
            <p:nvPr/>
          </p:nvSpPr>
          <p:spPr bwMode="auto">
            <a:xfrm>
              <a:off x="4183269" y="319023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7" name="Блок-схема: узел 896"/>
            <p:cNvSpPr>
              <a:spLocks/>
            </p:cNvSpPr>
            <p:nvPr/>
          </p:nvSpPr>
          <p:spPr bwMode="auto">
            <a:xfrm>
              <a:off x="4257549" y="34324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8" name="Блок-схема: узел 897"/>
            <p:cNvSpPr>
              <a:spLocks/>
            </p:cNvSpPr>
            <p:nvPr/>
          </p:nvSpPr>
          <p:spPr bwMode="auto">
            <a:xfrm>
              <a:off x="4239231" y="360773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9" name="Блок-схема: узел 898"/>
            <p:cNvSpPr>
              <a:spLocks/>
            </p:cNvSpPr>
            <p:nvPr/>
          </p:nvSpPr>
          <p:spPr bwMode="auto">
            <a:xfrm>
              <a:off x="3430777" y="37016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0" name="Блок-схема: узел 899"/>
            <p:cNvSpPr>
              <a:spLocks/>
            </p:cNvSpPr>
            <p:nvPr/>
          </p:nvSpPr>
          <p:spPr bwMode="auto">
            <a:xfrm>
              <a:off x="3695905" y="36550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1" name="Блок-схема: узел 900"/>
            <p:cNvSpPr>
              <a:spLocks/>
            </p:cNvSpPr>
            <p:nvPr/>
          </p:nvSpPr>
          <p:spPr bwMode="auto">
            <a:xfrm>
              <a:off x="3917311" y="36641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2" name="Блок-схема: узел 901"/>
            <p:cNvSpPr>
              <a:spLocks/>
            </p:cNvSpPr>
            <p:nvPr/>
          </p:nvSpPr>
          <p:spPr bwMode="auto">
            <a:xfrm>
              <a:off x="4270135" y="37295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3" name="Блок-схема: узел 902"/>
            <p:cNvSpPr>
              <a:spLocks/>
            </p:cNvSpPr>
            <p:nvPr/>
          </p:nvSpPr>
          <p:spPr bwMode="auto">
            <a:xfrm>
              <a:off x="4116559" y="35215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4" name="Блок-схема: узел 903"/>
            <p:cNvSpPr>
              <a:spLocks/>
            </p:cNvSpPr>
            <p:nvPr/>
          </p:nvSpPr>
          <p:spPr bwMode="auto">
            <a:xfrm>
              <a:off x="2319824" y="33778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5" name="Блок-схема: узел 904"/>
            <p:cNvSpPr>
              <a:spLocks/>
            </p:cNvSpPr>
            <p:nvPr/>
          </p:nvSpPr>
          <p:spPr bwMode="auto">
            <a:xfrm>
              <a:off x="2541230" y="33869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6" name="Блок-схема: узел 905"/>
            <p:cNvSpPr>
              <a:spLocks/>
            </p:cNvSpPr>
            <p:nvPr/>
          </p:nvSpPr>
          <p:spPr bwMode="auto">
            <a:xfrm>
              <a:off x="2615510" y="36291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7" name="Блок-схема: узел 906"/>
            <p:cNvSpPr>
              <a:spLocks/>
            </p:cNvSpPr>
            <p:nvPr/>
          </p:nvSpPr>
          <p:spPr bwMode="auto">
            <a:xfrm>
              <a:off x="2894054" y="34523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8" name="Блок-схема: узел 907"/>
            <p:cNvSpPr>
              <a:spLocks/>
            </p:cNvSpPr>
            <p:nvPr/>
          </p:nvSpPr>
          <p:spPr bwMode="auto">
            <a:xfrm>
              <a:off x="2740478" y="32443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9" name="Блок-схема: узел 908"/>
            <p:cNvSpPr>
              <a:spLocks/>
            </p:cNvSpPr>
            <p:nvPr/>
          </p:nvSpPr>
          <p:spPr bwMode="auto">
            <a:xfrm>
              <a:off x="2976288" y="32001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0" name="Блок-схема: узел 909"/>
            <p:cNvSpPr>
              <a:spLocks/>
            </p:cNvSpPr>
            <p:nvPr/>
          </p:nvSpPr>
          <p:spPr bwMode="auto">
            <a:xfrm>
              <a:off x="3197694" y="320932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1" name="Блок-схема: узел 910"/>
            <p:cNvSpPr>
              <a:spLocks/>
            </p:cNvSpPr>
            <p:nvPr/>
          </p:nvSpPr>
          <p:spPr bwMode="auto">
            <a:xfrm>
              <a:off x="3271974" y="34514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2" name="Блок-схема: узел 911"/>
            <p:cNvSpPr>
              <a:spLocks/>
            </p:cNvSpPr>
            <p:nvPr/>
          </p:nvSpPr>
          <p:spPr bwMode="auto">
            <a:xfrm>
              <a:off x="3253656" y="36268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3" name="Блок-схема: узел 912"/>
            <p:cNvSpPr>
              <a:spLocks/>
            </p:cNvSpPr>
            <p:nvPr/>
          </p:nvSpPr>
          <p:spPr bwMode="auto">
            <a:xfrm>
              <a:off x="2445202" y="37206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4" name="Блок-схема: узел 913"/>
            <p:cNvSpPr>
              <a:spLocks/>
            </p:cNvSpPr>
            <p:nvPr/>
          </p:nvSpPr>
          <p:spPr bwMode="auto">
            <a:xfrm>
              <a:off x="2710330" y="36741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5" name="Блок-схема: узел 914"/>
            <p:cNvSpPr>
              <a:spLocks/>
            </p:cNvSpPr>
            <p:nvPr/>
          </p:nvSpPr>
          <p:spPr bwMode="auto">
            <a:xfrm>
              <a:off x="2931736" y="36832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6" name="Блок-схема: узел 915"/>
            <p:cNvSpPr>
              <a:spLocks/>
            </p:cNvSpPr>
            <p:nvPr/>
          </p:nvSpPr>
          <p:spPr bwMode="auto">
            <a:xfrm>
              <a:off x="3284560" y="37486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7" name="Блок-схема: узел 916"/>
            <p:cNvSpPr>
              <a:spLocks/>
            </p:cNvSpPr>
            <p:nvPr/>
          </p:nvSpPr>
          <p:spPr bwMode="auto">
            <a:xfrm>
              <a:off x="3130984" y="35406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8" name="Блок-схема: узел 917"/>
            <p:cNvSpPr>
              <a:spLocks/>
            </p:cNvSpPr>
            <p:nvPr/>
          </p:nvSpPr>
          <p:spPr bwMode="auto">
            <a:xfrm>
              <a:off x="2136883" y="25763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9" name="Блок-схема: узел 918"/>
            <p:cNvSpPr>
              <a:spLocks/>
            </p:cNvSpPr>
            <p:nvPr/>
          </p:nvSpPr>
          <p:spPr bwMode="auto">
            <a:xfrm>
              <a:off x="2358289" y="258554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0" name="Блок-схема: узел 919"/>
            <p:cNvSpPr>
              <a:spLocks/>
            </p:cNvSpPr>
            <p:nvPr/>
          </p:nvSpPr>
          <p:spPr bwMode="auto">
            <a:xfrm>
              <a:off x="2432569" y="28277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1" name="Блок-схема: узел 920"/>
            <p:cNvSpPr>
              <a:spLocks/>
            </p:cNvSpPr>
            <p:nvPr/>
          </p:nvSpPr>
          <p:spPr bwMode="auto">
            <a:xfrm>
              <a:off x="2711113" y="265090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2" name="Блок-схема: узел 921"/>
            <p:cNvSpPr>
              <a:spLocks/>
            </p:cNvSpPr>
            <p:nvPr/>
          </p:nvSpPr>
          <p:spPr bwMode="auto">
            <a:xfrm>
              <a:off x="2557537" y="244295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3" name="Блок-схема: узел 922"/>
            <p:cNvSpPr>
              <a:spLocks/>
            </p:cNvSpPr>
            <p:nvPr/>
          </p:nvSpPr>
          <p:spPr bwMode="auto">
            <a:xfrm>
              <a:off x="2793347" y="23987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4" name="Блок-схема: узел 923"/>
            <p:cNvSpPr>
              <a:spLocks/>
            </p:cNvSpPr>
            <p:nvPr/>
          </p:nvSpPr>
          <p:spPr bwMode="auto">
            <a:xfrm>
              <a:off x="3014753" y="240791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5" name="Блок-схема: узел 924"/>
            <p:cNvSpPr>
              <a:spLocks/>
            </p:cNvSpPr>
            <p:nvPr/>
          </p:nvSpPr>
          <p:spPr bwMode="auto">
            <a:xfrm>
              <a:off x="3089033" y="26500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6" name="Блок-схема: узел 925"/>
            <p:cNvSpPr>
              <a:spLocks/>
            </p:cNvSpPr>
            <p:nvPr/>
          </p:nvSpPr>
          <p:spPr bwMode="auto">
            <a:xfrm>
              <a:off x="3070715" y="28254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7" name="Блок-схема: узел 926"/>
            <p:cNvSpPr>
              <a:spLocks/>
            </p:cNvSpPr>
            <p:nvPr/>
          </p:nvSpPr>
          <p:spPr bwMode="auto">
            <a:xfrm>
              <a:off x="2262261" y="29192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8" name="Блок-схема: узел 927"/>
            <p:cNvSpPr>
              <a:spLocks/>
            </p:cNvSpPr>
            <p:nvPr/>
          </p:nvSpPr>
          <p:spPr bwMode="auto">
            <a:xfrm>
              <a:off x="2527389" y="287270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9" name="Блок-схема: узел 928"/>
            <p:cNvSpPr>
              <a:spLocks/>
            </p:cNvSpPr>
            <p:nvPr/>
          </p:nvSpPr>
          <p:spPr bwMode="auto">
            <a:xfrm>
              <a:off x="2748795" y="288185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0" name="Блок-схема: узел 929"/>
            <p:cNvSpPr>
              <a:spLocks/>
            </p:cNvSpPr>
            <p:nvPr/>
          </p:nvSpPr>
          <p:spPr bwMode="auto">
            <a:xfrm>
              <a:off x="3101619" y="29472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1" name="Блок-схема: узел 930"/>
            <p:cNvSpPr>
              <a:spLocks/>
            </p:cNvSpPr>
            <p:nvPr/>
          </p:nvSpPr>
          <p:spPr bwMode="auto">
            <a:xfrm>
              <a:off x="2948043" y="27392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2" name="Блок-схема: узел 931"/>
            <p:cNvSpPr>
              <a:spLocks/>
            </p:cNvSpPr>
            <p:nvPr/>
          </p:nvSpPr>
          <p:spPr bwMode="auto">
            <a:xfrm>
              <a:off x="2125075" y="19943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3" name="Блок-схема: узел 932"/>
            <p:cNvSpPr>
              <a:spLocks/>
            </p:cNvSpPr>
            <p:nvPr/>
          </p:nvSpPr>
          <p:spPr bwMode="auto">
            <a:xfrm>
              <a:off x="2346481" y="200353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4" name="Блок-схема: узел 933"/>
            <p:cNvSpPr>
              <a:spLocks/>
            </p:cNvSpPr>
            <p:nvPr/>
          </p:nvSpPr>
          <p:spPr bwMode="auto">
            <a:xfrm>
              <a:off x="2420761" y="22457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5" name="Блок-схема: узел 934"/>
            <p:cNvSpPr>
              <a:spLocks/>
            </p:cNvSpPr>
            <p:nvPr/>
          </p:nvSpPr>
          <p:spPr bwMode="auto">
            <a:xfrm>
              <a:off x="2699305" y="20688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6" name="Блок-схема: узел 935"/>
            <p:cNvSpPr>
              <a:spLocks/>
            </p:cNvSpPr>
            <p:nvPr/>
          </p:nvSpPr>
          <p:spPr bwMode="auto">
            <a:xfrm>
              <a:off x="2545729" y="186094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7" name="Блок-схема: узел 936"/>
            <p:cNvSpPr>
              <a:spLocks/>
            </p:cNvSpPr>
            <p:nvPr/>
          </p:nvSpPr>
          <p:spPr bwMode="auto">
            <a:xfrm>
              <a:off x="2781539" y="18167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8" name="Блок-схема: узел 937"/>
            <p:cNvSpPr>
              <a:spLocks/>
            </p:cNvSpPr>
            <p:nvPr/>
          </p:nvSpPr>
          <p:spPr bwMode="auto">
            <a:xfrm>
              <a:off x="3002945" y="18259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9" name="Блок-схема: узел 938"/>
            <p:cNvSpPr>
              <a:spLocks/>
            </p:cNvSpPr>
            <p:nvPr/>
          </p:nvSpPr>
          <p:spPr bwMode="auto">
            <a:xfrm>
              <a:off x="3077225" y="20680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0" name="Блок-схема: узел 939"/>
            <p:cNvSpPr>
              <a:spLocks/>
            </p:cNvSpPr>
            <p:nvPr/>
          </p:nvSpPr>
          <p:spPr bwMode="auto">
            <a:xfrm>
              <a:off x="3058907" y="22434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1" name="Блок-схема: узел 940"/>
            <p:cNvSpPr>
              <a:spLocks/>
            </p:cNvSpPr>
            <p:nvPr/>
          </p:nvSpPr>
          <p:spPr bwMode="auto">
            <a:xfrm>
              <a:off x="2250453" y="233727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2" name="Блок-схема: узел 941"/>
            <p:cNvSpPr>
              <a:spLocks/>
            </p:cNvSpPr>
            <p:nvPr/>
          </p:nvSpPr>
          <p:spPr bwMode="auto">
            <a:xfrm>
              <a:off x="2515581" y="22906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3" name="Блок-схема: узел 942"/>
            <p:cNvSpPr>
              <a:spLocks/>
            </p:cNvSpPr>
            <p:nvPr/>
          </p:nvSpPr>
          <p:spPr bwMode="auto">
            <a:xfrm>
              <a:off x="2736987" y="229985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4" name="Блок-схема: узел 943"/>
            <p:cNvSpPr>
              <a:spLocks/>
            </p:cNvSpPr>
            <p:nvPr/>
          </p:nvSpPr>
          <p:spPr bwMode="auto">
            <a:xfrm>
              <a:off x="3089811" y="236520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5" name="Блок-схема: узел 944"/>
            <p:cNvSpPr>
              <a:spLocks/>
            </p:cNvSpPr>
            <p:nvPr/>
          </p:nvSpPr>
          <p:spPr bwMode="auto">
            <a:xfrm>
              <a:off x="2936235" y="215726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6" name="Блок-схема: узел 945"/>
            <p:cNvSpPr>
              <a:spLocks noChangeAspect="1"/>
            </p:cNvSpPr>
            <p:nvPr/>
          </p:nvSpPr>
          <p:spPr bwMode="auto">
            <a:xfrm>
              <a:off x="3176312" y="3817216"/>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7" name="Блок-схема: узел 946"/>
            <p:cNvSpPr>
              <a:spLocks noChangeAspect="1"/>
            </p:cNvSpPr>
            <p:nvPr/>
          </p:nvSpPr>
          <p:spPr bwMode="auto">
            <a:xfrm>
              <a:off x="3132160" y="410920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8" name="Блок-схема: узел 947"/>
            <p:cNvSpPr>
              <a:spLocks noChangeAspect="1"/>
            </p:cNvSpPr>
            <p:nvPr/>
          </p:nvSpPr>
          <p:spPr bwMode="auto">
            <a:xfrm>
              <a:off x="3517360" y="376606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9" name="Блок-схема: узел 948"/>
            <p:cNvSpPr>
              <a:spLocks noChangeAspect="1"/>
            </p:cNvSpPr>
            <p:nvPr/>
          </p:nvSpPr>
          <p:spPr bwMode="auto">
            <a:xfrm>
              <a:off x="3328712" y="3969616"/>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0" name="Блок-схема: узел 949"/>
            <p:cNvSpPr>
              <a:spLocks noChangeAspect="1"/>
            </p:cNvSpPr>
            <p:nvPr/>
          </p:nvSpPr>
          <p:spPr bwMode="auto">
            <a:xfrm>
              <a:off x="3284560" y="426160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1" name="Блок-схема: узел 950"/>
            <p:cNvSpPr>
              <a:spLocks noChangeAspect="1"/>
            </p:cNvSpPr>
            <p:nvPr/>
          </p:nvSpPr>
          <p:spPr bwMode="auto">
            <a:xfrm>
              <a:off x="3669760" y="391846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2" name="Блок-схема: узел 951"/>
            <p:cNvSpPr>
              <a:spLocks noChangeAspect="1"/>
            </p:cNvSpPr>
            <p:nvPr/>
          </p:nvSpPr>
          <p:spPr bwMode="auto">
            <a:xfrm>
              <a:off x="3553112" y="4405605"/>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3" name="Блок-схема: узел 952"/>
            <p:cNvSpPr>
              <a:spLocks noChangeAspect="1"/>
            </p:cNvSpPr>
            <p:nvPr/>
          </p:nvSpPr>
          <p:spPr bwMode="auto">
            <a:xfrm>
              <a:off x="3532672" y="4044981"/>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4" name="Блок-схема: узел 953"/>
            <p:cNvSpPr>
              <a:spLocks noChangeAspect="1"/>
            </p:cNvSpPr>
            <p:nvPr/>
          </p:nvSpPr>
          <p:spPr bwMode="auto">
            <a:xfrm>
              <a:off x="2943512" y="4149668"/>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5" name="Блок-схема: узел 954"/>
            <p:cNvSpPr>
              <a:spLocks noChangeAspect="1"/>
            </p:cNvSpPr>
            <p:nvPr/>
          </p:nvSpPr>
          <p:spPr bwMode="auto">
            <a:xfrm>
              <a:off x="2899360" y="4441657"/>
              <a:ext cx="216000" cy="216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6" name="Блок-схема: узел 955"/>
            <p:cNvSpPr>
              <a:spLocks noChangeAspect="1"/>
            </p:cNvSpPr>
            <p:nvPr/>
          </p:nvSpPr>
          <p:spPr bwMode="auto">
            <a:xfrm>
              <a:off x="3284560" y="4098514"/>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7" name="Блок-схема: узел 956"/>
            <p:cNvSpPr>
              <a:spLocks noChangeAspect="1"/>
            </p:cNvSpPr>
            <p:nvPr/>
          </p:nvSpPr>
          <p:spPr bwMode="auto">
            <a:xfrm>
              <a:off x="3442171" y="3205732"/>
              <a:ext cx="288000" cy="288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8" name="Блок-схема: узел 957"/>
            <p:cNvSpPr>
              <a:spLocks/>
            </p:cNvSpPr>
            <p:nvPr/>
          </p:nvSpPr>
          <p:spPr bwMode="auto">
            <a:xfrm>
              <a:off x="3676604" y="20719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59" name="Блок-схема: узел 958"/>
            <p:cNvSpPr>
              <a:spLocks/>
            </p:cNvSpPr>
            <p:nvPr/>
          </p:nvSpPr>
          <p:spPr bwMode="auto">
            <a:xfrm>
              <a:off x="5039376" y="352806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0" name="Блок-схема: узел 959"/>
            <p:cNvSpPr>
              <a:spLocks/>
            </p:cNvSpPr>
            <p:nvPr/>
          </p:nvSpPr>
          <p:spPr bwMode="auto">
            <a:xfrm>
              <a:off x="4717744" y="20504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1" name="Блок-схема: узел 960"/>
            <p:cNvSpPr>
              <a:spLocks/>
            </p:cNvSpPr>
            <p:nvPr/>
          </p:nvSpPr>
          <p:spPr bwMode="auto">
            <a:xfrm>
              <a:off x="4583038" y="21592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2" name="Блок-схема: узел 961"/>
            <p:cNvSpPr>
              <a:spLocks/>
            </p:cNvSpPr>
            <p:nvPr/>
          </p:nvSpPr>
          <p:spPr bwMode="auto">
            <a:xfrm>
              <a:off x="3308652" y="19063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3" name="Блок-схема: узел 962"/>
            <p:cNvSpPr>
              <a:spLocks/>
            </p:cNvSpPr>
            <p:nvPr/>
          </p:nvSpPr>
          <p:spPr bwMode="auto">
            <a:xfrm>
              <a:off x="3155076" y="16983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4" name="Блок-схема: узел 963"/>
            <p:cNvSpPr>
              <a:spLocks/>
            </p:cNvSpPr>
            <p:nvPr/>
          </p:nvSpPr>
          <p:spPr bwMode="auto">
            <a:xfrm>
              <a:off x="3390886" y="16541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5" name="Блок-схема: узел 964"/>
            <p:cNvSpPr>
              <a:spLocks/>
            </p:cNvSpPr>
            <p:nvPr/>
          </p:nvSpPr>
          <p:spPr bwMode="auto">
            <a:xfrm>
              <a:off x="3612292" y="16633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6" name="Блок-схема: узел 965"/>
            <p:cNvSpPr>
              <a:spLocks/>
            </p:cNvSpPr>
            <p:nvPr/>
          </p:nvSpPr>
          <p:spPr bwMode="auto">
            <a:xfrm>
              <a:off x="3686572" y="190550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7" name="Блок-схема: узел 966"/>
            <p:cNvSpPr>
              <a:spLocks/>
            </p:cNvSpPr>
            <p:nvPr/>
          </p:nvSpPr>
          <p:spPr bwMode="auto">
            <a:xfrm>
              <a:off x="3668254" y="208082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8" name="Блок-схема: узел 967"/>
            <p:cNvSpPr>
              <a:spLocks/>
            </p:cNvSpPr>
            <p:nvPr/>
          </p:nvSpPr>
          <p:spPr bwMode="auto">
            <a:xfrm>
              <a:off x="2859800" y="217469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9" name="Блок-схема: узел 968"/>
            <p:cNvSpPr>
              <a:spLocks/>
            </p:cNvSpPr>
            <p:nvPr/>
          </p:nvSpPr>
          <p:spPr bwMode="auto">
            <a:xfrm>
              <a:off x="4198135" y="17539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0" name="Блок-схема: узел 969"/>
            <p:cNvSpPr>
              <a:spLocks/>
            </p:cNvSpPr>
            <p:nvPr/>
          </p:nvSpPr>
          <p:spPr bwMode="auto">
            <a:xfrm>
              <a:off x="3346334" y="21372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1" name="Блок-схема: узел 970"/>
            <p:cNvSpPr>
              <a:spLocks/>
            </p:cNvSpPr>
            <p:nvPr/>
          </p:nvSpPr>
          <p:spPr bwMode="auto">
            <a:xfrm>
              <a:off x="3545582" y="19946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cxnSp>
          <p:nvCxnSpPr>
            <p:cNvPr id="973" name="Прямая соединительная линия 972"/>
            <p:cNvCxnSpPr/>
            <p:nvPr/>
          </p:nvCxnSpPr>
          <p:spPr bwMode="auto">
            <a:xfrm flipH="1" flipV="1">
              <a:off x="5020185" y="1607403"/>
              <a:ext cx="1601562" cy="4584796"/>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9" name="Блок-схема: узел 978"/>
            <p:cNvSpPr>
              <a:spLocks/>
            </p:cNvSpPr>
            <p:nvPr/>
          </p:nvSpPr>
          <p:spPr bwMode="auto">
            <a:xfrm>
              <a:off x="5513324" y="27536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0" name="Блок-схема: узел 979"/>
            <p:cNvSpPr>
              <a:spLocks/>
            </p:cNvSpPr>
            <p:nvPr/>
          </p:nvSpPr>
          <p:spPr bwMode="auto">
            <a:xfrm>
              <a:off x="4783706" y="16457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1" name="Блок-схема: узел 980"/>
            <p:cNvSpPr>
              <a:spLocks/>
            </p:cNvSpPr>
            <p:nvPr/>
          </p:nvSpPr>
          <p:spPr bwMode="auto">
            <a:xfrm>
              <a:off x="5161626" y="16449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2" name="Блок-схема: узел 981"/>
            <p:cNvSpPr>
              <a:spLocks/>
            </p:cNvSpPr>
            <p:nvPr/>
          </p:nvSpPr>
          <p:spPr bwMode="auto">
            <a:xfrm>
              <a:off x="5143308" y="18202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3" name="Блок-схема: узел 982"/>
            <p:cNvSpPr>
              <a:spLocks/>
            </p:cNvSpPr>
            <p:nvPr/>
          </p:nvSpPr>
          <p:spPr bwMode="auto">
            <a:xfrm>
              <a:off x="4601728" y="162875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4" name="Блок-схема: узел 983"/>
            <p:cNvSpPr>
              <a:spLocks/>
            </p:cNvSpPr>
            <p:nvPr/>
          </p:nvSpPr>
          <p:spPr bwMode="auto">
            <a:xfrm>
              <a:off x="5174212" y="19420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5" name="Блок-схема: узел 984"/>
            <p:cNvSpPr>
              <a:spLocks/>
            </p:cNvSpPr>
            <p:nvPr/>
          </p:nvSpPr>
          <p:spPr bwMode="auto">
            <a:xfrm>
              <a:off x="5020636" y="17341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6" name="Блок-схема: узел 985"/>
            <p:cNvSpPr>
              <a:spLocks/>
            </p:cNvSpPr>
            <p:nvPr/>
          </p:nvSpPr>
          <p:spPr bwMode="auto">
            <a:xfrm>
              <a:off x="5411666" y="196216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7" name="Блок-схема: узел 986"/>
            <p:cNvSpPr>
              <a:spLocks/>
            </p:cNvSpPr>
            <p:nvPr/>
          </p:nvSpPr>
          <p:spPr bwMode="auto">
            <a:xfrm>
              <a:off x="5345512" y="16440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8" name="Блок-схема: узел 987"/>
            <p:cNvSpPr>
              <a:spLocks/>
            </p:cNvSpPr>
            <p:nvPr/>
          </p:nvSpPr>
          <p:spPr bwMode="auto">
            <a:xfrm>
              <a:off x="5723432" y="16432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9" name="Блок-схема: узел 988"/>
            <p:cNvSpPr>
              <a:spLocks/>
            </p:cNvSpPr>
            <p:nvPr/>
          </p:nvSpPr>
          <p:spPr bwMode="auto">
            <a:xfrm>
              <a:off x="5705114" y="18185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0" name="Блок-схема: узел 989"/>
            <p:cNvSpPr>
              <a:spLocks/>
            </p:cNvSpPr>
            <p:nvPr/>
          </p:nvSpPr>
          <p:spPr bwMode="auto">
            <a:xfrm>
              <a:off x="5611698" y="30561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1" name="Блок-схема: узел 990"/>
            <p:cNvSpPr>
              <a:spLocks/>
            </p:cNvSpPr>
            <p:nvPr/>
          </p:nvSpPr>
          <p:spPr bwMode="auto">
            <a:xfrm>
              <a:off x="5736018" y="19403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2" name="Блок-схема: узел 991"/>
            <p:cNvSpPr>
              <a:spLocks/>
            </p:cNvSpPr>
            <p:nvPr/>
          </p:nvSpPr>
          <p:spPr bwMode="auto">
            <a:xfrm>
              <a:off x="5582442" y="17324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3" name="Блок-схема: узел 992"/>
            <p:cNvSpPr>
              <a:spLocks/>
            </p:cNvSpPr>
            <p:nvPr/>
          </p:nvSpPr>
          <p:spPr bwMode="auto">
            <a:xfrm>
              <a:off x="5339666" y="23896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4" name="Блок-схема: узел 993"/>
            <p:cNvSpPr>
              <a:spLocks/>
            </p:cNvSpPr>
            <p:nvPr/>
          </p:nvSpPr>
          <p:spPr bwMode="auto">
            <a:xfrm>
              <a:off x="5273512" y="20715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5" name="Блок-схема: узел 994"/>
            <p:cNvSpPr>
              <a:spLocks/>
            </p:cNvSpPr>
            <p:nvPr/>
          </p:nvSpPr>
          <p:spPr bwMode="auto">
            <a:xfrm>
              <a:off x="5651432" y="20707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6" name="Блок-схема: узел 995"/>
            <p:cNvSpPr>
              <a:spLocks/>
            </p:cNvSpPr>
            <p:nvPr/>
          </p:nvSpPr>
          <p:spPr bwMode="auto">
            <a:xfrm>
              <a:off x="5633114" y="224610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7" name="Блок-схема: узел 996"/>
            <p:cNvSpPr>
              <a:spLocks/>
            </p:cNvSpPr>
            <p:nvPr/>
          </p:nvSpPr>
          <p:spPr bwMode="auto">
            <a:xfrm>
              <a:off x="5311194" y="230255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8" name="Блок-схема: узел 997"/>
            <p:cNvSpPr>
              <a:spLocks/>
            </p:cNvSpPr>
            <p:nvPr/>
          </p:nvSpPr>
          <p:spPr bwMode="auto">
            <a:xfrm>
              <a:off x="5664018" y="23679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9" name="Блок-схема: узел 998"/>
            <p:cNvSpPr>
              <a:spLocks/>
            </p:cNvSpPr>
            <p:nvPr/>
          </p:nvSpPr>
          <p:spPr bwMode="auto">
            <a:xfrm>
              <a:off x="5510442" y="21599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grpSp>
          <p:nvGrpSpPr>
            <p:cNvPr id="24" name="Группа 23"/>
            <p:cNvGrpSpPr/>
            <p:nvPr/>
          </p:nvGrpSpPr>
          <p:grpSpPr>
            <a:xfrm>
              <a:off x="2130921" y="5206771"/>
              <a:ext cx="1583606" cy="896552"/>
              <a:chOff x="955386" y="5176375"/>
              <a:chExt cx="1583606" cy="896552"/>
            </a:xfrm>
          </p:grpSpPr>
          <p:sp>
            <p:nvSpPr>
              <p:cNvPr id="1002" name="Прямоугольник 1001"/>
              <p:cNvSpPr/>
              <p:nvPr/>
            </p:nvSpPr>
            <p:spPr bwMode="auto">
              <a:xfrm>
                <a:off x="971592" y="5185361"/>
                <a:ext cx="1567400" cy="88756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000" b="0" i="0" u="none" strike="noStrike" cap="none" normalizeH="0" baseline="0" dirty="0" smtClean="0">
                  <a:ln>
                    <a:noFill/>
                  </a:ln>
                  <a:solidFill>
                    <a:schemeClr val="tx1"/>
                  </a:solidFill>
                  <a:effectLst/>
                  <a:latin typeface="Arial" charset="0"/>
                </a:endParaRPr>
              </a:p>
            </p:txBody>
          </p:sp>
          <p:cxnSp>
            <p:nvCxnSpPr>
              <p:cNvPr id="1003" name="Прямая соединительная линия 1002"/>
              <p:cNvCxnSpPr/>
              <p:nvPr/>
            </p:nvCxnSpPr>
            <p:spPr bwMode="auto">
              <a:xfrm>
                <a:off x="2043673" y="5519343"/>
                <a:ext cx="401674" cy="0"/>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6" name="Прямая соединительная линия 1005"/>
              <p:cNvCxnSpPr/>
              <p:nvPr/>
            </p:nvCxnSpPr>
            <p:spPr bwMode="auto">
              <a:xfrm flipV="1">
                <a:off x="2049098" y="5288760"/>
                <a:ext cx="380606" cy="3046"/>
              </a:xfrm>
              <a:prstGeom prst="line">
                <a:avLst/>
              </a:prstGeom>
              <a:solidFill>
                <a:schemeClr val="accent1"/>
              </a:solidFill>
              <a:ln w="158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6" name="TextBox 1015"/>
              <p:cNvSpPr txBox="1"/>
              <p:nvPr/>
            </p:nvSpPr>
            <p:spPr>
              <a:xfrm>
                <a:off x="955386" y="5176375"/>
                <a:ext cx="1082123" cy="215444"/>
              </a:xfrm>
              <a:prstGeom prst="rect">
                <a:avLst/>
              </a:prstGeom>
              <a:noFill/>
            </p:spPr>
            <p:txBody>
              <a:bodyPr wrap="square" rtlCol="0">
                <a:spAutoFit/>
              </a:bodyPr>
              <a:lstStyle/>
              <a:p>
                <a:r>
                  <a:rPr lang="en-US" sz="800" dirty="0" smtClean="0"/>
                  <a:t>“True” boundary</a:t>
                </a:r>
                <a:endParaRPr lang="ru-RU" sz="800" dirty="0"/>
              </a:p>
            </p:txBody>
          </p:sp>
          <p:sp>
            <p:nvSpPr>
              <p:cNvPr id="1017" name="TextBox 1016"/>
              <p:cNvSpPr txBox="1"/>
              <p:nvPr/>
            </p:nvSpPr>
            <p:spPr>
              <a:xfrm>
                <a:off x="955386" y="5397231"/>
                <a:ext cx="1024639" cy="215444"/>
              </a:xfrm>
              <a:prstGeom prst="rect">
                <a:avLst/>
              </a:prstGeom>
              <a:noFill/>
            </p:spPr>
            <p:txBody>
              <a:bodyPr wrap="none" rtlCol="0">
                <a:spAutoFit/>
              </a:bodyPr>
              <a:lstStyle/>
              <a:p>
                <a:r>
                  <a:rPr lang="en-US" sz="800" dirty="0" smtClean="0"/>
                  <a:t>Learned </a:t>
                </a:r>
                <a:r>
                  <a:rPr lang="en-US" sz="800" dirty="0"/>
                  <a:t>boundary</a:t>
                </a:r>
                <a:endParaRPr lang="ru-RU" sz="800" dirty="0"/>
              </a:p>
            </p:txBody>
          </p:sp>
          <p:sp>
            <p:nvSpPr>
              <p:cNvPr id="1020" name="Блок-схема: узел 1019"/>
              <p:cNvSpPr>
                <a:spLocks/>
              </p:cNvSpPr>
              <p:nvPr/>
            </p:nvSpPr>
            <p:spPr bwMode="auto">
              <a:xfrm>
                <a:off x="2037290" y="56467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21" name="Блок-схема: узел 1020"/>
              <p:cNvSpPr>
                <a:spLocks/>
              </p:cNvSpPr>
              <p:nvPr/>
            </p:nvSpPr>
            <p:spPr bwMode="auto">
              <a:xfrm>
                <a:off x="2277430" y="563925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22" name="TextBox 1021"/>
              <p:cNvSpPr txBox="1"/>
              <p:nvPr/>
            </p:nvSpPr>
            <p:spPr>
              <a:xfrm>
                <a:off x="955386" y="5618087"/>
                <a:ext cx="923651" cy="215444"/>
              </a:xfrm>
              <a:prstGeom prst="rect">
                <a:avLst/>
              </a:prstGeom>
              <a:noFill/>
            </p:spPr>
            <p:txBody>
              <a:bodyPr wrap="none" rtlCol="0">
                <a:spAutoFit/>
              </a:bodyPr>
              <a:lstStyle/>
              <a:p>
                <a:r>
                  <a:rPr lang="en-US" sz="800" dirty="0" smtClean="0"/>
                  <a:t>Source samples</a:t>
                </a:r>
                <a:endParaRPr lang="ru-RU" sz="800" dirty="0"/>
              </a:p>
            </p:txBody>
          </p:sp>
          <p:sp>
            <p:nvSpPr>
              <p:cNvPr id="1023" name="TextBox 1022"/>
              <p:cNvSpPr txBox="1"/>
              <p:nvPr/>
            </p:nvSpPr>
            <p:spPr>
              <a:xfrm>
                <a:off x="955386" y="5838942"/>
                <a:ext cx="894797" cy="215444"/>
              </a:xfrm>
              <a:prstGeom prst="rect">
                <a:avLst/>
              </a:prstGeom>
              <a:noFill/>
            </p:spPr>
            <p:txBody>
              <a:bodyPr wrap="none" rtlCol="0">
                <a:spAutoFit/>
              </a:bodyPr>
              <a:lstStyle/>
              <a:p>
                <a:r>
                  <a:rPr lang="en-US" sz="800" dirty="0" smtClean="0"/>
                  <a:t>Target samples</a:t>
                </a:r>
                <a:endParaRPr lang="ru-RU" sz="800" dirty="0"/>
              </a:p>
            </p:txBody>
          </p:sp>
          <p:sp>
            <p:nvSpPr>
              <p:cNvPr id="1024" name="Блок-схема: узел 1023"/>
              <p:cNvSpPr>
                <a:spLocks/>
              </p:cNvSpPr>
              <p:nvPr/>
            </p:nvSpPr>
            <p:spPr bwMode="auto">
              <a:xfrm>
                <a:off x="2039637" y="58712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grpSp>
      </p:grpSp>
      <p:sp>
        <p:nvSpPr>
          <p:cNvPr id="2" name="Прямоугольник 1"/>
          <p:cNvSpPr/>
          <p:nvPr/>
        </p:nvSpPr>
        <p:spPr>
          <a:xfrm>
            <a:off x="3181656" y="6317455"/>
            <a:ext cx="4022255" cy="307777"/>
          </a:xfrm>
          <a:prstGeom prst="rect">
            <a:avLst/>
          </a:prstGeom>
        </p:spPr>
        <p:txBody>
          <a:bodyPr wrap="none">
            <a:spAutoFit/>
          </a:bodyPr>
          <a:lstStyle/>
          <a:p>
            <a:pPr algn="ctr"/>
            <a:r>
              <a:rPr lang="en-US" sz="1400" dirty="0" smtClean="0"/>
              <a:t>Linear separation </a:t>
            </a:r>
            <a:r>
              <a:rPr lang="en-US" sz="1400" dirty="0"/>
              <a:t>boundary under covariate shift</a:t>
            </a:r>
            <a:endParaRPr lang="ru-RU" sz="1400" dirty="0"/>
          </a:p>
        </p:txBody>
      </p:sp>
    </p:spTree>
    <p:extLst>
      <p:ext uri="{BB962C8B-B14F-4D97-AF65-F5344CB8AC3E}">
        <p14:creationId xmlns:p14="http://schemas.microsoft.com/office/powerpoint/2010/main" val="19688815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marL="0" indent="0"/>
            <a:r>
              <a:rPr lang="en-US" sz="3600" dirty="0" smtClean="0">
                <a:solidFill>
                  <a:schemeClr val="accent1">
                    <a:lumMod val="75000"/>
                  </a:schemeClr>
                </a:solidFill>
              </a:rPr>
              <a:t>Constraining the</a:t>
            </a:r>
            <a:r>
              <a:rPr lang="ru-RU" sz="3600" dirty="0" smtClean="0">
                <a:solidFill>
                  <a:schemeClr val="accent1">
                    <a:lumMod val="75000"/>
                  </a:schemeClr>
                </a:solidFill>
              </a:rPr>
              <a:t> </a:t>
            </a:r>
            <a:r>
              <a:rPr lang="en-US" sz="3600" dirty="0" smtClean="0">
                <a:solidFill>
                  <a:schemeClr val="accent1">
                    <a:lumMod val="75000"/>
                  </a:schemeClr>
                </a:solidFill>
              </a:rPr>
              <a:t>model on KS </a:t>
            </a:r>
            <a:r>
              <a:rPr lang="en-US" sz="3600" dirty="0">
                <a:solidFill>
                  <a:schemeClr val="accent1">
                    <a:lumMod val="75000"/>
                  </a:schemeClr>
                </a:solidFill>
              </a:rPr>
              <a:t>and </a:t>
            </a:r>
            <a:r>
              <a:rPr lang="en-US" sz="3600" dirty="0" smtClean="0">
                <a:solidFill>
                  <a:schemeClr val="accent1">
                    <a:lumMod val="75000"/>
                  </a:schemeClr>
                </a:solidFill>
              </a:rPr>
              <a:t>CvM</a:t>
            </a:r>
            <a:r>
              <a:rPr lang="ru-RU" sz="3600" dirty="0" smtClean="0">
                <a:solidFill>
                  <a:schemeClr val="accent1">
                    <a:lumMod val="75000"/>
                  </a:schemeClr>
                </a:solidFill>
              </a:rPr>
              <a:t> </a:t>
            </a:r>
            <a:r>
              <a:rPr lang="en-US" sz="3600" dirty="0">
                <a:solidFill>
                  <a:schemeClr val="accent1">
                    <a:lumMod val="75000"/>
                  </a:schemeClr>
                </a:solidFill>
              </a:rPr>
              <a:t>values</a:t>
            </a:r>
          </a:p>
        </p:txBody>
      </p:sp>
      <p:sp>
        <p:nvSpPr>
          <p:cNvPr id="3" name="Нижний колонтитул 2"/>
          <p:cNvSpPr>
            <a:spLocks noGrp="1"/>
          </p:cNvSpPr>
          <p:nvPr>
            <p:ph type="ftr" sz="quarter" idx="11"/>
          </p:nvPr>
        </p:nvSpPr>
        <p:spPr/>
        <p:txBody>
          <a:bodyPr/>
          <a:lstStyle/>
          <a:p>
            <a:r>
              <a:rPr lang="en-US" dirty="0"/>
              <a:t>4. Solution: transfer learning</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43</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24934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Finally, because we are limited in </a:t>
                </a:r>
                <a:r>
                  <a:rPr lang="en-US" sz="1800" dirty="0"/>
                  <a:t>KS and </a:t>
                </a:r>
                <a:r>
                  <a:rPr lang="en-US" sz="1800" dirty="0" smtClean="0"/>
                  <a:t>CvM values we have to constrain our solution. To this end we incorporate </a:t>
                </a:r>
                <a:r>
                  <a:rPr lang="en-US" sz="1800" dirty="0"/>
                  <a:t>KS and </a:t>
                </a:r>
                <a:r>
                  <a:rPr lang="en-US" sz="1800" dirty="0" smtClean="0"/>
                  <a:t>CvM into </a:t>
                </a:r>
                <a:r>
                  <a:rPr lang="en-US" sz="1800" dirty="0"/>
                  <a:t>TTL framework:</a:t>
                </a:r>
                <a:endParaRPr lang="en-US" sz="1800" dirty="0" smtClean="0"/>
              </a:p>
              <a:p>
                <a:pPr marL="0" indent="0">
                  <a:buNone/>
                </a:pPr>
                <a:endParaRPr lang="ru-RU" sz="1800" dirty="0"/>
              </a:p>
              <a:p>
                <a:pPr marL="0" indent="0">
                  <a:buNone/>
                </a:pPr>
                <a14:m>
                  <m:oMathPara xmlns:m="http://schemas.openxmlformats.org/officeDocument/2006/math">
                    <m:oMathParaPr>
                      <m:jc m:val="centerGroup"/>
                    </m:oMathParaPr>
                    <m:oMath xmlns:m="http://schemas.openxmlformats.org/officeDocument/2006/math">
                      <m:sSup>
                        <m:sSupPr>
                          <m:ctrlPr>
                            <a:rPr lang="ru-RU" sz="2000" i="1">
                              <a:latin typeface="Cambria Math"/>
                            </a:rPr>
                          </m:ctrlPr>
                        </m:sSupPr>
                        <m:e>
                          <m:r>
                            <a:rPr lang="en-US" sz="2000" i="1">
                              <a:latin typeface="Cambria Math"/>
                            </a:rPr>
                            <m:t>𝑓</m:t>
                          </m:r>
                        </m:e>
                        <m:sup>
                          <m:r>
                            <a:rPr lang="en-US" sz="2000" i="1">
                              <a:latin typeface="Cambria Math"/>
                            </a:rPr>
                            <m:t>∗</m:t>
                          </m:r>
                        </m:sup>
                      </m:sSup>
                      <m:r>
                        <a:rPr lang="en-US" sz="2000" i="1">
                          <a:latin typeface="Cambria Math"/>
                        </a:rPr>
                        <m:t>=</m:t>
                      </m:r>
                      <m:func>
                        <m:funcPr>
                          <m:ctrlPr>
                            <a:rPr lang="en-US" sz="2000" i="1" smtClean="0">
                              <a:latin typeface="Cambria Math"/>
                            </a:rPr>
                          </m:ctrlPr>
                        </m:funcPr>
                        <m:fName>
                          <m:limLow>
                            <m:limLowPr>
                              <m:ctrlPr>
                                <a:rPr lang="en-US" sz="2000" i="1" smtClean="0">
                                  <a:latin typeface="Cambria Math"/>
                                </a:rPr>
                              </m:ctrlPr>
                            </m:limLowPr>
                            <m:e>
                              <m:r>
                                <m:rPr>
                                  <m:sty m:val="p"/>
                                </m:rPr>
                                <a:rPr lang="en-US" sz="2000" b="0" i="0" smtClean="0">
                                  <a:latin typeface="Cambria Math"/>
                                </a:rPr>
                                <m:t>arg</m:t>
                              </m:r>
                              <m:r>
                                <m:rPr>
                                  <m:sty m:val="p"/>
                                </m:rPr>
                                <a:rPr lang="en-US" sz="2000" i="0" smtClean="0">
                                  <a:latin typeface="Cambria Math"/>
                                </a:rPr>
                                <m:t>min</m:t>
                              </m:r>
                            </m:e>
                            <m:lim>
                              <m:r>
                                <a:rPr lang="en-US" sz="2000" i="1">
                                  <a:latin typeface="Cambria Math"/>
                                </a:rPr>
                                <m:t>𝑓</m:t>
                              </m:r>
                              <m:r>
                                <a:rPr lang="en-US" sz="2000" i="1">
                                  <a:latin typeface="Cambria Math"/>
                                  <a:ea typeface="Cambria Math"/>
                                </a:rPr>
                                <m:t>∈</m:t>
                              </m:r>
                              <m:r>
                                <a:rPr lang="en-US" sz="2000" i="1">
                                  <a:latin typeface="Cambria Math"/>
                                  <a:ea typeface="Cambria Math"/>
                                </a:rPr>
                                <m:t>𝐹</m:t>
                              </m:r>
                            </m:lim>
                          </m:limLow>
                        </m:fName>
                        <m:e>
                          <m:d>
                            <m:dPr>
                              <m:ctrlPr>
                                <a:rPr lang="en-US" sz="2000" i="1" smtClean="0">
                                  <a:latin typeface="Cambria Math"/>
                                </a:rPr>
                              </m:ctrlPr>
                            </m:dPr>
                            <m:e>
                              <m:f>
                                <m:fPr>
                                  <m:ctrlPr>
                                    <a:rPr lang="en-US" sz="2000" i="1">
                                      <a:latin typeface="Cambria Math"/>
                                    </a:rPr>
                                  </m:ctrlPr>
                                </m:fPr>
                                <m:num>
                                  <m:r>
                                    <a:rPr lang="en-US" sz="2000" i="1">
                                      <a:latin typeface="Cambria Math"/>
                                    </a:rPr>
                                    <m:t>1</m:t>
                                  </m:r>
                                </m:num>
                                <m:den>
                                  <m:r>
                                    <a:rPr lang="en-US" sz="2000" i="1">
                                      <a:latin typeface="Cambria Math"/>
                                    </a:rPr>
                                    <m:t>𝑛</m:t>
                                  </m:r>
                                </m:den>
                              </m:f>
                              <m:nary>
                                <m:naryPr>
                                  <m:chr m:val="∑"/>
                                  <m:ctrlPr>
                                    <a:rPr lang="en-US" sz="2000" i="1">
                                      <a:latin typeface="Cambria Math"/>
                                    </a:rPr>
                                  </m:ctrlPr>
                                </m:naryPr>
                                <m:sub>
                                  <m:r>
                                    <m:rPr>
                                      <m:brk m:alnAt="23"/>
                                    </m:rPr>
                                    <a:rPr lang="en-US" sz="2000" i="1">
                                      <a:latin typeface="Cambria Math"/>
                                    </a:rPr>
                                    <m:t>𝑖</m:t>
                                  </m:r>
                                  <m:r>
                                    <a:rPr lang="en-US" sz="2000" i="1">
                                      <a:latin typeface="Cambria Math"/>
                                    </a:rPr>
                                    <m:t>=1</m:t>
                                  </m:r>
                                </m:sub>
                                <m:sup>
                                  <m:r>
                                    <a:rPr lang="en-US" sz="2000" i="1">
                                      <a:latin typeface="Cambria Math"/>
                                    </a:rPr>
                                    <m:t>𝑛</m:t>
                                  </m:r>
                                </m:sup>
                                <m:e>
                                  <m:f>
                                    <m:fPr>
                                      <m:ctrlPr>
                                        <a:rPr lang="en-US" sz="2000" i="1">
                                          <a:latin typeface="Cambria Math"/>
                                        </a:rPr>
                                      </m:ctrlPr>
                                    </m:fPr>
                                    <m:num>
                                      <m:sSub>
                                        <m:sSubPr>
                                          <m:ctrlPr>
                                            <a:rPr lang="en-US" sz="2000" i="1" dirty="0">
                                              <a:latin typeface="Cambria Math"/>
                                            </a:rPr>
                                          </m:ctrlPr>
                                        </m:sSubPr>
                                        <m:e>
                                          <m:r>
                                            <a:rPr lang="en-US" sz="2000" i="1" dirty="0">
                                              <a:latin typeface="Cambria Math"/>
                                            </a:rPr>
                                            <m:t>𝑃</m:t>
                                          </m:r>
                                        </m:e>
                                        <m:sub>
                                          <m:r>
                                            <a:rPr lang="en-US" sz="2000" i="1" dirty="0">
                                              <a:latin typeface="Cambria Math"/>
                                              <a:ea typeface="Cambria Math"/>
                                            </a:rPr>
                                            <m:t>𝜏</m:t>
                                          </m:r>
                                        </m:sub>
                                      </m:sSub>
                                      <m:d>
                                        <m:dPr>
                                          <m:ctrlPr>
                                            <a:rPr lang="en-US" sz="2000" i="1" dirty="0">
                                              <a:latin typeface="Cambria Math"/>
                                            </a:rPr>
                                          </m:ctrlPr>
                                        </m:dPr>
                                        <m:e>
                                          <m:sSub>
                                            <m:sSubPr>
                                              <m:ctrlPr>
                                                <a:rPr lang="en-US" sz="2000" i="1" dirty="0">
                                                  <a:latin typeface="Cambria Math"/>
                                                </a:rPr>
                                              </m:ctrlPr>
                                            </m:sSubPr>
                                            <m:e>
                                              <m:r>
                                                <a:rPr lang="en-US" sz="2000" i="1" dirty="0">
                                                  <a:latin typeface="Cambria Math"/>
                                                </a:rPr>
                                                <m:t>𝑥</m:t>
                                              </m:r>
                                            </m:e>
                                            <m:sub>
                                              <m:r>
                                                <a:rPr lang="en-US" sz="2000" i="1" dirty="0">
                                                  <a:latin typeface="Cambria Math"/>
                                                </a:rPr>
                                                <m:t>𝑖</m:t>
                                              </m:r>
                                            </m:sub>
                                          </m:sSub>
                                        </m:e>
                                      </m:d>
                                    </m:num>
                                    <m:den>
                                      <m:sSub>
                                        <m:sSubPr>
                                          <m:ctrlPr>
                                            <a:rPr lang="en-US" sz="2000" i="1" dirty="0">
                                              <a:latin typeface="Cambria Math"/>
                                            </a:rPr>
                                          </m:ctrlPr>
                                        </m:sSubPr>
                                        <m:e>
                                          <m:r>
                                            <a:rPr lang="en-US" sz="2000" i="1" dirty="0">
                                              <a:latin typeface="Cambria Math"/>
                                            </a:rPr>
                                            <m:t>𝑃</m:t>
                                          </m:r>
                                        </m:e>
                                        <m:sub>
                                          <m:r>
                                            <a:rPr lang="en-US" sz="2000" b="0" i="1" dirty="0" smtClean="0">
                                              <a:latin typeface="Cambria Math"/>
                                            </a:rPr>
                                            <m:t>𝐷𝑠</m:t>
                                          </m:r>
                                        </m:sub>
                                      </m:sSub>
                                      <m:d>
                                        <m:dPr>
                                          <m:ctrlPr>
                                            <a:rPr lang="en-US" sz="2000" i="1" dirty="0">
                                              <a:latin typeface="Cambria Math"/>
                                            </a:rPr>
                                          </m:ctrlPr>
                                        </m:dPr>
                                        <m:e>
                                          <m:sSub>
                                            <m:sSubPr>
                                              <m:ctrlPr>
                                                <a:rPr lang="en-US" sz="2000" i="1" dirty="0">
                                                  <a:latin typeface="Cambria Math"/>
                                                </a:rPr>
                                              </m:ctrlPr>
                                            </m:sSubPr>
                                            <m:e>
                                              <m:r>
                                                <a:rPr lang="en-US" sz="2000" i="1" dirty="0">
                                                  <a:latin typeface="Cambria Math"/>
                                                </a:rPr>
                                                <m:t>𝑥</m:t>
                                              </m:r>
                                            </m:e>
                                            <m:sub>
                                              <m:r>
                                                <a:rPr lang="en-US" sz="2000" i="1" dirty="0">
                                                  <a:latin typeface="Cambria Math"/>
                                                </a:rPr>
                                                <m:t>𝑖</m:t>
                                              </m:r>
                                            </m:sub>
                                          </m:sSub>
                                        </m:e>
                                      </m:d>
                                    </m:den>
                                  </m:f>
                                  <m:r>
                                    <a:rPr lang="en-US" sz="2000" i="1">
                                      <a:latin typeface="Cambria Math"/>
                                    </a:rPr>
                                    <m:t>𝑙</m:t>
                                  </m:r>
                                  <m:r>
                                    <a:rPr lang="en-US" sz="2000" i="1">
                                      <a:latin typeface="Cambria Math"/>
                                    </a:rPr>
                                    <m:t>(</m:t>
                                  </m:r>
                                  <m:r>
                                    <a:rPr lang="en-US" sz="2000" i="1">
                                      <a:latin typeface="Cambria Math"/>
                                    </a:rPr>
                                    <m:t>𝑓</m:t>
                                  </m:r>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𝑖</m:t>
                                      </m:r>
                                    </m:sub>
                                  </m:sSub>
                                  <m:r>
                                    <a:rPr lang="ru-RU" sz="2000" i="1">
                                      <a:latin typeface="Cambria Math"/>
                                    </a:rPr>
                                    <m:t>)</m:t>
                                  </m:r>
                                </m:e>
                              </m:nary>
                              <m:r>
                                <a:rPr lang="en-US" sz="2000" b="0" i="1" smtClean="0">
                                  <a:latin typeface="Cambria Math"/>
                                </a:rPr>
                                <m:t>+</m:t>
                              </m:r>
                              <m:r>
                                <a:rPr lang="en-US" sz="2000" i="1">
                                  <a:latin typeface="Cambria Math"/>
                                  <a:ea typeface="Cambria Math"/>
                                </a:rPr>
                                <m:t>𝜌</m:t>
                              </m:r>
                              <m:r>
                                <a:rPr lang="en-US" sz="2000" i="1">
                                  <a:latin typeface="Cambria Math"/>
                                </a:rPr>
                                <m:t>(</m:t>
                              </m:r>
                              <m:r>
                                <a:rPr lang="en-US" sz="2000" i="1">
                                  <a:latin typeface="Cambria Math"/>
                                </a:rPr>
                                <m:t>𝑓</m:t>
                              </m:r>
                              <m:r>
                                <a:rPr lang="en-US" sz="2000" i="1">
                                  <a:latin typeface="Cambria Math"/>
                                </a:rPr>
                                <m:t>,</m:t>
                              </m:r>
                              <m:r>
                                <a:rPr lang="en-US" sz="2000" i="1">
                                  <a:latin typeface="Cambria Math"/>
                                </a:rPr>
                                <m:t>𝑘𝑠</m:t>
                              </m:r>
                              <m:r>
                                <a:rPr lang="en-US" sz="2000" i="1">
                                  <a:latin typeface="Cambria Math"/>
                                </a:rPr>
                                <m:t>,</m:t>
                              </m:r>
                              <m:r>
                                <a:rPr lang="en-US" sz="2000" i="1">
                                  <a:latin typeface="Cambria Math"/>
                                </a:rPr>
                                <m:t>𝑐𝑣𝑚</m:t>
                              </m:r>
                              <m:r>
                                <a:rPr lang="en-US" sz="2000" b="0" i="1" smtClean="0">
                                  <a:latin typeface="Cambria Math"/>
                                </a:rPr>
                                <m:t>)</m:t>
                              </m:r>
                            </m:e>
                          </m:d>
                        </m:e>
                      </m:func>
                    </m:oMath>
                  </m:oMathPara>
                </a14:m>
                <a:endParaRPr lang="en-US" sz="2000" dirty="0" smtClean="0"/>
              </a:p>
              <a:p>
                <a:pPr marL="0" indent="0" algn="ctr">
                  <a:buNone/>
                </a:pPr>
                <a:endParaRPr lang="en-US" sz="1800" dirty="0" smtClean="0"/>
              </a:p>
              <a:p>
                <a:pPr marL="0" indent="0" algn="ctr">
                  <a:buNone/>
                </a:pPr>
                <a:r>
                  <a:rPr lang="en-US" sz="1800" dirty="0" smtClean="0"/>
                  <a:t>where </a:t>
                </a:r>
                <a14:m>
                  <m:oMath xmlns:m="http://schemas.openxmlformats.org/officeDocument/2006/math">
                    <m:r>
                      <a:rPr lang="en-US" sz="1800" i="1" smtClean="0">
                        <a:latin typeface="Cambria Math"/>
                        <a:ea typeface="Cambria Math"/>
                      </a:rPr>
                      <m:t>𝜌</m:t>
                    </m:r>
                    <m:r>
                      <a:rPr lang="en-US" sz="1800" i="1">
                        <a:latin typeface="Cambria Math"/>
                      </a:rPr>
                      <m:t>(</m:t>
                    </m:r>
                    <m:r>
                      <a:rPr lang="en-US" sz="1800" i="1">
                        <a:latin typeface="Cambria Math"/>
                      </a:rPr>
                      <m:t>𝑓</m:t>
                    </m:r>
                    <m:r>
                      <a:rPr lang="en-US" sz="1800" i="1">
                        <a:latin typeface="Cambria Math"/>
                      </a:rPr>
                      <m:t>,</m:t>
                    </m:r>
                    <m:r>
                      <a:rPr lang="en-US" sz="1800" i="1">
                        <a:latin typeface="Cambria Math"/>
                      </a:rPr>
                      <m:t>𝑘𝑠</m:t>
                    </m:r>
                    <m:r>
                      <a:rPr lang="en-US" sz="1800" i="1">
                        <a:latin typeface="Cambria Math"/>
                      </a:rPr>
                      <m:t>,</m:t>
                    </m:r>
                    <m:r>
                      <a:rPr lang="en-US" sz="1800" i="1">
                        <a:latin typeface="Cambria Math"/>
                      </a:rPr>
                      <m:t>𝑐𝑣𝑚</m:t>
                    </m:r>
                    <m:r>
                      <a:rPr lang="en-US" sz="1800" i="1">
                        <a:latin typeface="Cambria Math"/>
                      </a:rPr>
                      <m:t>)</m:t>
                    </m:r>
                  </m:oMath>
                </a14:m>
                <a:r>
                  <a:rPr lang="en-US" sz="1800" dirty="0" smtClean="0"/>
                  <a:t> - regularization term</a:t>
                </a:r>
              </a:p>
              <a:p>
                <a:pPr marL="0" indent="0">
                  <a:buNone/>
                </a:pPr>
                <a:endParaRPr lang="en-US" sz="1800" dirty="0" smtClean="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2493441"/>
              </a:xfrm>
              <a:prstGeom prst="rect">
                <a:avLst/>
              </a:prstGeom>
              <a:blipFill rotWithShape="1">
                <a:blip r:embed="rId2"/>
                <a:stretch>
                  <a:fillRect l="-593" t="-1222" r="-444" b="-26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6" name="Picture 4" descr="C:\Users\torch\AppData\Local\Microsoft\Windows\Temporary Internet Files\Content.IE5\JO1NG4MT\pointing-finger-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92782" y="4761754"/>
            <a:ext cx="466650" cy="540000"/>
          </a:xfrm>
          <a:prstGeom prst="rect">
            <a:avLst/>
          </a:prstGeom>
          <a:noFill/>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Прямоугольник 4"/>
              <p:cNvSpPr/>
              <p:nvPr/>
            </p:nvSpPr>
            <p:spPr>
              <a:xfrm>
                <a:off x="1043608" y="4581128"/>
                <a:ext cx="7704856" cy="1292149"/>
              </a:xfrm>
              <a:prstGeom prst="rect">
                <a:avLst/>
              </a:prstGeom>
            </p:spPr>
            <p:txBody>
              <a:bodyPr wrap="square">
                <a:spAutoFit/>
              </a:bodyPr>
              <a:lstStyle/>
              <a:p>
                <a:pPr marL="0" indent="0">
                  <a:buNone/>
                </a:pPr>
                <a:r>
                  <a:rPr lang="en-US" dirty="0"/>
                  <a:t>In order to estimate </a:t>
                </a:r>
                <a14:m>
                  <m:oMath xmlns:m="http://schemas.openxmlformats.org/officeDocument/2006/math">
                    <m:f>
                      <m:fPr>
                        <m:ctrlPr>
                          <a:rPr lang="en-US" sz="2400" i="1">
                            <a:latin typeface="Cambria Math"/>
                          </a:rPr>
                        </m:ctrlPr>
                      </m:fPr>
                      <m:num>
                        <m:sSub>
                          <m:sSubPr>
                            <m:ctrlPr>
                              <a:rPr lang="en-US" sz="2400" i="1" dirty="0">
                                <a:latin typeface="Cambria Math"/>
                              </a:rPr>
                            </m:ctrlPr>
                          </m:sSubPr>
                          <m:e>
                            <m:r>
                              <a:rPr lang="en-US" sz="2400" i="1" dirty="0">
                                <a:latin typeface="Cambria Math"/>
                              </a:rPr>
                              <m:t>𝑃</m:t>
                            </m:r>
                          </m:e>
                          <m:sub>
                            <m:r>
                              <a:rPr lang="en-US" sz="2400" i="1" dirty="0">
                                <a:latin typeface="Cambria Math"/>
                                <a:ea typeface="Cambria Math"/>
                              </a:rPr>
                              <m:t>𝜏</m:t>
                            </m:r>
                          </m:sub>
                        </m:sSub>
                        <m:d>
                          <m:dPr>
                            <m:ctrlPr>
                              <a:rPr lang="en-US" sz="2400" i="1" dirty="0">
                                <a:latin typeface="Cambria Math"/>
                              </a:rPr>
                            </m:ctrlPr>
                          </m:dPr>
                          <m:e>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e>
                        </m:d>
                      </m:num>
                      <m:den>
                        <m:sSub>
                          <m:sSubPr>
                            <m:ctrlPr>
                              <a:rPr lang="en-US" sz="2400" i="1" dirty="0">
                                <a:latin typeface="Cambria Math"/>
                              </a:rPr>
                            </m:ctrlPr>
                          </m:sSubPr>
                          <m:e>
                            <m:r>
                              <a:rPr lang="en-US" sz="2400" i="1" dirty="0">
                                <a:latin typeface="Cambria Math"/>
                              </a:rPr>
                              <m:t>𝑃</m:t>
                            </m:r>
                          </m:e>
                          <m:sub>
                            <m:r>
                              <a:rPr lang="en-US" sz="2400" i="1" dirty="0">
                                <a:latin typeface="Cambria Math"/>
                              </a:rPr>
                              <m:t>𝐷𝑠</m:t>
                            </m:r>
                          </m:sub>
                        </m:sSub>
                        <m:d>
                          <m:dPr>
                            <m:ctrlPr>
                              <a:rPr lang="en-US" sz="2400" i="1" dirty="0">
                                <a:latin typeface="Cambria Math"/>
                              </a:rPr>
                            </m:ctrlPr>
                          </m:dPr>
                          <m:e>
                            <m:sSub>
                              <m:sSubPr>
                                <m:ctrlPr>
                                  <a:rPr lang="en-US" sz="2400" i="1" dirty="0">
                                    <a:latin typeface="Cambria Math"/>
                                  </a:rPr>
                                </m:ctrlPr>
                              </m:sSubPr>
                              <m:e>
                                <m:r>
                                  <a:rPr lang="en-US" sz="2400" i="1" dirty="0">
                                    <a:latin typeface="Cambria Math"/>
                                  </a:rPr>
                                  <m:t>𝑥</m:t>
                                </m:r>
                              </m:e>
                              <m:sub>
                                <m:r>
                                  <a:rPr lang="en-US" sz="2400" i="1" dirty="0">
                                    <a:latin typeface="Cambria Math"/>
                                  </a:rPr>
                                  <m:t>𝑖</m:t>
                                </m:r>
                              </m:sub>
                            </m:sSub>
                          </m:e>
                        </m:d>
                      </m:den>
                    </m:f>
                  </m:oMath>
                </a14:m>
                <a:r>
                  <a:rPr lang="en-US" sz="2400" dirty="0"/>
                  <a:t> </a:t>
                </a:r>
                <a:r>
                  <a:rPr lang="en-US" dirty="0"/>
                  <a:t>we may, for example, set up a new logistic regression model to discriminate trials belonging to the </a:t>
                </a:r>
                <a14:m>
                  <m:oMath xmlns:m="http://schemas.openxmlformats.org/officeDocument/2006/math">
                    <m:r>
                      <a:rPr lang="en-US" sz="2000" i="1" dirty="0">
                        <a:solidFill>
                          <a:schemeClr val="tx2"/>
                        </a:solidFill>
                        <a:latin typeface="Cambria Math"/>
                      </a:rPr>
                      <m:t>𝜏</m:t>
                    </m:r>
                    <m:r>
                      <a:rPr lang="en-US" sz="2400" i="1" dirty="0">
                        <a:solidFill>
                          <a:schemeClr val="tx2"/>
                        </a:solidFill>
                        <a:latin typeface="Cambria Math"/>
                      </a:rPr>
                      <m:t> </m:t>
                    </m:r>
                  </m:oMath>
                </a14:m>
                <a:r>
                  <a:rPr lang="en-US" dirty="0"/>
                  <a:t>channel from those of the </a:t>
                </a:r>
                <a14:m>
                  <m:oMath xmlns:m="http://schemas.openxmlformats.org/officeDocument/2006/math">
                    <m:r>
                      <a:rPr lang="en-US" i="1" dirty="0">
                        <a:solidFill>
                          <a:schemeClr val="tx2"/>
                        </a:solidFill>
                        <a:latin typeface="Cambria Math"/>
                      </a:rPr>
                      <m:t>𝐷𝑠</m:t>
                    </m:r>
                  </m:oMath>
                </a14:m>
                <a:r>
                  <a:rPr lang="en-US" dirty="0"/>
                  <a:t> channel, which requires just unlabeled data [</a:t>
                </a:r>
                <a:r>
                  <a:rPr lang="en-US" dirty="0">
                    <a:hlinkClick r:id="rId4" action="ppaction://hlinksldjump"/>
                  </a:rPr>
                  <a:t>4</a:t>
                </a:r>
                <a:r>
                  <a:rPr lang="en-US" dirty="0"/>
                  <a:t>].</a:t>
                </a:r>
                <a:endParaRPr lang="ru-RU"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1043608" y="4581128"/>
                <a:ext cx="7704856" cy="1292149"/>
              </a:xfrm>
              <a:prstGeom prst="rect">
                <a:avLst/>
              </a:prstGeom>
              <a:blipFill rotWithShape="1">
                <a:blip r:embed="rId5"/>
                <a:stretch>
                  <a:fillRect l="-633" b="-5189"/>
                </a:stretch>
              </a:blipFill>
            </p:spPr>
            <p:txBody>
              <a:bodyPr/>
              <a:lstStyle/>
              <a:p>
                <a:r>
                  <a:rPr lang="ru-RU">
                    <a:noFill/>
                  </a:rPr>
                  <a:t> </a:t>
                </a:r>
              </a:p>
            </p:txBody>
          </p:sp>
        </mc:Fallback>
      </mc:AlternateContent>
    </p:spTree>
    <p:extLst>
      <p:ext uri="{BB962C8B-B14F-4D97-AF65-F5344CB8AC3E}">
        <p14:creationId xmlns:p14="http://schemas.microsoft.com/office/powerpoint/2010/main" val="12883954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6"/>
                </a:solidFill>
              </a:rPr>
              <a:t>5. Implementation</a:t>
            </a:r>
            <a:endParaRPr lang="ru-RU" dirty="0">
              <a:solidFill>
                <a:schemeClr val="accent6"/>
              </a:solidFill>
            </a:endParaRPr>
          </a:p>
        </p:txBody>
      </p:sp>
      <p:sp>
        <p:nvSpPr>
          <p:cNvPr id="5" name="Номер слайда 4"/>
          <p:cNvSpPr>
            <a:spLocks noGrp="1"/>
          </p:cNvSpPr>
          <p:nvPr>
            <p:ph type="sldNum" sz="quarter" idx="12"/>
          </p:nvPr>
        </p:nvSpPr>
        <p:spPr/>
        <p:txBody>
          <a:bodyPr/>
          <a:lstStyle/>
          <a:p>
            <a:fld id="{4F32FBF2-23CF-4D01-8BE2-41DF817B5F23}" type="slidenum">
              <a:rPr lang="ru-RU" altLang="ru-RU" smtClean="0"/>
              <a:pPr/>
              <a:t>44</a:t>
            </a:fld>
            <a:endParaRPr lang="ru-RU" altLang="ru-RU" dirty="0"/>
          </a:p>
        </p:txBody>
      </p:sp>
      <p:sp>
        <p:nvSpPr>
          <p:cNvPr id="6" name="Прямоугольник 5"/>
          <p:cNvSpPr/>
          <p:nvPr/>
        </p:nvSpPr>
        <p:spPr bwMode="auto">
          <a:xfrm>
            <a:off x="323528" y="0"/>
            <a:ext cx="7776864" cy="1628800"/>
          </a:xfrm>
          <a:prstGeom prst="rect">
            <a:avLst/>
          </a:prstGeom>
          <a:solidFill>
            <a:srgbClr val="D8D8E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2778944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6"/>
                </a:solidFill>
              </a:rPr>
              <a:t>Implementation</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45</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386159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For the competition we have submitted several different models. </a:t>
                </a:r>
                <a:r>
                  <a:rPr lang="en-US" sz="1800" dirty="0"/>
                  <a:t>The transfer learning model achieved AUC = 0.996802 on Public Leader </a:t>
                </a:r>
                <a:r>
                  <a:rPr lang="en-US" sz="1800" dirty="0" smtClean="0"/>
                  <a:t>Board. It </a:t>
                </a:r>
                <a:r>
                  <a:rPr lang="en-US" sz="1800" dirty="0"/>
                  <a:t>was improved to 0.998150 post </a:t>
                </a:r>
                <a:r>
                  <a:rPr lang="en-US" sz="1800" dirty="0" smtClean="0"/>
                  <a:t>competition. Source </a:t>
                </a:r>
                <a:r>
                  <a:rPr lang="en-US" sz="1800" dirty="0"/>
                  <a:t>code </a:t>
                </a:r>
                <a:r>
                  <a:rPr lang="en-US" sz="1800" dirty="0" smtClean="0"/>
                  <a:t>can </a:t>
                </a:r>
                <a:r>
                  <a:rPr lang="en-US" sz="1800" dirty="0"/>
                  <a:t>be </a:t>
                </a:r>
                <a:r>
                  <a:rPr lang="en-US" sz="1800" dirty="0" smtClean="0"/>
                  <a:t>downloaded from </a:t>
                </a:r>
                <a:r>
                  <a:rPr lang="en-US" sz="1800" u="sng" dirty="0">
                    <a:hlinkClick r:id="rId2"/>
                  </a:rPr>
                  <a:t>GitHub </a:t>
                </a:r>
                <a:r>
                  <a:rPr lang="en-US" sz="1800" u="sng" dirty="0" smtClean="0">
                    <a:hlinkClick r:id="rId2"/>
                  </a:rPr>
                  <a:t>page</a:t>
                </a:r>
                <a:r>
                  <a:rPr lang="ru-RU" sz="1800" dirty="0"/>
                  <a:t> </a:t>
                </a:r>
                <a:r>
                  <a:rPr lang="ru-RU" sz="1800" dirty="0" smtClean="0"/>
                  <a:t>https</a:t>
                </a:r>
                <a:r>
                  <a:rPr lang="ru-RU" sz="1800" dirty="0"/>
                  <a:t>://github.com/alexander-rakhlin/flavours-of-physics</a:t>
                </a:r>
              </a:p>
              <a:p>
                <a:pPr marL="0" indent="0">
                  <a:buNone/>
                </a:pPr>
                <a:endParaRPr lang="en-US" sz="1800" dirty="0"/>
              </a:p>
              <a:p>
                <a:pPr marL="0" indent="0">
                  <a:buNone/>
                </a:pPr>
                <a:r>
                  <a:rPr lang="en-US" sz="1800" dirty="0" smtClean="0"/>
                  <a:t>As we </a:t>
                </a:r>
                <a:r>
                  <a:rPr lang="en-US" sz="1800" dirty="0" smtClean="0">
                    <a:hlinkClick r:id="rId3" action="ppaction://hlinksldjump"/>
                  </a:rPr>
                  <a:t>remember</a:t>
                </a:r>
                <a:r>
                  <a:rPr lang="en-US" sz="1800" dirty="0" smtClean="0"/>
                  <a:t>, training </a:t>
                </a:r>
                <a:r>
                  <a:rPr lang="en-US" sz="1800" dirty="0"/>
                  <a:t>on </a:t>
                </a:r>
                <a14:m>
                  <m:oMath xmlns:m="http://schemas.openxmlformats.org/officeDocument/2006/math">
                    <m:r>
                      <a:rPr lang="en-US" sz="1800" i="1" dirty="0">
                        <a:solidFill>
                          <a:schemeClr val="tx2"/>
                        </a:solidFill>
                        <a:latin typeface="Cambria Math"/>
                      </a:rPr>
                      <m:t>𝐷𝑠</m:t>
                    </m:r>
                    <m:r>
                      <a:rPr lang="en-US" sz="1800" i="1" dirty="0">
                        <a:solidFill>
                          <a:schemeClr val="tx2"/>
                        </a:solidFill>
                        <a:latin typeface="Cambria Math"/>
                      </a:rPr>
                      <m:t> </m:t>
                    </m:r>
                  </m:oMath>
                </a14:m>
                <a:r>
                  <a:rPr lang="en-US" sz="1800" dirty="0" smtClean="0"/>
                  <a:t>channel was </a:t>
                </a:r>
                <a:r>
                  <a:rPr lang="en-US" sz="1800" dirty="0"/>
                  <a:t>prohibited by the competition </a:t>
                </a:r>
                <a:r>
                  <a:rPr lang="en-US" sz="1800" dirty="0" smtClean="0"/>
                  <a:t>requirements, </a:t>
                </a:r>
                <a:r>
                  <a:rPr lang="en-US" sz="1800" dirty="0"/>
                  <a:t>what </a:t>
                </a:r>
                <a:r>
                  <a:rPr lang="en-US" sz="1800" dirty="0" smtClean="0"/>
                  <a:t>dictated </a:t>
                </a:r>
                <a:r>
                  <a:rPr lang="en-US" sz="1800" dirty="0"/>
                  <a:t>us </a:t>
                </a:r>
                <a:r>
                  <a:rPr lang="en-US" sz="1800" dirty="0" smtClean="0"/>
                  <a:t>certain amendments </a:t>
                </a:r>
                <a:r>
                  <a:rPr lang="en-US" sz="1800" dirty="0"/>
                  <a:t>to the Transductive Transfer </a:t>
                </a:r>
                <a:r>
                  <a:rPr lang="en-US" sz="1800" dirty="0" smtClean="0"/>
                  <a:t>Learning framework </a:t>
                </a:r>
                <a:r>
                  <a:rPr lang="en-US" sz="1800" dirty="0"/>
                  <a:t>outlined in </a:t>
                </a:r>
                <a:r>
                  <a:rPr lang="en-US" sz="1800" dirty="0" smtClean="0">
                    <a:hlinkClick r:id="rId4" action="ppaction://hlinksldjump"/>
                  </a:rPr>
                  <a:t>Section 4</a:t>
                </a:r>
                <a:r>
                  <a:rPr lang="en-US" sz="1800" dirty="0" smtClean="0"/>
                  <a:t>. </a:t>
                </a:r>
              </a:p>
              <a:p>
                <a:pPr marL="0" indent="0">
                  <a:buNone/>
                </a:pPr>
                <a:endParaRPr lang="en-US" sz="1800" dirty="0"/>
              </a:p>
              <a:p>
                <a:pPr marL="0" indent="0">
                  <a:buNone/>
                </a:pPr>
                <a:r>
                  <a:rPr lang="en-US" sz="1800" dirty="0" smtClean="0"/>
                  <a:t>In this implementation we transfer model from </a:t>
                </a:r>
                <a14:m>
                  <m:oMath xmlns:m="http://schemas.openxmlformats.org/officeDocument/2006/math">
                    <m:r>
                      <a:rPr lang="en-US" sz="2000" i="1" dirty="0">
                        <a:solidFill>
                          <a:schemeClr val="tx2"/>
                        </a:solidFill>
                        <a:latin typeface="Cambria Math"/>
                      </a:rPr>
                      <m:t>𝜏</m:t>
                    </m:r>
                  </m:oMath>
                </a14:m>
                <a:r>
                  <a:rPr lang="en-US" sz="1800" dirty="0" smtClean="0"/>
                  <a:t> channel to </a:t>
                </a:r>
                <a14:m>
                  <m:oMath xmlns:m="http://schemas.openxmlformats.org/officeDocument/2006/math">
                    <m:r>
                      <a:rPr lang="en-US" sz="1800" i="1" dirty="0">
                        <a:solidFill>
                          <a:schemeClr val="tx2"/>
                        </a:solidFill>
                        <a:latin typeface="Cambria Math"/>
                      </a:rPr>
                      <m:t>𝐷𝑠</m:t>
                    </m:r>
                    <m:r>
                      <a:rPr lang="en-US" sz="1800" i="1" dirty="0">
                        <a:solidFill>
                          <a:schemeClr val="tx2"/>
                        </a:solidFill>
                        <a:latin typeface="Cambria Math"/>
                      </a:rPr>
                      <m:t> </m:t>
                    </m:r>
                  </m:oMath>
                </a14:m>
                <a:r>
                  <a:rPr lang="en-US" sz="1800" dirty="0" smtClean="0"/>
                  <a:t>channel. The other difference is </a:t>
                </a:r>
                <a:r>
                  <a:rPr lang="en-US" sz="1800" dirty="0"/>
                  <a:t>how domain adaptation </a:t>
                </a:r>
                <a:r>
                  <a:rPr lang="en-US" sz="1800" dirty="0" smtClean="0"/>
                  <a:t>is </a:t>
                </a:r>
                <a:r>
                  <a:rPr lang="en-US" sz="1800" dirty="0"/>
                  <a:t>implemented: instead of covariate shift </a:t>
                </a:r>
                <a:r>
                  <a:rPr lang="en-US" sz="1800" dirty="0" smtClean="0"/>
                  <a:t>we do calibration.</a:t>
                </a: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3861593"/>
              </a:xfrm>
              <a:prstGeom prst="rect">
                <a:avLst/>
              </a:prstGeom>
              <a:blipFill rotWithShape="1">
                <a:blip r:embed="rId5"/>
                <a:stretch>
                  <a:fillRect l="-593" t="-790" r="-1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27720550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Initial training</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46</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609600" y="1871663"/>
                <a:ext cx="8229600" cy="27094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a:t>We implemented </a:t>
                </a:r>
                <a:r>
                  <a:rPr lang="en-US" sz="1800" dirty="0" smtClean="0">
                    <a:solidFill>
                      <a:schemeClr val="tx2"/>
                    </a:solidFill>
                  </a:rPr>
                  <a:t>two-stage process</a:t>
                </a:r>
                <a:r>
                  <a:rPr lang="en-US" sz="1800" dirty="0" smtClean="0"/>
                  <a:t>: 1) Initial training and 2) </a:t>
                </a:r>
                <a:r>
                  <a:rPr lang="en-US" sz="1800" dirty="0"/>
                  <a:t>A</a:t>
                </a:r>
                <a:r>
                  <a:rPr lang="en-US" sz="1800" dirty="0" smtClean="0"/>
                  <a:t>daptation stage.</a:t>
                </a:r>
                <a:endParaRPr lang="ru-RU" sz="1800" dirty="0" smtClean="0"/>
              </a:p>
              <a:p>
                <a:pPr marL="0" indent="0">
                  <a:buNone/>
                </a:pPr>
                <a:endParaRPr lang="ru-RU" sz="1800" dirty="0" smtClean="0"/>
              </a:p>
              <a:p>
                <a:pPr marL="0" indent="0">
                  <a:buNone/>
                </a:pPr>
                <a:r>
                  <a:rPr lang="en-US" sz="1800" dirty="0" smtClean="0"/>
                  <a:t>On the</a:t>
                </a:r>
                <a:r>
                  <a:rPr lang="en-US" sz="1800" b="1" dirty="0" smtClean="0"/>
                  <a:t> </a:t>
                </a:r>
                <a:r>
                  <a:rPr lang="en-US" sz="1800" dirty="0" smtClean="0"/>
                  <a:t>Initial </a:t>
                </a:r>
                <a:r>
                  <a:rPr lang="en-US" sz="1800" dirty="0"/>
                  <a:t>stage </a:t>
                </a:r>
                <a:r>
                  <a:rPr lang="en-US" sz="1800" dirty="0" smtClean="0"/>
                  <a:t>the model </a:t>
                </a:r>
                <a:r>
                  <a:rPr lang="en-US" sz="1800" dirty="0"/>
                  <a:t>is trained for maximum performance on labeled data from </a:t>
                </a:r>
                <a14:m>
                  <m:oMath xmlns:m="http://schemas.openxmlformats.org/officeDocument/2006/math">
                    <m:r>
                      <a:rPr lang="en-US" sz="1800" i="1" dirty="0">
                        <a:solidFill>
                          <a:schemeClr val="tx2"/>
                        </a:solidFill>
                        <a:latin typeface="Cambria Math"/>
                      </a:rPr>
                      <m:t>𝜏</m:t>
                    </m:r>
                  </m:oMath>
                </a14:m>
                <a:r>
                  <a:rPr lang="en-US" sz="1600" dirty="0"/>
                  <a:t> </a:t>
                </a:r>
                <a:r>
                  <a:rPr lang="en-US" sz="1800" dirty="0" smtClean="0"/>
                  <a:t>channel.</a:t>
                </a:r>
                <a:r>
                  <a:rPr lang="ru-RU" sz="1800" dirty="0" smtClean="0"/>
                  <a:t> </a:t>
                </a:r>
                <a:r>
                  <a:rPr lang="en-US" sz="1800" dirty="0" smtClean="0"/>
                  <a:t>This </a:t>
                </a:r>
                <a:r>
                  <a:rPr lang="en-US" sz="1800" dirty="0"/>
                  <a:t>model is based on ensemble of 20 feed forward fully connected neural nets written in Python with </a:t>
                </a:r>
                <a:r>
                  <a:rPr lang="en-US" sz="1800" u="sng" dirty="0">
                    <a:hlinkClick r:id="rId2"/>
                  </a:rPr>
                  <a:t>Keras library</a:t>
                </a:r>
                <a:r>
                  <a:rPr lang="en-US" sz="1800" dirty="0"/>
                  <a:t>. Each net </a:t>
                </a:r>
                <a:r>
                  <a:rPr lang="en-US" sz="1800" dirty="0" smtClean="0"/>
                  <a:t>comprises 4 fully connected hidden layers F1-F4 with </a:t>
                </a:r>
                <a:r>
                  <a:rPr lang="en-US" sz="1800" dirty="0"/>
                  <a:t>PReLU </a:t>
                </a:r>
                <a:r>
                  <a:rPr lang="en-US" sz="1800" dirty="0" smtClean="0"/>
                  <a:t>activations </a:t>
                </a:r>
                <a:r>
                  <a:rPr lang="en-US" sz="1800" dirty="0"/>
                  <a:t>fed to a 2-way softmax </a:t>
                </a:r>
                <a:r>
                  <a:rPr lang="en-US" sz="1800" dirty="0" smtClean="0"/>
                  <a:t>output layer which </a:t>
                </a:r>
                <a:r>
                  <a:rPr lang="en-US" sz="1800" dirty="0"/>
                  <a:t>produces a distribution over the 2 class </a:t>
                </a:r>
                <a:r>
                  <a:rPr lang="en-US" sz="1800" dirty="0" smtClean="0"/>
                  <a:t>labels. The </a:t>
                </a:r>
                <a:r>
                  <a:rPr lang="en-US" sz="1800" dirty="0"/>
                  <a:t>hidden </a:t>
                </a:r>
                <a:r>
                  <a:rPr lang="en-US" sz="1800" dirty="0" smtClean="0"/>
                  <a:t>layers contain 75, 50, 30, and 25 neurons respectively.</a:t>
                </a:r>
                <a:r>
                  <a:rPr lang="en-US" sz="1800" dirty="0"/>
                  <a:t> </a:t>
                </a:r>
                <a:r>
                  <a:rPr lang="en-US" sz="1800" dirty="0" smtClean="0"/>
                  <a:t>To </a:t>
                </a:r>
                <a:r>
                  <a:rPr lang="en-US" sz="1800" dirty="0"/>
                  <a:t>avoid </a:t>
                </a:r>
                <a:r>
                  <a:rPr lang="en-US" sz="1800" dirty="0" smtClean="0"/>
                  <a:t>overfitting, dropout </a:t>
                </a:r>
                <a:r>
                  <a:rPr lang="en-US" sz="1800" dirty="0"/>
                  <a:t>is </a:t>
                </a:r>
                <a:r>
                  <a:rPr lang="en-US" sz="1800" dirty="0" smtClean="0"/>
                  <a:t>used in F1, F2 and F3 layers:</a:t>
                </a: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609600" y="1871663"/>
                <a:ext cx="8229600" cy="2709465"/>
              </a:xfrm>
              <a:prstGeom prst="rect">
                <a:avLst/>
              </a:prstGeom>
              <a:blipFill rotWithShape="1">
                <a:blip r:embed="rId3"/>
                <a:stretch>
                  <a:fillRect l="-593" t="-1126" b="-225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40259486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Neural Net architecture</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47</a:t>
            </a:fld>
            <a:endParaRPr lang="ru-RU" altLang="ru-RU" dirty="0"/>
          </a:p>
        </p:txBody>
      </p:sp>
      <p:grpSp>
        <p:nvGrpSpPr>
          <p:cNvPr id="672" name="Группа 671"/>
          <p:cNvGrpSpPr/>
          <p:nvPr/>
        </p:nvGrpSpPr>
        <p:grpSpPr>
          <a:xfrm>
            <a:off x="779269" y="1867987"/>
            <a:ext cx="574684" cy="3996371"/>
            <a:chOff x="779269" y="2001435"/>
            <a:chExt cx="574684" cy="3996371"/>
          </a:xfrm>
        </p:grpSpPr>
        <p:grpSp>
          <p:nvGrpSpPr>
            <p:cNvPr id="532" name="Группа 531"/>
            <p:cNvGrpSpPr/>
            <p:nvPr/>
          </p:nvGrpSpPr>
          <p:grpSpPr>
            <a:xfrm>
              <a:off x="779269" y="2001435"/>
              <a:ext cx="473189" cy="3996371"/>
              <a:chOff x="177856" y="727823"/>
              <a:chExt cx="897940" cy="2539365"/>
            </a:xfrm>
            <a:solidFill>
              <a:schemeClr val="accent2"/>
            </a:solidFill>
            <a:scene3d>
              <a:camera prst="orthographicFront"/>
              <a:lightRig rig="flat" dir="t"/>
            </a:scene3d>
          </p:grpSpPr>
          <p:sp>
            <p:nvSpPr>
              <p:cNvPr id="533" name="Прямоугольник 532"/>
              <p:cNvSpPr/>
              <p:nvPr/>
            </p:nvSpPr>
            <p:spPr>
              <a:xfrm>
                <a:off x="177856" y="727823"/>
                <a:ext cx="897940" cy="2539365"/>
              </a:xfrm>
              <a:prstGeom prst="rect">
                <a:avLst/>
              </a:prstGeom>
              <a:grpFill/>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534" name="Прямоугольник 533"/>
              <p:cNvSpPr/>
              <p:nvPr/>
            </p:nvSpPr>
            <p:spPr>
              <a:xfrm rot="16200000">
                <a:off x="-245389" y="1788299"/>
                <a:ext cx="2285428" cy="233464"/>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664" name="Группа 663"/>
            <p:cNvGrpSpPr/>
            <p:nvPr/>
          </p:nvGrpSpPr>
          <p:grpSpPr>
            <a:xfrm>
              <a:off x="811560" y="2054197"/>
              <a:ext cx="471988" cy="416451"/>
              <a:chOff x="622877" y="2143609"/>
              <a:chExt cx="471988" cy="416451"/>
            </a:xfrm>
          </p:grpSpPr>
          <p:grpSp>
            <p:nvGrpSpPr>
              <p:cNvPr id="623" name="Группа 622"/>
              <p:cNvGrpSpPr/>
              <p:nvPr/>
            </p:nvGrpSpPr>
            <p:grpSpPr>
              <a:xfrm>
                <a:off x="622877" y="2143609"/>
                <a:ext cx="396638" cy="416451"/>
                <a:chOff x="4845612" y="1740912"/>
                <a:chExt cx="584383" cy="585755"/>
              </a:xfrm>
            </p:grpSpPr>
            <p:sp>
              <p:nvSpPr>
                <p:cNvPr id="624" name="Скругленный прямоугольник 623"/>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25" name="Блок-схема: узел 624"/>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26" name="TextBox 625"/>
                  <p:cNvSpPr txBox="1"/>
                  <p:nvPr/>
                </p:nvSpPr>
                <p:spPr>
                  <a:xfrm>
                    <a:off x="622877" y="2143609"/>
                    <a:ext cx="4719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1</m:t>
                              </m:r>
                            </m:sub>
                          </m:sSub>
                        </m:oMath>
                      </m:oMathPara>
                    </a14:m>
                    <a:endParaRPr lang="ru-RU" dirty="0"/>
                  </a:p>
                </p:txBody>
              </p:sp>
            </mc:Choice>
            <mc:Fallback xmlns="">
              <p:sp>
                <p:nvSpPr>
                  <p:cNvPr id="626" name="TextBox 625"/>
                  <p:cNvSpPr txBox="1">
                    <a:spLocks noRot="1" noChangeAspect="1" noMove="1" noResize="1" noEditPoints="1" noAdjustHandles="1" noChangeArrowheads="1" noChangeShapeType="1" noTextEdit="1"/>
                  </p:cNvSpPr>
                  <p:nvPr/>
                </p:nvSpPr>
                <p:spPr>
                  <a:xfrm>
                    <a:off x="622877" y="2143609"/>
                    <a:ext cx="471988" cy="369332"/>
                  </a:xfrm>
                  <a:prstGeom prst="rect">
                    <a:avLst/>
                  </a:prstGeom>
                  <a:blipFill rotWithShape="1">
                    <a:blip r:embed="rId2"/>
                    <a:stretch>
                      <a:fillRect/>
                    </a:stretch>
                  </a:blipFill>
                </p:spPr>
                <p:txBody>
                  <a:bodyPr/>
                  <a:lstStyle/>
                  <a:p>
                    <a:r>
                      <a:rPr lang="ru-RU">
                        <a:noFill/>
                      </a:rPr>
                      <a:t> </a:t>
                    </a:r>
                  </a:p>
                </p:txBody>
              </p:sp>
            </mc:Fallback>
          </mc:AlternateContent>
        </p:grpSp>
        <p:grpSp>
          <p:nvGrpSpPr>
            <p:cNvPr id="665" name="Группа 664"/>
            <p:cNvGrpSpPr/>
            <p:nvPr/>
          </p:nvGrpSpPr>
          <p:grpSpPr>
            <a:xfrm>
              <a:off x="811560" y="2506453"/>
              <a:ext cx="477310" cy="416452"/>
              <a:chOff x="622876" y="2631298"/>
              <a:chExt cx="477310" cy="416452"/>
            </a:xfrm>
          </p:grpSpPr>
          <p:grpSp>
            <p:nvGrpSpPr>
              <p:cNvPr id="627" name="Группа 626"/>
              <p:cNvGrpSpPr/>
              <p:nvPr/>
            </p:nvGrpSpPr>
            <p:grpSpPr>
              <a:xfrm>
                <a:off x="622876" y="2631299"/>
                <a:ext cx="396638" cy="416451"/>
                <a:chOff x="4845612" y="1740913"/>
                <a:chExt cx="584383" cy="585755"/>
              </a:xfrm>
            </p:grpSpPr>
            <p:sp>
              <p:nvSpPr>
                <p:cNvPr id="628" name="Скругленный прямоугольник 627"/>
                <p:cNvSpPr/>
                <p:nvPr/>
              </p:nvSpPr>
              <p:spPr bwMode="auto">
                <a:xfrm>
                  <a:off x="4845612" y="1740913"/>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29" name="Блок-схема: узел 628"/>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30" name="TextBox 629"/>
                  <p:cNvSpPr txBox="1"/>
                  <p:nvPr/>
                </p:nvSpPr>
                <p:spPr>
                  <a:xfrm>
                    <a:off x="622876" y="2631298"/>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2</m:t>
                              </m:r>
                            </m:sub>
                          </m:sSub>
                        </m:oMath>
                      </m:oMathPara>
                    </a14:m>
                    <a:endParaRPr lang="ru-RU" dirty="0"/>
                  </a:p>
                </p:txBody>
              </p:sp>
            </mc:Choice>
            <mc:Fallback xmlns="">
              <p:sp>
                <p:nvSpPr>
                  <p:cNvPr id="630" name="TextBox 629"/>
                  <p:cNvSpPr txBox="1">
                    <a:spLocks noRot="1" noChangeAspect="1" noMove="1" noResize="1" noEditPoints="1" noAdjustHandles="1" noChangeArrowheads="1" noChangeShapeType="1" noTextEdit="1"/>
                  </p:cNvSpPr>
                  <p:nvPr/>
                </p:nvSpPr>
                <p:spPr>
                  <a:xfrm>
                    <a:off x="622876" y="2631298"/>
                    <a:ext cx="477310" cy="369332"/>
                  </a:xfrm>
                  <a:prstGeom prst="rect">
                    <a:avLst/>
                  </a:prstGeom>
                  <a:blipFill rotWithShape="1">
                    <a:blip r:embed="rId3"/>
                    <a:stretch>
                      <a:fillRect/>
                    </a:stretch>
                  </a:blipFill>
                </p:spPr>
                <p:txBody>
                  <a:bodyPr/>
                  <a:lstStyle/>
                  <a:p>
                    <a:r>
                      <a:rPr lang="ru-RU">
                        <a:noFill/>
                      </a:rPr>
                      <a:t> </a:t>
                    </a:r>
                  </a:p>
                </p:txBody>
              </p:sp>
            </mc:Fallback>
          </mc:AlternateContent>
        </p:grpSp>
        <p:grpSp>
          <p:nvGrpSpPr>
            <p:cNvPr id="666" name="Группа 665"/>
            <p:cNvGrpSpPr/>
            <p:nvPr/>
          </p:nvGrpSpPr>
          <p:grpSpPr>
            <a:xfrm>
              <a:off x="811560" y="2958710"/>
              <a:ext cx="542393" cy="416451"/>
              <a:chOff x="628709" y="3107472"/>
              <a:chExt cx="542393" cy="416451"/>
            </a:xfrm>
          </p:grpSpPr>
          <p:grpSp>
            <p:nvGrpSpPr>
              <p:cNvPr id="631" name="Группа 630"/>
              <p:cNvGrpSpPr/>
              <p:nvPr/>
            </p:nvGrpSpPr>
            <p:grpSpPr>
              <a:xfrm>
                <a:off x="628709" y="3107472"/>
                <a:ext cx="396638" cy="416451"/>
                <a:chOff x="4845612" y="1740912"/>
                <a:chExt cx="584383" cy="585755"/>
              </a:xfrm>
            </p:grpSpPr>
            <p:sp>
              <p:nvSpPr>
                <p:cNvPr id="632" name="Скругленный прямоугольник 631"/>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33" name="Блок-схема: узел 632"/>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34" name="TextBox 633"/>
                  <p:cNvSpPr txBox="1"/>
                  <p:nvPr/>
                </p:nvSpPr>
                <p:spPr>
                  <a:xfrm>
                    <a:off x="628709" y="3107472"/>
                    <a:ext cx="542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3</m:t>
                              </m:r>
                              <m:r>
                                <a:rPr lang="en-US" b="0" i="1" smtClean="0">
                                  <a:solidFill>
                                    <a:schemeClr val="bg1"/>
                                  </a:solidFill>
                                  <a:latin typeface="Cambria Math"/>
                                </a:rPr>
                                <m:t>𝑖</m:t>
                              </m:r>
                            </m:sub>
                          </m:sSub>
                        </m:oMath>
                      </m:oMathPara>
                    </a14:m>
                    <a:endParaRPr lang="ru-RU" dirty="0"/>
                  </a:p>
                </p:txBody>
              </p:sp>
            </mc:Choice>
            <mc:Fallback xmlns="">
              <p:sp>
                <p:nvSpPr>
                  <p:cNvPr id="634" name="TextBox 633"/>
                  <p:cNvSpPr txBox="1">
                    <a:spLocks noRot="1" noChangeAspect="1" noMove="1" noResize="1" noEditPoints="1" noAdjustHandles="1" noChangeArrowheads="1" noChangeShapeType="1" noTextEdit="1"/>
                  </p:cNvSpPr>
                  <p:nvPr/>
                </p:nvSpPr>
                <p:spPr>
                  <a:xfrm>
                    <a:off x="628709" y="3107472"/>
                    <a:ext cx="542393" cy="369332"/>
                  </a:xfrm>
                  <a:prstGeom prst="rect">
                    <a:avLst/>
                  </a:prstGeom>
                  <a:blipFill rotWithShape="1">
                    <a:blip r:embed="rId4"/>
                    <a:stretch>
                      <a:fillRect b="-1639"/>
                    </a:stretch>
                  </a:blipFill>
                </p:spPr>
                <p:txBody>
                  <a:bodyPr/>
                  <a:lstStyle/>
                  <a:p>
                    <a:r>
                      <a:rPr lang="ru-RU">
                        <a:noFill/>
                      </a:rPr>
                      <a:t> </a:t>
                    </a:r>
                  </a:p>
                </p:txBody>
              </p:sp>
            </mc:Fallback>
          </mc:AlternateContent>
        </p:grpSp>
        <p:grpSp>
          <p:nvGrpSpPr>
            <p:cNvPr id="661" name="Группа 660"/>
            <p:cNvGrpSpPr/>
            <p:nvPr/>
          </p:nvGrpSpPr>
          <p:grpSpPr>
            <a:xfrm>
              <a:off x="811560" y="3410966"/>
              <a:ext cx="477310" cy="416451"/>
              <a:chOff x="649158" y="3627652"/>
              <a:chExt cx="477310" cy="416451"/>
            </a:xfrm>
          </p:grpSpPr>
          <p:grpSp>
            <p:nvGrpSpPr>
              <p:cNvPr id="639" name="Группа 638"/>
              <p:cNvGrpSpPr/>
              <p:nvPr/>
            </p:nvGrpSpPr>
            <p:grpSpPr>
              <a:xfrm>
                <a:off x="649158" y="3627652"/>
                <a:ext cx="396638" cy="416451"/>
                <a:chOff x="4845612" y="1740912"/>
                <a:chExt cx="584383" cy="585755"/>
              </a:xfrm>
            </p:grpSpPr>
            <p:sp>
              <p:nvSpPr>
                <p:cNvPr id="640" name="Скругленный прямоугольник 639"/>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41" name="Блок-схема: узел 640"/>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42" name="TextBox 641"/>
                  <p:cNvSpPr txBox="1"/>
                  <p:nvPr/>
                </p:nvSpPr>
                <p:spPr>
                  <a:xfrm>
                    <a:off x="649158" y="3627652"/>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4</m:t>
                              </m:r>
                            </m:sub>
                          </m:sSub>
                        </m:oMath>
                      </m:oMathPara>
                    </a14:m>
                    <a:endParaRPr lang="ru-RU" dirty="0"/>
                  </a:p>
                </p:txBody>
              </p:sp>
            </mc:Choice>
            <mc:Fallback xmlns="">
              <p:sp>
                <p:nvSpPr>
                  <p:cNvPr id="642" name="TextBox 641"/>
                  <p:cNvSpPr txBox="1">
                    <a:spLocks noRot="1" noChangeAspect="1" noMove="1" noResize="1" noEditPoints="1" noAdjustHandles="1" noChangeArrowheads="1" noChangeShapeType="1" noTextEdit="1"/>
                  </p:cNvSpPr>
                  <p:nvPr/>
                </p:nvSpPr>
                <p:spPr>
                  <a:xfrm>
                    <a:off x="649158" y="3627652"/>
                    <a:ext cx="477310" cy="369332"/>
                  </a:xfrm>
                  <a:prstGeom prst="rect">
                    <a:avLst/>
                  </a:prstGeom>
                  <a:blipFill rotWithShape="1">
                    <a:blip r:embed="rId5"/>
                    <a:stretch>
                      <a:fillRect b="-1667"/>
                    </a:stretch>
                  </a:blipFill>
                </p:spPr>
                <p:txBody>
                  <a:bodyPr/>
                  <a:lstStyle/>
                  <a:p>
                    <a:r>
                      <a:rPr lang="ru-RU">
                        <a:noFill/>
                      </a:rPr>
                      <a:t> </a:t>
                    </a:r>
                  </a:p>
                </p:txBody>
              </p:sp>
            </mc:Fallback>
          </mc:AlternateContent>
        </p:grpSp>
        <p:grpSp>
          <p:nvGrpSpPr>
            <p:cNvPr id="660" name="Группа 659"/>
            <p:cNvGrpSpPr/>
            <p:nvPr/>
          </p:nvGrpSpPr>
          <p:grpSpPr>
            <a:xfrm>
              <a:off x="811560" y="3863222"/>
              <a:ext cx="477310" cy="416451"/>
              <a:chOff x="631425" y="4103581"/>
              <a:chExt cx="477310" cy="416451"/>
            </a:xfrm>
          </p:grpSpPr>
          <p:grpSp>
            <p:nvGrpSpPr>
              <p:cNvPr id="643" name="Группа 642"/>
              <p:cNvGrpSpPr/>
              <p:nvPr/>
            </p:nvGrpSpPr>
            <p:grpSpPr>
              <a:xfrm>
                <a:off x="631425" y="4103581"/>
                <a:ext cx="396638" cy="416451"/>
                <a:chOff x="4845612" y="1740912"/>
                <a:chExt cx="584383" cy="585755"/>
              </a:xfrm>
            </p:grpSpPr>
            <p:sp>
              <p:nvSpPr>
                <p:cNvPr id="644" name="Скругленный прямоугольник 643"/>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45" name="Блок-схема: узел 644"/>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46" name="TextBox 645"/>
                  <p:cNvSpPr txBox="1"/>
                  <p:nvPr/>
                </p:nvSpPr>
                <p:spPr>
                  <a:xfrm>
                    <a:off x="631425" y="4103581"/>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5</m:t>
                              </m:r>
                            </m:sub>
                          </m:sSub>
                        </m:oMath>
                      </m:oMathPara>
                    </a14:m>
                    <a:endParaRPr lang="ru-RU" dirty="0"/>
                  </a:p>
                </p:txBody>
              </p:sp>
            </mc:Choice>
            <mc:Fallback xmlns="">
              <p:sp>
                <p:nvSpPr>
                  <p:cNvPr id="646" name="TextBox 645"/>
                  <p:cNvSpPr txBox="1">
                    <a:spLocks noRot="1" noChangeAspect="1" noMove="1" noResize="1" noEditPoints="1" noAdjustHandles="1" noChangeArrowheads="1" noChangeShapeType="1" noTextEdit="1"/>
                  </p:cNvSpPr>
                  <p:nvPr/>
                </p:nvSpPr>
                <p:spPr>
                  <a:xfrm>
                    <a:off x="631425" y="4103581"/>
                    <a:ext cx="477310" cy="369332"/>
                  </a:xfrm>
                  <a:prstGeom prst="rect">
                    <a:avLst/>
                  </a:prstGeom>
                  <a:blipFill rotWithShape="1">
                    <a:blip r:embed="rId6"/>
                    <a:stretch>
                      <a:fillRect b="-1667"/>
                    </a:stretch>
                  </a:blipFill>
                </p:spPr>
                <p:txBody>
                  <a:bodyPr/>
                  <a:lstStyle/>
                  <a:p>
                    <a:r>
                      <a:rPr lang="ru-RU">
                        <a:noFill/>
                      </a:rPr>
                      <a:t> </a:t>
                    </a:r>
                  </a:p>
                </p:txBody>
              </p:sp>
            </mc:Fallback>
          </mc:AlternateContent>
        </p:grpSp>
        <p:grpSp>
          <p:nvGrpSpPr>
            <p:cNvPr id="659" name="Группа 658"/>
            <p:cNvGrpSpPr/>
            <p:nvPr/>
          </p:nvGrpSpPr>
          <p:grpSpPr>
            <a:xfrm>
              <a:off x="811560" y="4315478"/>
              <a:ext cx="477310" cy="416451"/>
              <a:chOff x="607019" y="4664946"/>
              <a:chExt cx="477310" cy="416451"/>
            </a:xfrm>
          </p:grpSpPr>
          <p:grpSp>
            <p:nvGrpSpPr>
              <p:cNvPr id="647" name="Группа 646"/>
              <p:cNvGrpSpPr/>
              <p:nvPr/>
            </p:nvGrpSpPr>
            <p:grpSpPr>
              <a:xfrm>
                <a:off x="607019" y="4664946"/>
                <a:ext cx="396638" cy="416451"/>
                <a:chOff x="4845612" y="1740912"/>
                <a:chExt cx="584383" cy="585755"/>
              </a:xfrm>
            </p:grpSpPr>
            <p:sp>
              <p:nvSpPr>
                <p:cNvPr id="648" name="Скругленный прямоугольник 647"/>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49" name="Блок-схема: узел 648"/>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50" name="TextBox 649"/>
                  <p:cNvSpPr txBox="1"/>
                  <p:nvPr/>
                </p:nvSpPr>
                <p:spPr>
                  <a:xfrm>
                    <a:off x="607019" y="4664946"/>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6</m:t>
                              </m:r>
                            </m:sub>
                          </m:sSub>
                        </m:oMath>
                      </m:oMathPara>
                    </a14:m>
                    <a:endParaRPr lang="ru-RU" dirty="0"/>
                  </a:p>
                </p:txBody>
              </p:sp>
            </mc:Choice>
            <mc:Fallback xmlns="">
              <p:sp>
                <p:nvSpPr>
                  <p:cNvPr id="650" name="TextBox 649"/>
                  <p:cNvSpPr txBox="1">
                    <a:spLocks noRot="1" noChangeAspect="1" noMove="1" noResize="1" noEditPoints="1" noAdjustHandles="1" noChangeArrowheads="1" noChangeShapeType="1" noTextEdit="1"/>
                  </p:cNvSpPr>
                  <p:nvPr/>
                </p:nvSpPr>
                <p:spPr>
                  <a:xfrm>
                    <a:off x="607019" y="4664946"/>
                    <a:ext cx="477310" cy="369332"/>
                  </a:xfrm>
                  <a:prstGeom prst="rect">
                    <a:avLst/>
                  </a:prstGeom>
                  <a:blipFill rotWithShape="1">
                    <a:blip r:embed="rId7"/>
                    <a:stretch>
                      <a:fillRect/>
                    </a:stretch>
                  </a:blipFill>
                </p:spPr>
                <p:txBody>
                  <a:bodyPr/>
                  <a:lstStyle/>
                  <a:p>
                    <a:r>
                      <a:rPr lang="ru-RU">
                        <a:noFill/>
                      </a:rPr>
                      <a:t> </a:t>
                    </a:r>
                  </a:p>
                </p:txBody>
              </p:sp>
            </mc:Fallback>
          </mc:AlternateContent>
        </p:grpSp>
        <p:grpSp>
          <p:nvGrpSpPr>
            <p:cNvPr id="662" name="Группа 661"/>
            <p:cNvGrpSpPr/>
            <p:nvPr/>
          </p:nvGrpSpPr>
          <p:grpSpPr>
            <a:xfrm>
              <a:off x="811560" y="4767735"/>
              <a:ext cx="477310" cy="416451"/>
              <a:chOff x="569698" y="5417146"/>
              <a:chExt cx="477310" cy="416451"/>
            </a:xfrm>
          </p:grpSpPr>
          <p:grpSp>
            <p:nvGrpSpPr>
              <p:cNvPr id="651" name="Группа 650"/>
              <p:cNvGrpSpPr/>
              <p:nvPr/>
            </p:nvGrpSpPr>
            <p:grpSpPr>
              <a:xfrm>
                <a:off x="569698" y="5417146"/>
                <a:ext cx="396638" cy="416451"/>
                <a:chOff x="4845612" y="1740912"/>
                <a:chExt cx="584383" cy="585755"/>
              </a:xfrm>
            </p:grpSpPr>
            <p:sp>
              <p:nvSpPr>
                <p:cNvPr id="652" name="Скругленный прямоугольник 651"/>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53" name="Блок-схема: узел 652"/>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54" name="TextBox 653"/>
                  <p:cNvSpPr txBox="1"/>
                  <p:nvPr/>
                </p:nvSpPr>
                <p:spPr>
                  <a:xfrm>
                    <a:off x="569698" y="5417146"/>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7</m:t>
                              </m:r>
                            </m:sub>
                          </m:sSub>
                        </m:oMath>
                      </m:oMathPara>
                    </a14:m>
                    <a:endParaRPr lang="ru-RU" dirty="0"/>
                  </a:p>
                </p:txBody>
              </p:sp>
            </mc:Choice>
            <mc:Fallback xmlns="">
              <p:sp>
                <p:nvSpPr>
                  <p:cNvPr id="654" name="TextBox 653"/>
                  <p:cNvSpPr txBox="1">
                    <a:spLocks noRot="1" noChangeAspect="1" noMove="1" noResize="1" noEditPoints="1" noAdjustHandles="1" noChangeArrowheads="1" noChangeShapeType="1" noTextEdit="1"/>
                  </p:cNvSpPr>
                  <p:nvPr/>
                </p:nvSpPr>
                <p:spPr>
                  <a:xfrm>
                    <a:off x="569698" y="5417146"/>
                    <a:ext cx="477310" cy="369332"/>
                  </a:xfrm>
                  <a:prstGeom prst="rect">
                    <a:avLst/>
                  </a:prstGeom>
                  <a:blipFill rotWithShape="1">
                    <a:blip r:embed="rId8"/>
                    <a:stretch>
                      <a:fillRect/>
                    </a:stretch>
                  </a:blipFill>
                </p:spPr>
                <p:txBody>
                  <a:bodyPr/>
                  <a:lstStyle/>
                  <a:p>
                    <a:r>
                      <a:rPr lang="ru-RU">
                        <a:noFill/>
                      </a:rPr>
                      <a:t> </a:t>
                    </a:r>
                  </a:p>
                </p:txBody>
              </p:sp>
            </mc:Fallback>
          </mc:AlternateContent>
        </p:grpSp>
        <p:grpSp>
          <p:nvGrpSpPr>
            <p:cNvPr id="663" name="Группа 662"/>
            <p:cNvGrpSpPr/>
            <p:nvPr/>
          </p:nvGrpSpPr>
          <p:grpSpPr>
            <a:xfrm>
              <a:off x="801299" y="5543256"/>
              <a:ext cx="491417" cy="416451"/>
              <a:chOff x="607019" y="5890666"/>
              <a:chExt cx="491417" cy="416451"/>
            </a:xfrm>
          </p:grpSpPr>
          <p:grpSp>
            <p:nvGrpSpPr>
              <p:cNvPr id="655" name="Группа 654"/>
              <p:cNvGrpSpPr/>
              <p:nvPr/>
            </p:nvGrpSpPr>
            <p:grpSpPr>
              <a:xfrm>
                <a:off x="607019" y="5890666"/>
                <a:ext cx="396638" cy="416451"/>
                <a:chOff x="4845612" y="1740912"/>
                <a:chExt cx="584383" cy="585755"/>
              </a:xfrm>
            </p:grpSpPr>
            <p:sp>
              <p:nvSpPr>
                <p:cNvPr id="656" name="Скругленный прямоугольник 655"/>
                <p:cNvSpPr/>
                <p:nvPr/>
              </p:nvSpPr>
              <p:spPr bwMode="auto">
                <a:xfrm>
                  <a:off x="4845612" y="1740912"/>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57" name="Блок-схема: узел 656"/>
                <p:cNvSpPr>
                  <a:spLocks noChangeAspect="1"/>
                </p:cNvSpPr>
                <p:nvPr/>
              </p:nvSpPr>
              <p:spPr bwMode="auto">
                <a:xfrm>
                  <a:off x="4903124" y="1802261"/>
                  <a:ext cx="477362" cy="477363"/>
                </a:xfrm>
                <a:prstGeom prst="flowChartConnector">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1"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grpSp>
          <mc:AlternateContent xmlns:mc="http://schemas.openxmlformats.org/markup-compatibility/2006" xmlns:a14="http://schemas.microsoft.com/office/drawing/2010/main">
            <mc:Choice Requires="a14">
              <p:sp>
                <p:nvSpPr>
                  <p:cNvPr id="658" name="TextBox 657"/>
                  <p:cNvSpPr txBox="1"/>
                  <p:nvPr/>
                </p:nvSpPr>
                <p:spPr>
                  <a:xfrm>
                    <a:off x="607019" y="5890666"/>
                    <a:ext cx="4914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a:rPr>
                              </m:ctrlPr>
                            </m:sSubPr>
                            <m:e>
                              <m:r>
                                <a:rPr lang="en-US" i="1">
                                  <a:solidFill>
                                    <a:schemeClr val="bg1"/>
                                  </a:solidFill>
                                  <a:latin typeface="Cambria Math"/>
                                </a:rPr>
                                <m:t>𝑥</m:t>
                              </m:r>
                            </m:e>
                            <m:sub>
                              <m:r>
                                <a:rPr lang="en-US" b="0" i="1" smtClean="0">
                                  <a:solidFill>
                                    <a:schemeClr val="bg1"/>
                                  </a:solidFill>
                                  <a:latin typeface="Cambria Math"/>
                                </a:rPr>
                                <m:t>𝑛</m:t>
                              </m:r>
                            </m:sub>
                          </m:sSub>
                        </m:oMath>
                      </m:oMathPara>
                    </a14:m>
                    <a:endParaRPr lang="ru-RU" dirty="0"/>
                  </a:p>
                </p:txBody>
              </p:sp>
            </mc:Choice>
            <mc:Fallback xmlns="">
              <p:sp>
                <p:nvSpPr>
                  <p:cNvPr id="658" name="TextBox 657"/>
                  <p:cNvSpPr txBox="1">
                    <a:spLocks noRot="1" noChangeAspect="1" noMove="1" noResize="1" noEditPoints="1" noAdjustHandles="1" noChangeArrowheads="1" noChangeShapeType="1" noTextEdit="1"/>
                  </p:cNvSpPr>
                  <p:nvPr/>
                </p:nvSpPr>
                <p:spPr>
                  <a:xfrm>
                    <a:off x="607019" y="5890666"/>
                    <a:ext cx="491417" cy="369332"/>
                  </a:xfrm>
                  <a:prstGeom prst="rect">
                    <a:avLst/>
                  </a:prstGeom>
                  <a:blipFill rotWithShape="1">
                    <a:blip r:embed="rId9"/>
                    <a:stretch>
                      <a:fillRect/>
                    </a:stretch>
                  </a:blipFill>
                </p:spPr>
                <p:txBody>
                  <a:bodyPr/>
                  <a:lstStyle/>
                  <a:p>
                    <a:r>
                      <a:rPr lang="ru-RU">
                        <a:noFill/>
                      </a:rPr>
                      <a:t> </a:t>
                    </a:r>
                  </a:p>
                </p:txBody>
              </p:sp>
            </mc:Fallback>
          </mc:AlternateContent>
        </p:grpSp>
        <p:sp>
          <p:nvSpPr>
            <p:cNvPr id="667" name="TextBox 666"/>
            <p:cNvSpPr txBox="1"/>
            <p:nvPr/>
          </p:nvSpPr>
          <p:spPr>
            <a:xfrm>
              <a:off x="816143" y="5096713"/>
              <a:ext cx="307813" cy="369332"/>
            </a:xfrm>
            <a:prstGeom prst="rect">
              <a:avLst/>
            </a:prstGeom>
            <a:noFill/>
          </p:spPr>
          <p:txBody>
            <a:bodyPr wrap="square" rtlCol="0">
              <a:spAutoFit/>
            </a:bodyPr>
            <a:lstStyle/>
            <a:p>
              <a:r>
                <a:rPr lang="ru-RU" dirty="0" smtClean="0"/>
                <a:t>…</a:t>
              </a:r>
              <a:endParaRPr lang="ru-RU" dirty="0"/>
            </a:p>
          </p:txBody>
        </p:sp>
      </p:grpSp>
      <p:grpSp>
        <p:nvGrpSpPr>
          <p:cNvPr id="673" name="Группа 672"/>
          <p:cNvGrpSpPr/>
          <p:nvPr/>
        </p:nvGrpSpPr>
        <p:grpSpPr>
          <a:xfrm>
            <a:off x="1749984" y="1833225"/>
            <a:ext cx="893082" cy="4065894"/>
            <a:chOff x="1667561" y="2099410"/>
            <a:chExt cx="893082" cy="4065894"/>
          </a:xfrm>
        </p:grpSpPr>
        <p:grpSp>
          <p:nvGrpSpPr>
            <p:cNvPr id="15" name="Группа 14"/>
            <p:cNvGrpSpPr/>
            <p:nvPr/>
          </p:nvGrpSpPr>
          <p:grpSpPr>
            <a:xfrm>
              <a:off x="1667561" y="2099410"/>
              <a:ext cx="893082" cy="4065894"/>
              <a:chOff x="143560" y="762317"/>
              <a:chExt cx="897940" cy="2539365"/>
            </a:xfrm>
            <a:scene3d>
              <a:camera prst="orthographicFront"/>
              <a:lightRig rig="flat" dir="t"/>
            </a:scene3d>
          </p:grpSpPr>
          <p:sp>
            <p:nvSpPr>
              <p:cNvPr id="22" name="Прямоугольник 21"/>
              <p:cNvSpPr/>
              <p:nvPr/>
            </p:nvSpPr>
            <p:spPr>
              <a:xfrm>
                <a:off x="143560" y="762317"/>
                <a:ext cx="897940" cy="253936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23" name="Прямоугольник 22"/>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94" name="Группа 93"/>
            <p:cNvGrpSpPr/>
            <p:nvPr/>
          </p:nvGrpSpPr>
          <p:grpSpPr>
            <a:xfrm>
              <a:off x="1745082" y="2225435"/>
              <a:ext cx="742897" cy="391945"/>
              <a:chOff x="4845612" y="1740911"/>
              <a:chExt cx="742897" cy="391945"/>
            </a:xfrm>
          </p:grpSpPr>
          <p:grpSp>
            <p:nvGrpSpPr>
              <p:cNvPr id="95" name="Группа 94"/>
              <p:cNvGrpSpPr/>
              <p:nvPr/>
            </p:nvGrpSpPr>
            <p:grpSpPr>
              <a:xfrm>
                <a:off x="4845612" y="1740911"/>
                <a:ext cx="742897" cy="391945"/>
                <a:chOff x="4845612" y="1740911"/>
                <a:chExt cx="1094540" cy="551286"/>
              </a:xfrm>
            </p:grpSpPr>
            <p:sp>
              <p:nvSpPr>
                <p:cNvPr id="97" name="Скругленный прямоугольник 96"/>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98" name="Группа 97"/>
                <p:cNvGrpSpPr/>
                <p:nvPr/>
              </p:nvGrpSpPr>
              <p:grpSpPr>
                <a:xfrm>
                  <a:off x="4903126" y="1787954"/>
                  <a:ext cx="986380" cy="457200"/>
                  <a:chOff x="4926929" y="1834997"/>
                  <a:chExt cx="986380" cy="457200"/>
                </a:xfrm>
              </p:grpSpPr>
              <p:grpSp>
                <p:nvGrpSpPr>
                  <p:cNvPr id="99" name="Группа 98"/>
                  <p:cNvGrpSpPr/>
                  <p:nvPr/>
                </p:nvGrpSpPr>
                <p:grpSpPr>
                  <a:xfrm>
                    <a:off x="4926929" y="1834997"/>
                    <a:ext cx="986380" cy="457200"/>
                    <a:chOff x="4926929" y="1834997"/>
                    <a:chExt cx="986380" cy="457200"/>
                  </a:xfrm>
                </p:grpSpPr>
                <p:sp>
                  <p:nvSpPr>
                    <p:cNvPr id="103" name="Блок-схема: узел 102"/>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04" name="Группа 103"/>
                    <p:cNvGrpSpPr/>
                    <p:nvPr/>
                  </p:nvGrpSpPr>
                  <p:grpSpPr>
                    <a:xfrm>
                      <a:off x="5456109" y="1834997"/>
                      <a:ext cx="457200" cy="457200"/>
                      <a:chOff x="5478768" y="1875090"/>
                      <a:chExt cx="457200" cy="457200"/>
                    </a:xfrm>
                  </p:grpSpPr>
                  <p:sp>
                    <p:nvSpPr>
                      <p:cNvPr id="105" name="Блок-схема: узел 104"/>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06" name="Минус 105"/>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00" name="Группа 99"/>
                  <p:cNvGrpSpPr/>
                  <p:nvPr/>
                </p:nvGrpSpPr>
                <p:grpSpPr>
                  <a:xfrm>
                    <a:off x="4989271" y="1988840"/>
                    <a:ext cx="259455" cy="144016"/>
                    <a:chOff x="3962481" y="1927488"/>
                    <a:chExt cx="465503" cy="279793"/>
                  </a:xfrm>
                </p:grpSpPr>
                <p:cxnSp>
                  <p:nvCxnSpPr>
                    <p:cNvPr id="101" name="Прямая соединительная линия 10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Прямая соединительная линия 10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96" name="Прямая соединительная линия 95"/>
              <p:cNvCxnSpPr>
                <a:stCxn id="103" idx="6"/>
                <a:endCxn id="105"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7" name="Группа 106"/>
            <p:cNvGrpSpPr/>
            <p:nvPr/>
          </p:nvGrpSpPr>
          <p:grpSpPr>
            <a:xfrm>
              <a:off x="1745082" y="2662589"/>
              <a:ext cx="742897" cy="391945"/>
              <a:chOff x="4845612" y="1740911"/>
              <a:chExt cx="742897" cy="391945"/>
            </a:xfrm>
          </p:grpSpPr>
          <p:grpSp>
            <p:nvGrpSpPr>
              <p:cNvPr id="108" name="Группа 107"/>
              <p:cNvGrpSpPr/>
              <p:nvPr/>
            </p:nvGrpSpPr>
            <p:grpSpPr>
              <a:xfrm>
                <a:off x="4845612" y="1740911"/>
                <a:ext cx="742897" cy="391945"/>
                <a:chOff x="4845612" y="1740911"/>
                <a:chExt cx="1094540" cy="551286"/>
              </a:xfrm>
            </p:grpSpPr>
            <p:sp>
              <p:nvSpPr>
                <p:cNvPr id="110" name="Скругленный прямоугольник 109"/>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11" name="Группа 110"/>
                <p:cNvGrpSpPr/>
                <p:nvPr/>
              </p:nvGrpSpPr>
              <p:grpSpPr>
                <a:xfrm>
                  <a:off x="4903126" y="1787954"/>
                  <a:ext cx="986380" cy="457200"/>
                  <a:chOff x="4926929" y="1834997"/>
                  <a:chExt cx="986380" cy="457200"/>
                </a:xfrm>
              </p:grpSpPr>
              <p:grpSp>
                <p:nvGrpSpPr>
                  <p:cNvPr id="112" name="Группа 111"/>
                  <p:cNvGrpSpPr/>
                  <p:nvPr/>
                </p:nvGrpSpPr>
                <p:grpSpPr>
                  <a:xfrm>
                    <a:off x="4926929" y="1834997"/>
                    <a:ext cx="986380" cy="457200"/>
                    <a:chOff x="4926929" y="1834997"/>
                    <a:chExt cx="986380" cy="457200"/>
                  </a:xfrm>
                </p:grpSpPr>
                <p:sp>
                  <p:nvSpPr>
                    <p:cNvPr id="116" name="Блок-схема: узел 11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17" name="Группа 116"/>
                    <p:cNvGrpSpPr/>
                    <p:nvPr/>
                  </p:nvGrpSpPr>
                  <p:grpSpPr>
                    <a:xfrm>
                      <a:off x="5456109" y="1834997"/>
                      <a:ext cx="457200" cy="457200"/>
                      <a:chOff x="5478768" y="1875090"/>
                      <a:chExt cx="457200" cy="457200"/>
                    </a:xfrm>
                  </p:grpSpPr>
                  <p:sp>
                    <p:nvSpPr>
                      <p:cNvPr id="118" name="Блок-схема: узел 117"/>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19" name="Минус 118"/>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13" name="Группа 112"/>
                  <p:cNvGrpSpPr/>
                  <p:nvPr/>
                </p:nvGrpSpPr>
                <p:grpSpPr>
                  <a:xfrm>
                    <a:off x="4989271" y="1988840"/>
                    <a:ext cx="259455" cy="144016"/>
                    <a:chOff x="3962481" y="1927488"/>
                    <a:chExt cx="465503" cy="279793"/>
                  </a:xfrm>
                </p:grpSpPr>
                <p:cxnSp>
                  <p:nvCxnSpPr>
                    <p:cNvPr id="114" name="Прямая соединительная линия 11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Прямая соединительная линия 11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09" name="Прямая соединительная линия 108"/>
              <p:cNvCxnSpPr>
                <a:stCxn id="116" idx="6"/>
                <a:endCxn id="118"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0" name="Группа 119"/>
            <p:cNvGrpSpPr/>
            <p:nvPr/>
          </p:nvGrpSpPr>
          <p:grpSpPr>
            <a:xfrm>
              <a:off x="1745082" y="3544927"/>
              <a:ext cx="742897" cy="391945"/>
              <a:chOff x="4845612" y="1740911"/>
              <a:chExt cx="742897" cy="391945"/>
            </a:xfrm>
          </p:grpSpPr>
          <p:grpSp>
            <p:nvGrpSpPr>
              <p:cNvPr id="121" name="Группа 120"/>
              <p:cNvGrpSpPr/>
              <p:nvPr/>
            </p:nvGrpSpPr>
            <p:grpSpPr>
              <a:xfrm>
                <a:off x="4845612" y="1740911"/>
                <a:ext cx="742897" cy="391945"/>
                <a:chOff x="4845612" y="1740911"/>
                <a:chExt cx="1094540" cy="551286"/>
              </a:xfrm>
            </p:grpSpPr>
            <p:sp>
              <p:nvSpPr>
                <p:cNvPr id="123" name="Скругленный прямоугольник 122"/>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24" name="Группа 123"/>
                <p:cNvGrpSpPr/>
                <p:nvPr/>
              </p:nvGrpSpPr>
              <p:grpSpPr>
                <a:xfrm>
                  <a:off x="4903126" y="1787954"/>
                  <a:ext cx="986380" cy="457200"/>
                  <a:chOff x="4926929" y="1834997"/>
                  <a:chExt cx="986380" cy="457200"/>
                </a:xfrm>
              </p:grpSpPr>
              <p:grpSp>
                <p:nvGrpSpPr>
                  <p:cNvPr id="125" name="Группа 124"/>
                  <p:cNvGrpSpPr/>
                  <p:nvPr/>
                </p:nvGrpSpPr>
                <p:grpSpPr>
                  <a:xfrm>
                    <a:off x="4926929" y="1834997"/>
                    <a:ext cx="986380" cy="457200"/>
                    <a:chOff x="4926929" y="1834997"/>
                    <a:chExt cx="986380" cy="457200"/>
                  </a:xfrm>
                </p:grpSpPr>
                <p:sp>
                  <p:nvSpPr>
                    <p:cNvPr id="129" name="Блок-схема: узел 12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30" name="Группа 129"/>
                    <p:cNvGrpSpPr/>
                    <p:nvPr/>
                  </p:nvGrpSpPr>
                  <p:grpSpPr>
                    <a:xfrm>
                      <a:off x="5456109" y="1834997"/>
                      <a:ext cx="457200" cy="457200"/>
                      <a:chOff x="5478768" y="1875090"/>
                      <a:chExt cx="457200" cy="457200"/>
                    </a:xfrm>
                  </p:grpSpPr>
                  <p:sp>
                    <p:nvSpPr>
                      <p:cNvPr id="131" name="Блок-схема: узел 130"/>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32" name="Минус 131"/>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26" name="Группа 125"/>
                  <p:cNvGrpSpPr/>
                  <p:nvPr/>
                </p:nvGrpSpPr>
                <p:grpSpPr>
                  <a:xfrm>
                    <a:off x="4989271" y="1988840"/>
                    <a:ext cx="259455" cy="144016"/>
                    <a:chOff x="3962481" y="1927488"/>
                    <a:chExt cx="465503" cy="279793"/>
                  </a:xfrm>
                </p:grpSpPr>
                <p:cxnSp>
                  <p:nvCxnSpPr>
                    <p:cNvPr id="127" name="Прямая соединительная линия 126"/>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Прямая соединительная линия 127"/>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22" name="Прямая соединительная линия 121"/>
              <p:cNvCxnSpPr>
                <a:stCxn id="129" idx="6"/>
                <a:endCxn id="131"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3" name="Группа 132"/>
            <p:cNvGrpSpPr/>
            <p:nvPr/>
          </p:nvGrpSpPr>
          <p:grpSpPr>
            <a:xfrm>
              <a:off x="1745082" y="3106057"/>
              <a:ext cx="742897" cy="391945"/>
              <a:chOff x="4845612" y="1740911"/>
              <a:chExt cx="742897" cy="391945"/>
            </a:xfrm>
          </p:grpSpPr>
          <p:grpSp>
            <p:nvGrpSpPr>
              <p:cNvPr id="134" name="Группа 133"/>
              <p:cNvGrpSpPr/>
              <p:nvPr/>
            </p:nvGrpSpPr>
            <p:grpSpPr>
              <a:xfrm>
                <a:off x="4845612" y="1740911"/>
                <a:ext cx="742897" cy="391945"/>
                <a:chOff x="4845612" y="1740911"/>
                <a:chExt cx="1094540" cy="551286"/>
              </a:xfrm>
            </p:grpSpPr>
            <p:sp>
              <p:nvSpPr>
                <p:cNvPr id="136" name="Скругленный прямоугольник 135"/>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37" name="Группа 136"/>
                <p:cNvGrpSpPr/>
                <p:nvPr/>
              </p:nvGrpSpPr>
              <p:grpSpPr>
                <a:xfrm>
                  <a:off x="4903126" y="1787954"/>
                  <a:ext cx="986380" cy="457200"/>
                  <a:chOff x="4926929" y="1834997"/>
                  <a:chExt cx="986380" cy="457200"/>
                </a:xfrm>
              </p:grpSpPr>
              <p:grpSp>
                <p:nvGrpSpPr>
                  <p:cNvPr id="138" name="Группа 137"/>
                  <p:cNvGrpSpPr/>
                  <p:nvPr/>
                </p:nvGrpSpPr>
                <p:grpSpPr>
                  <a:xfrm>
                    <a:off x="4926929" y="1834997"/>
                    <a:ext cx="986380" cy="457200"/>
                    <a:chOff x="4926929" y="1834997"/>
                    <a:chExt cx="986380" cy="457200"/>
                  </a:xfrm>
                </p:grpSpPr>
                <p:sp>
                  <p:nvSpPr>
                    <p:cNvPr id="142" name="Блок-схема: узел 14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43" name="Группа 142"/>
                    <p:cNvGrpSpPr/>
                    <p:nvPr/>
                  </p:nvGrpSpPr>
                  <p:grpSpPr>
                    <a:xfrm>
                      <a:off x="5456109" y="1834997"/>
                      <a:ext cx="457200" cy="457200"/>
                      <a:chOff x="5478768" y="1875090"/>
                      <a:chExt cx="457200" cy="457200"/>
                    </a:xfrm>
                  </p:grpSpPr>
                  <p:sp>
                    <p:nvSpPr>
                      <p:cNvPr id="144" name="Блок-схема: узел 143"/>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45" name="Минус 144"/>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39" name="Группа 138"/>
                  <p:cNvGrpSpPr/>
                  <p:nvPr/>
                </p:nvGrpSpPr>
                <p:grpSpPr>
                  <a:xfrm>
                    <a:off x="4989271" y="1988840"/>
                    <a:ext cx="259455" cy="144016"/>
                    <a:chOff x="3962481" y="1927488"/>
                    <a:chExt cx="465503" cy="279793"/>
                  </a:xfrm>
                </p:grpSpPr>
                <p:cxnSp>
                  <p:nvCxnSpPr>
                    <p:cNvPr id="140" name="Прямая соединительная линия 139"/>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Прямая соединительная линия 140"/>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35" name="Прямая соединительная линия 134"/>
              <p:cNvCxnSpPr>
                <a:stCxn id="142" idx="6"/>
                <a:endCxn id="144"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6" name="Группа 145"/>
            <p:cNvGrpSpPr/>
            <p:nvPr/>
          </p:nvGrpSpPr>
          <p:grpSpPr>
            <a:xfrm>
              <a:off x="1745082" y="3990562"/>
              <a:ext cx="742897" cy="391945"/>
              <a:chOff x="4845612" y="1740911"/>
              <a:chExt cx="742897" cy="391945"/>
            </a:xfrm>
          </p:grpSpPr>
          <p:grpSp>
            <p:nvGrpSpPr>
              <p:cNvPr id="147" name="Группа 146"/>
              <p:cNvGrpSpPr/>
              <p:nvPr/>
            </p:nvGrpSpPr>
            <p:grpSpPr>
              <a:xfrm>
                <a:off x="4845612" y="1740911"/>
                <a:ext cx="742897" cy="391945"/>
                <a:chOff x="4845612" y="1740911"/>
                <a:chExt cx="1094540" cy="551286"/>
              </a:xfrm>
            </p:grpSpPr>
            <p:sp>
              <p:nvSpPr>
                <p:cNvPr id="149" name="Скругленный прямоугольник 148"/>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50" name="Группа 149"/>
                <p:cNvGrpSpPr/>
                <p:nvPr/>
              </p:nvGrpSpPr>
              <p:grpSpPr>
                <a:xfrm>
                  <a:off x="4903126" y="1787954"/>
                  <a:ext cx="986380" cy="457200"/>
                  <a:chOff x="4926929" y="1834997"/>
                  <a:chExt cx="986380" cy="457200"/>
                </a:xfrm>
              </p:grpSpPr>
              <p:grpSp>
                <p:nvGrpSpPr>
                  <p:cNvPr id="151" name="Группа 150"/>
                  <p:cNvGrpSpPr/>
                  <p:nvPr/>
                </p:nvGrpSpPr>
                <p:grpSpPr>
                  <a:xfrm>
                    <a:off x="4926929" y="1834997"/>
                    <a:ext cx="986380" cy="457200"/>
                    <a:chOff x="4926929" y="1834997"/>
                    <a:chExt cx="986380" cy="457200"/>
                  </a:xfrm>
                </p:grpSpPr>
                <p:sp>
                  <p:nvSpPr>
                    <p:cNvPr id="155" name="Блок-схема: узел 154"/>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56" name="Группа 155"/>
                    <p:cNvGrpSpPr/>
                    <p:nvPr/>
                  </p:nvGrpSpPr>
                  <p:grpSpPr>
                    <a:xfrm>
                      <a:off x="5456109" y="1834997"/>
                      <a:ext cx="457200" cy="457200"/>
                      <a:chOff x="5478768" y="1875090"/>
                      <a:chExt cx="457200" cy="457200"/>
                    </a:xfrm>
                  </p:grpSpPr>
                  <p:sp>
                    <p:nvSpPr>
                      <p:cNvPr id="157" name="Блок-схема: узел 156"/>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58" name="Минус 157"/>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52" name="Группа 151"/>
                  <p:cNvGrpSpPr/>
                  <p:nvPr/>
                </p:nvGrpSpPr>
                <p:grpSpPr>
                  <a:xfrm>
                    <a:off x="4989271" y="1988840"/>
                    <a:ext cx="259455" cy="144016"/>
                    <a:chOff x="3962481" y="1927488"/>
                    <a:chExt cx="465503" cy="279793"/>
                  </a:xfrm>
                </p:grpSpPr>
                <p:cxnSp>
                  <p:nvCxnSpPr>
                    <p:cNvPr id="153" name="Прямая соединительная линия 152"/>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Прямая соединительная линия 153"/>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48" name="Прямая соединительная линия 147"/>
              <p:cNvCxnSpPr>
                <a:stCxn id="155" idx="6"/>
                <a:endCxn id="157"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9" name="Группа 158"/>
            <p:cNvGrpSpPr/>
            <p:nvPr/>
          </p:nvGrpSpPr>
          <p:grpSpPr>
            <a:xfrm>
              <a:off x="1745082" y="4447424"/>
              <a:ext cx="742897" cy="391945"/>
              <a:chOff x="4845612" y="1740911"/>
              <a:chExt cx="742897" cy="391945"/>
            </a:xfrm>
          </p:grpSpPr>
          <p:grpSp>
            <p:nvGrpSpPr>
              <p:cNvPr id="160" name="Группа 159"/>
              <p:cNvGrpSpPr/>
              <p:nvPr/>
            </p:nvGrpSpPr>
            <p:grpSpPr>
              <a:xfrm>
                <a:off x="4845612" y="1740911"/>
                <a:ext cx="742897" cy="391945"/>
                <a:chOff x="4845612" y="1740911"/>
                <a:chExt cx="1094540" cy="551286"/>
              </a:xfrm>
            </p:grpSpPr>
            <p:sp>
              <p:nvSpPr>
                <p:cNvPr id="162" name="Скругленный прямоугольник 161"/>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63" name="Группа 162"/>
                <p:cNvGrpSpPr/>
                <p:nvPr/>
              </p:nvGrpSpPr>
              <p:grpSpPr>
                <a:xfrm>
                  <a:off x="4903126" y="1787954"/>
                  <a:ext cx="986380" cy="457200"/>
                  <a:chOff x="4926929" y="1834997"/>
                  <a:chExt cx="986380" cy="457200"/>
                </a:xfrm>
              </p:grpSpPr>
              <p:grpSp>
                <p:nvGrpSpPr>
                  <p:cNvPr id="164" name="Группа 163"/>
                  <p:cNvGrpSpPr/>
                  <p:nvPr/>
                </p:nvGrpSpPr>
                <p:grpSpPr>
                  <a:xfrm>
                    <a:off x="4926929" y="1834997"/>
                    <a:ext cx="986380" cy="457200"/>
                    <a:chOff x="4926929" y="1834997"/>
                    <a:chExt cx="986380" cy="457200"/>
                  </a:xfrm>
                </p:grpSpPr>
                <p:sp>
                  <p:nvSpPr>
                    <p:cNvPr id="168" name="Блок-схема: узел 167"/>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69" name="Группа 168"/>
                    <p:cNvGrpSpPr/>
                    <p:nvPr/>
                  </p:nvGrpSpPr>
                  <p:grpSpPr>
                    <a:xfrm>
                      <a:off x="5456109" y="1834997"/>
                      <a:ext cx="457200" cy="457200"/>
                      <a:chOff x="5478768" y="1875090"/>
                      <a:chExt cx="457200" cy="457200"/>
                    </a:xfrm>
                  </p:grpSpPr>
                  <p:sp>
                    <p:nvSpPr>
                      <p:cNvPr id="170" name="Блок-схема: узел 169"/>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71" name="Минус 170"/>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65" name="Группа 164"/>
                  <p:cNvGrpSpPr/>
                  <p:nvPr/>
                </p:nvGrpSpPr>
                <p:grpSpPr>
                  <a:xfrm>
                    <a:off x="4989271" y="1988840"/>
                    <a:ext cx="259455" cy="144016"/>
                    <a:chOff x="3962481" y="1927488"/>
                    <a:chExt cx="465503" cy="279793"/>
                  </a:xfrm>
                </p:grpSpPr>
                <p:cxnSp>
                  <p:nvCxnSpPr>
                    <p:cNvPr id="166" name="Прямая соединительная линия 16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 name="Прямая соединительная линия 16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61" name="Прямая соединительная линия 160"/>
              <p:cNvCxnSpPr>
                <a:stCxn id="168" idx="6"/>
                <a:endCxn id="170"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72" name="Группа 171"/>
            <p:cNvGrpSpPr/>
            <p:nvPr/>
          </p:nvGrpSpPr>
          <p:grpSpPr>
            <a:xfrm>
              <a:off x="1745082" y="4924801"/>
              <a:ext cx="742897" cy="391945"/>
              <a:chOff x="4845612" y="1740911"/>
              <a:chExt cx="742897" cy="391945"/>
            </a:xfrm>
          </p:grpSpPr>
          <p:grpSp>
            <p:nvGrpSpPr>
              <p:cNvPr id="173" name="Группа 172"/>
              <p:cNvGrpSpPr/>
              <p:nvPr/>
            </p:nvGrpSpPr>
            <p:grpSpPr>
              <a:xfrm>
                <a:off x="4845612" y="1740911"/>
                <a:ext cx="742897" cy="391945"/>
                <a:chOff x="4845612" y="1740911"/>
                <a:chExt cx="1094540" cy="551286"/>
              </a:xfrm>
            </p:grpSpPr>
            <p:sp>
              <p:nvSpPr>
                <p:cNvPr id="175" name="Скругленный прямоугольник 174"/>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76" name="Группа 175"/>
                <p:cNvGrpSpPr/>
                <p:nvPr/>
              </p:nvGrpSpPr>
              <p:grpSpPr>
                <a:xfrm>
                  <a:off x="4903126" y="1787954"/>
                  <a:ext cx="986380" cy="457200"/>
                  <a:chOff x="4926929" y="1834997"/>
                  <a:chExt cx="986380" cy="457200"/>
                </a:xfrm>
              </p:grpSpPr>
              <p:grpSp>
                <p:nvGrpSpPr>
                  <p:cNvPr id="177" name="Группа 176"/>
                  <p:cNvGrpSpPr/>
                  <p:nvPr/>
                </p:nvGrpSpPr>
                <p:grpSpPr>
                  <a:xfrm>
                    <a:off x="4926929" y="1834997"/>
                    <a:ext cx="986380" cy="457200"/>
                    <a:chOff x="4926929" y="1834997"/>
                    <a:chExt cx="986380" cy="457200"/>
                  </a:xfrm>
                </p:grpSpPr>
                <p:sp>
                  <p:nvSpPr>
                    <p:cNvPr id="181" name="Блок-схема: узел 180"/>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82" name="Группа 181"/>
                    <p:cNvGrpSpPr/>
                    <p:nvPr/>
                  </p:nvGrpSpPr>
                  <p:grpSpPr>
                    <a:xfrm>
                      <a:off x="5456109" y="1834997"/>
                      <a:ext cx="457200" cy="457200"/>
                      <a:chOff x="5478768" y="1875090"/>
                      <a:chExt cx="457200" cy="457200"/>
                    </a:xfrm>
                  </p:grpSpPr>
                  <p:sp>
                    <p:nvSpPr>
                      <p:cNvPr id="183" name="Блок-схема: узел 182"/>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84" name="Минус 183"/>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78" name="Группа 177"/>
                  <p:cNvGrpSpPr/>
                  <p:nvPr/>
                </p:nvGrpSpPr>
                <p:grpSpPr>
                  <a:xfrm>
                    <a:off x="4989271" y="1988840"/>
                    <a:ext cx="259455" cy="144016"/>
                    <a:chOff x="3962481" y="1927488"/>
                    <a:chExt cx="465503" cy="279793"/>
                  </a:xfrm>
                </p:grpSpPr>
                <p:cxnSp>
                  <p:nvCxnSpPr>
                    <p:cNvPr id="179" name="Прямая соединительная линия 178"/>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0" name="Прямая соединительная линия 179"/>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74" name="Прямая соединительная линия 173"/>
              <p:cNvCxnSpPr>
                <a:stCxn id="181" idx="6"/>
                <a:endCxn id="183"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5" name="Группа 184"/>
            <p:cNvGrpSpPr/>
            <p:nvPr/>
          </p:nvGrpSpPr>
          <p:grpSpPr>
            <a:xfrm>
              <a:off x="1745082" y="5661248"/>
              <a:ext cx="742897" cy="391945"/>
              <a:chOff x="4845612" y="1740911"/>
              <a:chExt cx="742897" cy="391945"/>
            </a:xfrm>
          </p:grpSpPr>
          <p:grpSp>
            <p:nvGrpSpPr>
              <p:cNvPr id="186" name="Группа 185"/>
              <p:cNvGrpSpPr/>
              <p:nvPr/>
            </p:nvGrpSpPr>
            <p:grpSpPr>
              <a:xfrm>
                <a:off x="4845612" y="1740911"/>
                <a:ext cx="742897" cy="391945"/>
                <a:chOff x="4845612" y="1740911"/>
                <a:chExt cx="1094540" cy="551286"/>
              </a:xfrm>
            </p:grpSpPr>
            <p:sp>
              <p:nvSpPr>
                <p:cNvPr id="188" name="Скругленный прямоугольник 187"/>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89" name="Группа 188"/>
                <p:cNvGrpSpPr/>
                <p:nvPr/>
              </p:nvGrpSpPr>
              <p:grpSpPr>
                <a:xfrm>
                  <a:off x="4903126" y="1787954"/>
                  <a:ext cx="986380" cy="457200"/>
                  <a:chOff x="4926929" y="1834997"/>
                  <a:chExt cx="986380" cy="457200"/>
                </a:xfrm>
              </p:grpSpPr>
              <p:grpSp>
                <p:nvGrpSpPr>
                  <p:cNvPr id="190" name="Группа 189"/>
                  <p:cNvGrpSpPr/>
                  <p:nvPr/>
                </p:nvGrpSpPr>
                <p:grpSpPr>
                  <a:xfrm>
                    <a:off x="4926929" y="1834997"/>
                    <a:ext cx="986380" cy="457200"/>
                    <a:chOff x="4926929" y="1834997"/>
                    <a:chExt cx="986380" cy="457200"/>
                  </a:xfrm>
                </p:grpSpPr>
                <p:sp>
                  <p:nvSpPr>
                    <p:cNvPr id="194" name="Блок-схема: узел 193"/>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95" name="Группа 194"/>
                    <p:cNvGrpSpPr/>
                    <p:nvPr/>
                  </p:nvGrpSpPr>
                  <p:grpSpPr>
                    <a:xfrm>
                      <a:off x="5456109" y="1834997"/>
                      <a:ext cx="457200" cy="457200"/>
                      <a:chOff x="5478768" y="1875090"/>
                      <a:chExt cx="457200" cy="457200"/>
                    </a:xfrm>
                  </p:grpSpPr>
                  <p:sp>
                    <p:nvSpPr>
                      <p:cNvPr id="196" name="Блок-схема: узел 195"/>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97" name="Минус 196"/>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191" name="Группа 190"/>
                  <p:cNvGrpSpPr/>
                  <p:nvPr/>
                </p:nvGrpSpPr>
                <p:grpSpPr>
                  <a:xfrm>
                    <a:off x="4989271" y="1988840"/>
                    <a:ext cx="259455" cy="144016"/>
                    <a:chOff x="3962481" y="1927488"/>
                    <a:chExt cx="465503" cy="279793"/>
                  </a:xfrm>
                </p:grpSpPr>
                <p:cxnSp>
                  <p:nvCxnSpPr>
                    <p:cNvPr id="192" name="Прямая соединительная линия 191"/>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Прямая соединительная линия 192"/>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187" name="Прямая соединительная линия 186"/>
              <p:cNvCxnSpPr>
                <a:stCxn id="194" idx="6"/>
                <a:endCxn id="196"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8" name="TextBox 667"/>
            <p:cNvSpPr txBox="1"/>
            <p:nvPr/>
          </p:nvSpPr>
          <p:spPr>
            <a:xfrm>
              <a:off x="1934841" y="5272212"/>
              <a:ext cx="307813" cy="369332"/>
            </a:xfrm>
            <a:prstGeom prst="rect">
              <a:avLst/>
            </a:prstGeom>
            <a:noFill/>
          </p:spPr>
          <p:txBody>
            <a:bodyPr wrap="square" rtlCol="0">
              <a:spAutoFit/>
            </a:bodyPr>
            <a:lstStyle/>
            <a:p>
              <a:r>
                <a:rPr lang="ru-RU" dirty="0" smtClean="0"/>
                <a:t>…</a:t>
              </a:r>
              <a:endParaRPr lang="ru-RU" dirty="0"/>
            </a:p>
          </p:txBody>
        </p:sp>
      </p:grpSp>
      <p:grpSp>
        <p:nvGrpSpPr>
          <p:cNvPr id="674" name="Группа 673"/>
          <p:cNvGrpSpPr/>
          <p:nvPr/>
        </p:nvGrpSpPr>
        <p:grpSpPr>
          <a:xfrm>
            <a:off x="3179863" y="2080566"/>
            <a:ext cx="980237" cy="3571212"/>
            <a:chOff x="3276356" y="2411281"/>
            <a:chExt cx="980237" cy="3571212"/>
          </a:xfrm>
        </p:grpSpPr>
        <p:grpSp>
          <p:nvGrpSpPr>
            <p:cNvPr id="17" name="Группа 16"/>
            <p:cNvGrpSpPr/>
            <p:nvPr/>
          </p:nvGrpSpPr>
          <p:grpSpPr>
            <a:xfrm>
              <a:off x="3628035" y="2667190"/>
              <a:ext cx="628558" cy="2031492"/>
              <a:chOff x="2104034" y="1270190"/>
              <a:chExt cx="628558" cy="2031492"/>
            </a:xfrm>
            <a:scene3d>
              <a:camera prst="orthographicFront"/>
              <a:lightRig rig="flat" dir="t"/>
            </a:scene3d>
          </p:grpSpPr>
          <p:sp>
            <p:nvSpPr>
              <p:cNvPr id="18" name="Прямоугольник 17"/>
              <p:cNvSpPr/>
              <p:nvPr/>
            </p:nvSpPr>
            <p:spPr>
              <a:xfrm>
                <a:off x="2104034" y="1270190"/>
                <a:ext cx="628558" cy="2031492"/>
              </a:xfrm>
              <a:prstGeom prst="rect">
                <a:avLst/>
              </a:prstGeom>
              <a:noFill/>
              <a:ln>
                <a:noFill/>
              </a:ln>
              <a:sp3d/>
            </p:spPr>
            <p:style>
              <a:lnRef idx="0">
                <a:scrgbClr r="0" g="0" b="0"/>
              </a:lnRef>
              <a:fillRef idx="2">
                <a:scrgbClr r="0" g="0" b="0"/>
              </a:fillRef>
              <a:effectRef idx="1">
                <a:schemeClr val="accent1">
                  <a:alpha val="70000"/>
                  <a:hueOff val="0"/>
                  <a:satOff val="0"/>
                  <a:lumOff val="0"/>
                  <a:alphaOff val="0"/>
                </a:schemeClr>
              </a:effectRef>
              <a:fontRef idx="minor">
                <a:schemeClr val="dk1"/>
              </a:fontRef>
            </p:style>
          </p:sp>
          <p:sp>
            <p:nvSpPr>
              <p:cNvPr id="19" name="Прямоугольник 18"/>
              <p:cNvSpPr/>
              <p:nvPr/>
            </p:nvSpPr>
            <p:spPr>
              <a:xfrm>
                <a:off x="2104034" y="1270190"/>
                <a:ext cx="628558" cy="2031492"/>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endParaRPr lang="ru-RU" sz="1300" kern="1200" dirty="0"/>
              </a:p>
              <a:p>
                <a:pPr lvl="0" algn="l" defTabSz="577850">
                  <a:lnSpc>
                    <a:spcPct val="90000"/>
                  </a:lnSpc>
                  <a:spcBef>
                    <a:spcPct val="0"/>
                  </a:spcBef>
                  <a:spcAft>
                    <a:spcPct val="35000"/>
                  </a:spcAft>
                </a:pPr>
                <a:endParaRPr lang="ru-RU" sz="1300" kern="1200" dirty="0"/>
              </a:p>
            </p:txBody>
          </p:sp>
        </p:grpSp>
        <p:grpSp>
          <p:nvGrpSpPr>
            <p:cNvPr id="305" name="Группа 304"/>
            <p:cNvGrpSpPr/>
            <p:nvPr/>
          </p:nvGrpSpPr>
          <p:grpSpPr>
            <a:xfrm>
              <a:off x="3276356" y="2411281"/>
              <a:ext cx="893082" cy="3571212"/>
              <a:chOff x="143560" y="762317"/>
              <a:chExt cx="897940" cy="2539365"/>
            </a:xfrm>
            <a:scene3d>
              <a:camera prst="orthographicFront"/>
              <a:lightRig rig="flat" dir="t"/>
            </a:scene3d>
          </p:grpSpPr>
          <p:sp>
            <p:nvSpPr>
              <p:cNvPr id="306" name="Прямоугольник 305"/>
              <p:cNvSpPr/>
              <p:nvPr/>
            </p:nvSpPr>
            <p:spPr>
              <a:xfrm>
                <a:off x="143560" y="762317"/>
                <a:ext cx="897940" cy="253936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307" name="Прямоугольник 306"/>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308" name="Группа 307"/>
            <p:cNvGrpSpPr/>
            <p:nvPr/>
          </p:nvGrpSpPr>
          <p:grpSpPr>
            <a:xfrm>
              <a:off x="3353877" y="2537306"/>
              <a:ext cx="742897" cy="391945"/>
              <a:chOff x="4845612" y="1740911"/>
              <a:chExt cx="742897" cy="391945"/>
            </a:xfrm>
          </p:grpSpPr>
          <p:grpSp>
            <p:nvGrpSpPr>
              <p:cNvPr id="309" name="Группа 308"/>
              <p:cNvGrpSpPr/>
              <p:nvPr/>
            </p:nvGrpSpPr>
            <p:grpSpPr>
              <a:xfrm>
                <a:off x="4845612" y="1740911"/>
                <a:ext cx="742897" cy="391945"/>
                <a:chOff x="4845612" y="1740911"/>
                <a:chExt cx="1094540" cy="551286"/>
              </a:xfrm>
            </p:grpSpPr>
            <p:sp>
              <p:nvSpPr>
                <p:cNvPr id="311" name="Скругленный прямоугольник 310"/>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12" name="Группа 311"/>
                <p:cNvGrpSpPr/>
                <p:nvPr/>
              </p:nvGrpSpPr>
              <p:grpSpPr>
                <a:xfrm>
                  <a:off x="4903126" y="1787954"/>
                  <a:ext cx="986380" cy="457200"/>
                  <a:chOff x="4926929" y="1834997"/>
                  <a:chExt cx="986380" cy="457200"/>
                </a:xfrm>
              </p:grpSpPr>
              <p:grpSp>
                <p:nvGrpSpPr>
                  <p:cNvPr id="313" name="Группа 312"/>
                  <p:cNvGrpSpPr/>
                  <p:nvPr/>
                </p:nvGrpSpPr>
                <p:grpSpPr>
                  <a:xfrm>
                    <a:off x="4926929" y="1834997"/>
                    <a:ext cx="986380" cy="457200"/>
                    <a:chOff x="4926929" y="1834997"/>
                    <a:chExt cx="986380" cy="457200"/>
                  </a:xfrm>
                </p:grpSpPr>
                <p:sp>
                  <p:nvSpPr>
                    <p:cNvPr id="317" name="Блок-схема: узел 316"/>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18" name="Группа 317"/>
                    <p:cNvGrpSpPr/>
                    <p:nvPr/>
                  </p:nvGrpSpPr>
                  <p:grpSpPr>
                    <a:xfrm>
                      <a:off x="5456109" y="1834997"/>
                      <a:ext cx="457200" cy="457200"/>
                      <a:chOff x="5478768" y="1875090"/>
                      <a:chExt cx="457200" cy="457200"/>
                    </a:xfrm>
                  </p:grpSpPr>
                  <p:sp>
                    <p:nvSpPr>
                      <p:cNvPr id="319" name="Блок-схема: узел 318"/>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20" name="Минус 319"/>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14" name="Группа 313"/>
                  <p:cNvGrpSpPr/>
                  <p:nvPr/>
                </p:nvGrpSpPr>
                <p:grpSpPr>
                  <a:xfrm>
                    <a:off x="4989271" y="1988840"/>
                    <a:ext cx="259455" cy="144016"/>
                    <a:chOff x="3962481" y="1927488"/>
                    <a:chExt cx="465503" cy="279793"/>
                  </a:xfrm>
                </p:grpSpPr>
                <p:cxnSp>
                  <p:nvCxnSpPr>
                    <p:cNvPr id="315" name="Прямая соединительная линия 314"/>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6" name="Прямая соединительная линия 315"/>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10" name="Прямая соединительная линия 309"/>
              <p:cNvCxnSpPr>
                <a:stCxn id="317" idx="6"/>
                <a:endCxn id="319"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1" name="Группа 320"/>
            <p:cNvGrpSpPr/>
            <p:nvPr/>
          </p:nvGrpSpPr>
          <p:grpSpPr>
            <a:xfrm>
              <a:off x="3353877" y="2974460"/>
              <a:ext cx="742897" cy="391945"/>
              <a:chOff x="4845612" y="1740911"/>
              <a:chExt cx="742897" cy="391945"/>
            </a:xfrm>
          </p:grpSpPr>
          <p:grpSp>
            <p:nvGrpSpPr>
              <p:cNvPr id="322" name="Группа 321"/>
              <p:cNvGrpSpPr/>
              <p:nvPr/>
            </p:nvGrpSpPr>
            <p:grpSpPr>
              <a:xfrm>
                <a:off x="4845612" y="1740911"/>
                <a:ext cx="742897" cy="391945"/>
                <a:chOff x="4845612" y="1740911"/>
                <a:chExt cx="1094540" cy="551286"/>
              </a:xfrm>
            </p:grpSpPr>
            <p:sp>
              <p:nvSpPr>
                <p:cNvPr id="324" name="Скругленный прямоугольник 323"/>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25" name="Группа 324"/>
                <p:cNvGrpSpPr/>
                <p:nvPr/>
              </p:nvGrpSpPr>
              <p:grpSpPr>
                <a:xfrm>
                  <a:off x="4903126" y="1787954"/>
                  <a:ext cx="986380" cy="457200"/>
                  <a:chOff x="4926929" y="1834997"/>
                  <a:chExt cx="986380" cy="457200"/>
                </a:xfrm>
              </p:grpSpPr>
              <p:grpSp>
                <p:nvGrpSpPr>
                  <p:cNvPr id="326" name="Группа 325"/>
                  <p:cNvGrpSpPr/>
                  <p:nvPr/>
                </p:nvGrpSpPr>
                <p:grpSpPr>
                  <a:xfrm>
                    <a:off x="4926929" y="1834997"/>
                    <a:ext cx="986380" cy="457200"/>
                    <a:chOff x="4926929" y="1834997"/>
                    <a:chExt cx="986380" cy="457200"/>
                  </a:xfrm>
                </p:grpSpPr>
                <p:sp>
                  <p:nvSpPr>
                    <p:cNvPr id="330" name="Блок-схема: узел 329"/>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31" name="Группа 330"/>
                    <p:cNvGrpSpPr/>
                    <p:nvPr/>
                  </p:nvGrpSpPr>
                  <p:grpSpPr>
                    <a:xfrm>
                      <a:off x="5456109" y="1834997"/>
                      <a:ext cx="457200" cy="457200"/>
                      <a:chOff x="5478768" y="1875090"/>
                      <a:chExt cx="457200" cy="457200"/>
                    </a:xfrm>
                  </p:grpSpPr>
                  <p:sp>
                    <p:nvSpPr>
                      <p:cNvPr id="332" name="Блок-схема: узел 331"/>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33" name="Минус 332"/>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27" name="Группа 326"/>
                  <p:cNvGrpSpPr/>
                  <p:nvPr/>
                </p:nvGrpSpPr>
                <p:grpSpPr>
                  <a:xfrm>
                    <a:off x="4989271" y="1988840"/>
                    <a:ext cx="259455" cy="144016"/>
                    <a:chOff x="3962481" y="1927488"/>
                    <a:chExt cx="465503" cy="279793"/>
                  </a:xfrm>
                </p:grpSpPr>
                <p:cxnSp>
                  <p:nvCxnSpPr>
                    <p:cNvPr id="328" name="Прямая соединительная линия 327"/>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 name="Прямая соединительная линия 328"/>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23" name="Прямая соединительная линия 322"/>
              <p:cNvCxnSpPr>
                <a:stCxn id="330" idx="6"/>
                <a:endCxn id="332"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4" name="Группа 333"/>
            <p:cNvGrpSpPr/>
            <p:nvPr/>
          </p:nvGrpSpPr>
          <p:grpSpPr>
            <a:xfrm>
              <a:off x="3353877" y="3856798"/>
              <a:ext cx="742897" cy="391945"/>
              <a:chOff x="4845612" y="1740911"/>
              <a:chExt cx="742897" cy="391945"/>
            </a:xfrm>
          </p:grpSpPr>
          <p:grpSp>
            <p:nvGrpSpPr>
              <p:cNvPr id="335" name="Группа 334"/>
              <p:cNvGrpSpPr/>
              <p:nvPr/>
            </p:nvGrpSpPr>
            <p:grpSpPr>
              <a:xfrm>
                <a:off x="4845612" y="1740911"/>
                <a:ext cx="742897" cy="391945"/>
                <a:chOff x="4845612" y="1740911"/>
                <a:chExt cx="1094540" cy="551286"/>
              </a:xfrm>
            </p:grpSpPr>
            <p:sp>
              <p:nvSpPr>
                <p:cNvPr id="337" name="Скругленный прямоугольник 336"/>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38" name="Группа 337"/>
                <p:cNvGrpSpPr/>
                <p:nvPr/>
              </p:nvGrpSpPr>
              <p:grpSpPr>
                <a:xfrm>
                  <a:off x="4903126" y="1787954"/>
                  <a:ext cx="986380" cy="457200"/>
                  <a:chOff x="4926929" y="1834997"/>
                  <a:chExt cx="986380" cy="457200"/>
                </a:xfrm>
              </p:grpSpPr>
              <p:grpSp>
                <p:nvGrpSpPr>
                  <p:cNvPr id="339" name="Группа 338"/>
                  <p:cNvGrpSpPr/>
                  <p:nvPr/>
                </p:nvGrpSpPr>
                <p:grpSpPr>
                  <a:xfrm>
                    <a:off x="4926929" y="1834997"/>
                    <a:ext cx="986380" cy="457200"/>
                    <a:chOff x="4926929" y="1834997"/>
                    <a:chExt cx="986380" cy="457200"/>
                  </a:xfrm>
                </p:grpSpPr>
                <p:sp>
                  <p:nvSpPr>
                    <p:cNvPr id="343" name="Блок-схема: узел 342"/>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44" name="Группа 343"/>
                    <p:cNvGrpSpPr/>
                    <p:nvPr/>
                  </p:nvGrpSpPr>
                  <p:grpSpPr>
                    <a:xfrm>
                      <a:off x="5456109" y="1834997"/>
                      <a:ext cx="457200" cy="457200"/>
                      <a:chOff x="5478768" y="1875090"/>
                      <a:chExt cx="457200" cy="457200"/>
                    </a:xfrm>
                  </p:grpSpPr>
                  <p:sp>
                    <p:nvSpPr>
                      <p:cNvPr id="345" name="Блок-схема: узел 344"/>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46" name="Минус 345"/>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40" name="Группа 339"/>
                  <p:cNvGrpSpPr/>
                  <p:nvPr/>
                </p:nvGrpSpPr>
                <p:grpSpPr>
                  <a:xfrm>
                    <a:off x="4989271" y="1988840"/>
                    <a:ext cx="259455" cy="144016"/>
                    <a:chOff x="3962481" y="1927488"/>
                    <a:chExt cx="465503" cy="279793"/>
                  </a:xfrm>
                </p:grpSpPr>
                <p:cxnSp>
                  <p:nvCxnSpPr>
                    <p:cNvPr id="341" name="Прямая соединительная линия 34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2" name="Прямая соединительная линия 34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36" name="Прямая соединительная линия 335"/>
              <p:cNvCxnSpPr>
                <a:stCxn id="343" idx="6"/>
                <a:endCxn id="345"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7" name="Группа 346"/>
            <p:cNvGrpSpPr/>
            <p:nvPr/>
          </p:nvGrpSpPr>
          <p:grpSpPr>
            <a:xfrm>
              <a:off x="3353877" y="3417928"/>
              <a:ext cx="742897" cy="391945"/>
              <a:chOff x="4845612" y="1740911"/>
              <a:chExt cx="742897" cy="391945"/>
            </a:xfrm>
          </p:grpSpPr>
          <p:grpSp>
            <p:nvGrpSpPr>
              <p:cNvPr id="348" name="Группа 347"/>
              <p:cNvGrpSpPr/>
              <p:nvPr/>
            </p:nvGrpSpPr>
            <p:grpSpPr>
              <a:xfrm>
                <a:off x="4845612" y="1740911"/>
                <a:ext cx="742897" cy="391945"/>
                <a:chOff x="4845612" y="1740911"/>
                <a:chExt cx="1094540" cy="551286"/>
              </a:xfrm>
            </p:grpSpPr>
            <p:sp>
              <p:nvSpPr>
                <p:cNvPr id="350" name="Скругленный прямоугольник 349"/>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51" name="Группа 350"/>
                <p:cNvGrpSpPr/>
                <p:nvPr/>
              </p:nvGrpSpPr>
              <p:grpSpPr>
                <a:xfrm>
                  <a:off x="4903126" y="1787954"/>
                  <a:ext cx="986380" cy="457200"/>
                  <a:chOff x="4926929" y="1834997"/>
                  <a:chExt cx="986380" cy="457200"/>
                </a:xfrm>
              </p:grpSpPr>
              <p:grpSp>
                <p:nvGrpSpPr>
                  <p:cNvPr id="352" name="Группа 351"/>
                  <p:cNvGrpSpPr/>
                  <p:nvPr/>
                </p:nvGrpSpPr>
                <p:grpSpPr>
                  <a:xfrm>
                    <a:off x="4926929" y="1834997"/>
                    <a:ext cx="986380" cy="457200"/>
                    <a:chOff x="4926929" y="1834997"/>
                    <a:chExt cx="986380" cy="457200"/>
                  </a:xfrm>
                </p:grpSpPr>
                <p:sp>
                  <p:nvSpPr>
                    <p:cNvPr id="356" name="Блок-схема: узел 35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57" name="Группа 356"/>
                    <p:cNvGrpSpPr/>
                    <p:nvPr/>
                  </p:nvGrpSpPr>
                  <p:grpSpPr>
                    <a:xfrm>
                      <a:off x="5456109" y="1834997"/>
                      <a:ext cx="457200" cy="457200"/>
                      <a:chOff x="5478768" y="1875090"/>
                      <a:chExt cx="457200" cy="457200"/>
                    </a:xfrm>
                  </p:grpSpPr>
                  <p:sp>
                    <p:nvSpPr>
                      <p:cNvPr id="358" name="Блок-схема: узел 357"/>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59" name="Минус 358"/>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53" name="Группа 352"/>
                  <p:cNvGrpSpPr/>
                  <p:nvPr/>
                </p:nvGrpSpPr>
                <p:grpSpPr>
                  <a:xfrm>
                    <a:off x="4989271" y="1988840"/>
                    <a:ext cx="259455" cy="144016"/>
                    <a:chOff x="3962481" y="1927488"/>
                    <a:chExt cx="465503" cy="279793"/>
                  </a:xfrm>
                </p:grpSpPr>
                <p:cxnSp>
                  <p:nvCxnSpPr>
                    <p:cNvPr id="354" name="Прямая соединительная линия 35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5" name="Прямая соединительная линия 35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49" name="Прямая соединительная линия 348"/>
              <p:cNvCxnSpPr>
                <a:stCxn id="356" idx="6"/>
                <a:endCxn id="358"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0" name="Группа 359"/>
            <p:cNvGrpSpPr/>
            <p:nvPr/>
          </p:nvGrpSpPr>
          <p:grpSpPr>
            <a:xfrm>
              <a:off x="3353877" y="4302433"/>
              <a:ext cx="742897" cy="391945"/>
              <a:chOff x="4845612" y="1740911"/>
              <a:chExt cx="742897" cy="391945"/>
            </a:xfrm>
          </p:grpSpPr>
          <p:grpSp>
            <p:nvGrpSpPr>
              <p:cNvPr id="361" name="Группа 360"/>
              <p:cNvGrpSpPr/>
              <p:nvPr/>
            </p:nvGrpSpPr>
            <p:grpSpPr>
              <a:xfrm>
                <a:off x="4845612" y="1740911"/>
                <a:ext cx="742897" cy="391945"/>
                <a:chOff x="4845612" y="1740911"/>
                <a:chExt cx="1094540" cy="551286"/>
              </a:xfrm>
            </p:grpSpPr>
            <p:sp>
              <p:nvSpPr>
                <p:cNvPr id="363" name="Скругленный прямоугольник 362"/>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64" name="Группа 363"/>
                <p:cNvGrpSpPr/>
                <p:nvPr/>
              </p:nvGrpSpPr>
              <p:grpSpPr>
                <a:xfrm>
                  <a:off x="4903126" y="1787954"/>
                  <a:ext cx="986380" cy="457200"/>
                  <a:chOff x="4926929" y="1834997"/>
                  <a:chExt cx="986380" cy="457200"/>
                </a:xfrm>
              </p:grpSpPr>
              <p:grpSp>
                <p:nvGrpSpPr>
                  <p:cNvPr id="365" name="Группа 364"/>
                  <p:cNvGrpSpPr/>
                  <p:nvPr/>
                </p:nvGrpSpPr>
                <p:grpSpPr>
                  <a:xfrm>
                    <a:off x="4926929" y="1834997"/>
                    <a:ext cx="986380" cy="457200"/>
                    <a:chOff x="4926929" y="1834997"/>
                    <a:chExt cx="986380" cy="457200"/>
                  </a:xfrm>
                </p:grpSpPr>
                <p:sp>
                  <p:nvSpPr>
                    <p:cNvPr id="369" name="Блок-схема: узел 36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70" name="Группа 369"/>
                    <p:cNvGrpSpPr/>
                    <p:nvPr/>
                  </p:nvGrpSpPr>
                  <p:grpSpPr>
                    <a:xfrm>
                      <a:off x="5456109" y="1834997"/>
                      <a:ext cx="457200" cy="457200"/>
                      <a:chOff x="5478768" y="1875090"/>
                      <a:chExt cx="457200" cy="457200"/>
                    </a:xfrm>
                  </p:grpSpPr>
                  <p:sp>
                    <p:nvSpPr>
                      <p:cNvPr id="371" name="Блок-схема: узел 370"/>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72" name="Минус 371"/>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66" name="Группа 365"/>
                  <p:cNvGrpSpPr/>
                  <p:nvPr/>
                </p:nvGrpSpPr>
                <p:grpSpPr>
                  <a:xfrm>
                    <a:off x="4989271" y="1988840"/>
                    <a:ext cx="259455" cy="144016"/>
                    <a:chOff x="3962481" y="1927488"/>
                    <a:chExt cx="465503" cy="279793"/>
                  </a:xfrm>
                </p:grpSpPr>
                <p:cxnSp>
                  <p:nvCxnSpPr>
                    <p:cNvPr id="367" name="Прямая соединительная линия 366"/>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 name="Прямая соединительная линия 367"/>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62" name="Прямая соединительная линия 361"/>
              <p:cNvCxnSpPr>
                <a:stCxn id="369" idx="6"/>
                <a:endCxn id="371"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73" name="Группа 372"/>
            <p:cNvGrpSpPr/>
            <p:nvPr/>
          </p:nvGrpSpPr>
          <p:grpSpPr>
            <a:xfrm>
              <a:off x="3353877" y="4759295"/>
              <a:ext cx="742897" cy="391945"/>
              <a:chOff x="4845612" y="1740911"/>
              <a:chExt cx="742897" cy="391945"/>
            </a:xfrm>
          </p:grpSpPr>
          <p:grpSp>
            <p:nvGrpSpPr>
              <p:cNvPr id="374" name="Группа 373"/>
              <p:cNvGrpSpPr/>
              <p:nvPr/>
            </p:nvGrpSpPr>
            <p:grpSpPr>
              <a:xfrm>
                <a:off x="4845612" y="1740911"/>
                <a:ext cx="742897" cy="391945"/>
                <a:chOff x="4845612" y="1740911"/>
                <a:chExt cx="1094540" cy="551286"/>
              </a:xfrm>
            </p:grpSpPr>
            <p:sp>
              <p:nvSpPr>
                <p:cNvPr id="376" name="Скругленный прямоугольник 375"/>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77" name="Группа 376"/>
                <p:cNvGrpSpPr/>
                <p:nvPr/>
              </p:nvGrpSpPr>
              <p:grpSpPr>
                <a:xfrm>
                  <a:off x="4903126" y="1787954"/>
                  <a:ext cx="986380" cy="457200"/>
                  <a:chOff x="4926929" y="1834997"/>
                  <a:chExt cx="986380" cy="457200"/>
                </a:xfrm>
              </p:grpSpPr>
              <p:grpSp>
                <p:nvGrpSpPr>
                  <p:cNvPr id="378" name="Группа 377"/>
                  <p:cNvGrpSpPr/>
                  <p:nvPr/>
                </p:nvGrpSpPr>
                <p:grpSpPr>
                  <a:xfrm>
                    <a:off x="4926929" y="1834997"/>
                    <a:ext cx="986380" cy="457200"/>
                    <a:chOff x="4926929" y="1834997"/>
                    <a:chExt cx="986380" cy="457200"/>
                  </a:xfrm>
                </p:grpSpPr>
                <p:sp>
                  <p:nvSpPr>
                    <p:cNvPr id="382" name="Блок-схема: узел 38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83" name="Группа 382"/>
                    <p:cNvGrpSpPr/>
                    <p:nvPr/>
                  </p:nvGrpSpPr>
                  <p:grpSpPr>
                    <a:xfrm>
                      <a:off x="5456109" y="1834997"/>
                      <a:ext cx="457200" cy="457200"/>
                      <a:chOff x="5478768" y="1875090"/>
                      <a:chExt cx="457200" cy="457200"/>
                    </a:xfrm>
                  </p:grpSpPr>
                  <p:sp>
                    <p:nvSpPr>
                      <p:cNvPr id="384" name="Блок-схема: узел 383"/>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85" name="Минус 384"/>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379" name="Группа 378"/>
                  <p:cNvGrpSpPr/>
                  <p:nvPr/>
                </p:nvGrpSpPr>
                <p:grpSpPr>
                  <a:xfrm>
                    <a:off x="4989271" y="1988840"/>
                    <a:ext cx="259455" cy="144016"/>
                    <a:chOff x="3962481" y="1927488"/>
                    <a:chExt cx="465503" cy="279793"/>
                  </a:xfrm>
                </p:grpSpPr>
                <p:cxnSp>
                  <p:nvCxnSpPr>
                    <p:cNvPr id="380" name="Прямая соединительная линия 379"/>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 name="Прямая соединительная линия 380"/>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375" name="Прямая соединительная линия 374"/>
              <p:cNvCxnSpPr>
                <a:stCxn id="382" idx="6"/>
                <a:endCxn id="384"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9" name="Группа 398"/>
            <p:cNvGrpSpPr/>
            <p:nvPr/>
          </p:nvGrpSpPr>
          <p:grpSpPr>
            <a:xfrm>
              <a:off x="3353877" y="5498721"/>
              <a:ext cx="742897" cy="391945"/>
              <a:chOff x="4845612" y="1740911"/>
              <a:chExt cx="742897" cy="391945"/>
            </a:xfrm>
          </p:grpSpPr>
          <p:grpSp>
            <p:nvGrpSpPr>
              <p:cNvPr id="400" name="Группа 399"/>
              <p:cNvGrpSpPr/>
              <p:nvPr/>
            </p:nvGrpSpPr>
            <p:grpSpPr>
              <a:xfrm>
                <a:off x="4845612" y="1740911"/>
                <a:ext cx="742897" cy="391945"/>
                <a:chOff x="4845612" y="1740911"/>
                <a:chExt cx="1094540" cy="551286"/>
              </a:xfrm>
            </p:grpSpPr>
            <p:sp>
              <p:nvSpPr>
                <p:cNvPr id="402" name="Скругленный прямоугольник 401"/>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403" name="Группа 402"/>
                <p:cNvGrpSpPr/>
                <p:nvPr/>
              </p:nvGrpSpPr>
              <p:grpSpPr>
                <a:xfrm>
                  <a:off x="4903126" y="1787954"/>
                  <a:ext cx="986380" cy="457200"/>
                  <a:chOff x="4926929" y="1834997"/>
                  <a:chExt cx="986380" cy="457200"/>
                </a:xfrm>
              </p:grpSpPr>
              <p:grpSp>
                <p:nvGrpSpPr>
                  <p:cNvPr id="404" name="Группа 403"/>
                  <p:cNvGrpSpPr/>
                  <p:nvPr/>
                </p:nvGrpSpPr>
                <p:grpSpPr>
                  <a:xfrm>
                    <a:off x="4926929" y="1834997"/>
                    <a:ext cx="986380" cy="457200"/>
                    <a:chOff x="4926929" y="1834997"/>
                    <a:chExt cx="986380" cy="457200"/>
                  </a:xfrm>
                </p:grpSpPr>
                <p:sp>
                  <p:nvSpPr>
                    <p:cNvPr id="408" name="Блок-схема: узел 407"/>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409" name="Группа 408"/>
                    <p:cNvGrpSpPr/>
                    <p:nvPr/>
                  </p:nvGrpSpPr>
                  <p:grpSpPr>
                    <a:xfrm>
                      <a:off x="5456109" y="1834997"/>
                      <a:ext cx="457200" cy="457200"/>
                      <a:chOff x="5478768" y="1875090"/>
                      <a:chExt cx="457200" cy="457200"/>
                    </a:xfrm>
                  </p:grpSpPr>
                  <p:sp>
                    <p:nvSpPr>
                      <p:cNvPr id="410" name="Блок-схема: узел 409"/>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411" name="Минус 410"/>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405" name="Группа 404"/>
                  <p:cNvGrpSpPr/>
                  <p:nvPr/>
                </p:nvGrpSpPr>
                <p:grpSpPr>
                  <a:xfrm>
                    <a:off x="4989271" y="1988840"/>
                    <a:ext cx="259455" cy="144016"/>
                    <a:chOff x="3962481" y="1927488"/>
                    <a:chExt cx="465503" cy="279793"/>
                  </a:xfrm>
                </p:grpSpPr>
                <p:cxnSp>
                  <p:nvCxnSpPr>
                    <p:cNvPr id="406" name="Прямая соединительная линия 40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Прямая соединительная линия 40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401" name="Прямая соединительная линия 400"/>
              <p:cNvCxnSpPr>
                <a:stCxn id="408" idx="6"/>
                <a:endCxn id="410"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9" name="TextBox 668"/>
            <p:cNvSpPr txBox="1"/>
            <p:nvPr/>
          </p:nvSpPr>
          <p:spPr>
            <a:xfrm>
              <a:off x="3489707" y="5061380"/>
              <a:ext cx="307813" cy="369332"/>
            </a:xfrm>
            <a:prstGeom prst="rect">
              <a:avLst/>
            </a:prstGeom>
            <a:noFill/>
          </p:spPr>
          <p:txBody>
            <a:bodyPr wrap="square" rtlCol="0">
              <a:spAutoFit/>
            </a:bodyPr>
            <a:lstStyle/>
            <a:p>
              <a:r>
                <a:rPr lang="ru-RU" dirty="0" smtClean="0"/>
                <a:t>…</a:t>
              </a:r>
              <a:endParaRPr lang="ru-RU" dirty="0"/>
            </a:p>
          </p:txBody>
        </p:sp>
      </p:grpSp>
      <p:grpSp>
        <p:nvGrpSpPr>
          <p:cNvPr id="675" name="Группа 674"/>
          <p:cNvGrpSpPr/>
          <p:nvPr/>
        </p:nvGrpSpPr>
        <p:grpSpPr>
          <a:xfrm>
            <a:off x="4659192" y="2352114"/>
            <a:ext cx="893082" cy="3064936"/>
            <a:chOff x="4926961" y="2385424"/>
            <a:chExt cx="893082" cy="3064936"/>
          </a:xfrm>
        </p:grpSpPr>
        <p:grpSp>
          <p:nvGrpSpPr>
            <p:cNvPr id="198" name="Группа 197"/>
            <p:cNvGrpSpPr/>
            <p:nvPr/>
          </p:nvGrpSpPr>
          <p:grpSpPr>
            <a:xfrm>
              <a:off x="4926961" y="2385424"/>
              <a:ext cx="893082" cy="3064936"/>
              <a:chOff x="143560" y="762317"/>
              <a:chExt cx="897940" cy="2539365"/>
            </a:xfrm>
            <a:scene3d>
              <a:camera prst="orthographicFront"/>
              <a:lightRig rig="flat" dir="t"/>
            </a:scene3d>
          </p:grpSpPr>
          <p:sp>
            <p:nvSpPr>
              <p:cNvPr id="199" name="Прямоугольник 198"/>
              <p:cNvSpPr/>
              <p:nvPr/>
            </p:nvSpPr>
            <p:spPr>
              <a:xfrm>
                <a:off x="143560" y="762317"/>
                <a:ext cx="897940" cy="253936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200" name="Прямоугольник 199"/>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201" name="Группа 200"/>
            <p:cNvGrpSpPr/>
            <p:nvPr/>
          </p:nvGrpSpPr>
          <p:grpSpPr>
            <a:xfrm>
              <a:off x="5014670" y="2520045"/>
              <a:ext cx="742897" cy="391945"/>
              <a:chOff x="4845612" y="1740911"/>
              <a:chExt cx="742897" cy="391945"/>
            </a:xfrm>
          </p:grpSpPr>
          <p:grpSp>
            <p:nvGrpSpPr>
              <p:cNvPr id="202" name="Группа 201"/>
              <p:cNvGrpSpPr/>
              <p:nvPr/>
            </p:nvGrpSpPr>
            <p:grpSpPr>
              <a:xfrm>
                <a:off x="4845612" y="1740911"/>
                <a:ext cx="742897" cy="391945"/>
                <a:chOff x="4845612" y="1740911"/>
                <a:chExt cx="1094540" cy="551286"/>
              </a:xfrm>
            </p:grpSpPr>
            <p:sp>
              <p:nvSpPr>
                <p:cNvPr id="204" name="Скругленный прямоугольник 203"/>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05" name="Группа 204"/>
                <p:cNvGrpSpPr/>
                <p:nvPr/>
              </p:nvGrpSpPr>
              <p:grpSpPr>
                <a:xfrm>
                  <a:off x="4903126" y="1787954"/>
                  <a:ext cx="986380" cy="457200"/>
                  <a:chOff x="4926929" y="1834997"/>
                  <a:chExt cx="986380" cy="457200"/>
                </a:xfrm>
              </p:grpSpPr>
              <p:grpSp>
                <p:nvGrpSpPr>
                  <p:cNvPr id="206" name="Группа 205"/>
                  <p:cNvGrpSpPr/>
                  <p:nvPr/>
                </p:nvGrpSpPr>
                <p:grpSpPr>
                  <a:xfrm>
                    <a:off x="4926929" y="1834997"/>
                    <a:ext cx="986380" cy="457200"/>
                    <a:chOff x="4926929" y="1834997"/>
                    <a:chExt cx="986380" cy="457200"/>
                  </a:xfrm>
                </p:grpSpPr>
                <p:sp>
                  <p:nvSpPr>
                    <p:cNvPr id="210" name="Блок-схема: узел 209"/>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11" name="Группа 210"/>
                    <p:cNvGrpSpPr/>
                    <p:nvPr/>
                  </p:nvGrpSpPr>
                  <p:grpSpPr>
                    <a:xfrm>
                      <a:off x="5456109" y="1834997"/>
                      <a:ext cx="457200" cy="457200"/>
                      <a:chOff x="5478768" y="1875090"/>
                      <a:chExt cx="457200" cy="457200"/>
                    </a:xfrm>
                  </p:grpSpPr>
                  <p:sp>
                    <p:nvSpPr>
                      <p:cNvPr id="212" name="Блок-схема: узел 211"/>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13" name="Минус 212"/>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07" name="Группа 206"/>
                  <p:cNvGrpSpPr/>
                  <p:nvPr/>
                </p:nvGrpSpPr>
                <p:grpSpPr>
                  <a:xfrm>
                    <a:off x="4989271" y="1988840"/>
                    <a:ext cx="259455" cy="144016"/>
                    <a:chOff x="3962481" y="1927488"/>
                    <a:chExt cx="465503" cy="279793"/>
                  </a:xfrm>
                </p:grpSpPr>
                <p:cxnSp>
                  <p:nvCxnSpPr>
                    <p:cNvPr id="208" name="Прямая соединительная линия 207"/>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Прямая соединительная линия 208"/>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03" name="Прямая соединительная линия 202"/>
              <p:cNvCxnSpPr>
                <a:stCxn id="210" idx="6"/>
                <a:endCxn id="212"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4" name="Группа 213"/>
            <p:cNvGrpSpPr/>
            <p:nvPr/>
          </p:nvGrpSpPr>
          <p:grpSpPr>
            <a:xfrm>
              <a:off x="5014670" y="2957199"/>
              <a:ext cx="742897" cy="391945"/>
              <a:chOff x="4845612" y="1740911"/>
              <a:chExt cx="742897" cy="391945"/>
            </a:xfrm>
          </p:grpSpPr>
          <p:grpSp>
            <p:nvGrpSpPr>
              <p:cNvPr id="215" name="Группа 214"/>
              <p:cNvGrpSpPr/>
              <p:nvPr/>
            </p:nvGrpSpPr>
            <p:grpSpPr>
              <a:xfrm>
                <a:off x="4845612" y="1740911"/>
                <a:ext cx="742897" cy="391945"/>
                <a:chOff x="4845612" y="1740911"/>
                <a:chExt cx="1094540" cy="551286"/>
              </a:xfrm>
            </p:grpSpPr>
            <p:sp>
              <p:nvSpPr>
                <p:cNvPr id="217" name="Скругленный прямоугольник 216"/>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18" name="Группа 217"/>
                <p:cNvGrpSpPr/>
                <p:nvPr/>
              </p:nvGrpSpPr>
              <p:grpSpPr>
                <a:xfrm>
                  <a:off x="4903126" y="1787954"/>
                  <a:ext cx="986380" cy="457200"/>
                  <a:chOff x="4926929" y="1834997"/>
                  <a:chExt cx="986380" cy="457200"/>
                </a:xfrm>
              </p:grpSpPr>
              <p:grpSp>
                <p:nvGrpSpPr>
                  <p:cNvPr id="219" name="Группа 218"/>
                  <p:cNvGrpSpPr/>
                  <p:nvPr/>
                </p:nvGrpSpPr>
                <p:grpSpPr>
                  <a:xfrm>
                    <a:off x="4926929" y="1834997"/>
                    <a:ext cx="986380" cy="457200"/>
                    <a:chOff x="4926929" y="1834997"/>
                    <a:chExt cx="986380" cy="457200"/>
                  </a:xfrm>
                </p:grpSpPr>
                <p:sp>
                  <p:nvSpPr>
                    <p:cNvPr id="223" name="Блок-схема: узел 222"/>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24" name="Группа 223"/>
                    <p:cNvGrpSpPr/>
                    <p:nvPr/>
                  </p:nvGrpSpPr>
                  <p:grpSpPr>
                    <a:xfrm>
                      <a:off x="5456109" y="1834997"/>
                      <a:ext cx="457200" cy="457200"/>
                      <a:chOff x="5478768" y="1875090"/>
                      <a:chExt cx="457200" cy="457200"/>
                    </a:xfrm>
                  </p:grpSpPr>
                  <p:sp>
                    <p:nvSpPr>
                      <p:cNvPr id="225" name="Блок-схема: узел 224"/>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26" name="Минус 225"/>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20" name="Группа 219"/>
                  <p:cNvGrpSpPr/>
                  <p:nvPr/>
                </p:nvGrpSpPr>
                <p:grpSpPr>
                  <a:xfrm>
                    <a:off x="4989271" y="1988840"/>
                    <a:ext cx="259455" cy="144016"/>
                    <a:chOff x="3962481" y="1927488"/>
                    <a:chExt cx="465503" cy="279793"/>
                  </a:xfrm>
                </p:grpSpPr>
                <p:cxnSp>
                  <p:nvCxnSpPr>
                    <p:cNvPr id="221" name="Прямая соединительная линия 22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2" name="Прямая соединительная линия 22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16" name="Прямая соединительная линия 215"/>
              <p:cNvCxnSpPr>
                <a:stCxn id="223" idx="6"/>
                <a:endCxn id="225"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7" name="Группа 226"/>
            <p:cNvGrpSpPr/>
            <p:nvPr/>
          </p:nvGrpSpPr>
          <p:grpSpPr>
            <a:xfrm>
              <a:off x="5014670" y="3836631"/>
              <a:ext cx="742897" cy="391945"/>
              <a:chOff x="4845612" y="1740911"/>
              <a:chExt cx="742897" cy="391945"/>
            </a:xfrm>
          </p:grpSpPr>
          <p:grpSp>
            <p:nvGrpSpPr>
              <p:cNvPr id="228" name="Группа 227"/>
              <p:cNvGrpSpPr/>
              <p:nvPr/>
            </p:nvGrpSpPr>
            <p:grpSpPr>
              <a:xfrm>
                <a:off x="4845612" y="1740911"/>
                <a:ext cx="742897" cy="391945"/>
                <a:chOff x="4845612" y="1740911"/>
                <a:chExt cx="1094540" cy="551286"/>
              </a:xfrm>
            </p:grpSpPr>
            <p:sp>
              <p:nvSpPr>
                <p:cNvPr id="230" name="Скругленный прямоугольник 229"/>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31" name="Группа 230"/>
                <p:cNvGrpSpPr/>
                <p:nvPr/>
              </p:nvGrpSpPr>
              <p:grpSpPr>
                <a:xfrm>
                  <a:off x="4903126" y="1787954"/>
                  <a:ext cx="986380" cy="457200"/>
                  <a:chOff x="4926929" y="1834997"/>
                  <a:chExt cx="986380" cy="457200"/>
                </a:xfrm>
              </p:grpSpPr>
              <p:grpSp>
                <p:nvGrpSpPr>
                  <p:cNvPr id="232" name="Группа 231"/>
                  <p:cNvGrpSpPr/>
                  <p:nvPr/>
                </p:nvGrpSpPr>
                <p:grpSpPr>
                  <a:xfrm>
                    <a:off x="4926929" y="1834997"/>
                    <a:ext cx="986380" cy="457200"/>
                    <a:chOff x="4926929" y="1834997"/>
                    <a:chExt cx="986380" cy="457200"/>
                  </a:xfrm>
                </p:grpSpPr>
                <p:sp>
                  <p:nvSpPr>
                    <p:cNvPr id="236" name="Блок-схема: узел 23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37" name="Группа 236"/>
                    <p:cNvGrpSpPr/>
                    <p:nvPr/>
                  </p:nvGrpSpPr>
                  <p:grpSpPr>
                    <a:xfrm>
                      <a:off x="5456109" y="1834997"/>
                      <a:ext cx="457200" cy="457200"/>
                      <a:chOff x="5478768" y="1875090"/>
                      <a:chExt cx="457200" cy="457200"/>
                    </a:xfrm>
                  </p:grpSpPr>
                  <p:sp>
                    <p:nvSpPr>
                      <p:cNvPr id="238" name="Блок-схема: узел 237"/>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39" name="Минус 238"/>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33" name="Группа 232"/>
                  <p:cNvGrpSpPr/>
                  <p:nvPr/>
                </p:nvGrpSpPr>
                <p:grpSpPr>
                  <a:xfrm>
                    <a:off x="4989271" y="1988840"/>
                    <a:ext cx="259455" cy="144016"/>
                    <a:chOff x="3962481" y="1927488"/>
                    <a:chExt cx="465503" cy="279793"/>
                  </a:xfrm>
                </p:grpSpPr>
                <p:cxnSp>
                  <p:nvCxnSpPr>
                    <p:cNvPr id="234" name="Прямая соединительная линия 23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Прямая соединительная линия 23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29" name="Прямая соединительная линия 228"/>
              <p:cNvCxnSpPr>
                <a:stCxn id="236" idx="6"/>
                <a:endCxn id="238"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0" name="Группа 239"/>
            <p:cNvGrpSpPr/>
            <p:nvPr/>
          </p:nvGrpSpPr>
          <p:grpSpPr>
            <a:xfrm>
              <a:off x="5014670" y="3400667"/>
              <a:ext cx="742897" cy="391945"/>
              <a:chOff x="4845612" y="1740911"/>
              <a:chExt cx="742897" cy="391945"/>
            </a:xfrm>
          </p:grpSpPr>
          <p:grpSp>
            <p:nvGrpSpPr>
              <p:cNvPr id="241" name="Группа 240"/>
              <p:cNvGrpSpPr/>
              <p:nvPr/>
            </p:nvGrpSpPr>
            <p:grpSpPr>
              <a:xfrm>
                <a:off x="4845612" y="1740911"/>
                <a:ext cx="742897" cy="391945"/>
                <a:chOff x="4845612" y="1740911"/>
                <a:chExt cx="1094540" cy="551286"/>
              </a:xfrm>
            </p:grpSpPr>
            <p:sp>
              <p:nvSpPr>
                <p:cNvPr id="243" name="Скругленный прямоугольник 242"/>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44" name="Группа 243"/>
                <p:cNvGrpSpPr/>
                <p:nvPr/>
              </p:nvGrpSpPr>
              <p:grpSpPr>
                <a:xfrm>
                  <a:off x="4903126" y="1787954"/>
                  <a:ext cx="986380" cy="457200"/>
                  <a:chOff x="4926929" y="1834997"/>
                  <a:chExt cx="986380" cy="457200"/>
                </a:xfrm>
              </p:grpSpPr>
              <p:grpSp>
                <p:nvGrpSpPr>
                  <p:cNvPr id="245" name="Группа 244"/>
                  <p:cNvGrpSpPr/>
                  <p:nvPr/>
                </p:nvGrpSpPr>
                <p:grpSpPr>
                  <a:xfrm>
                    <a:off x="4926929" y="1834997"/>
                    <a:ext cx="986380" cy="457200"/>
                    <a:chOff x="4926929" y="1834997"/>
                    <a:chExt cx="986380" cy="457200"/>
                  </a:xfrm>
                </p:grpSpPr>
                <p:sp>
                  <p:nvSpPr>
                    <p:cNvPr id="249" name="Блок-схема: узел 24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50" name="Группа 249"/>
                    <p:cNvGrpSpPr/>
                    <p:nvPr/>
                  </p:nvGrpSpPr>
                  <p:grpSpPr>
                    <a:xfrm>
                      <a:off x="5456109" y="1834997"/>
                      <a:ext cx="457200" cy="457200"/>
                      <a:chOff x="5478768" y="1875090"/>
                      <a:chExt cx="457200" cy="457200"/>
                    </a:xfrm>
                  </p:grpSpPr>
                  <p:sp>
                    <p:nvSpPr>
                      <p:cNvPr id="251" name="Блок-схема: узел 250"/>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52" name="Минус 251"/>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46" name="Группа 245"/>
                  <p:cNvGrpSpPr/>
                  <p:nvPr/>
                </p:nvGrpSpPr>
                <p:grpSpPr>
                  <a:xfrm>
                    <a:off x="4989271" y="1988840"/>
                    <a:ext cx="259455" cy="144016"/>
                    <a:chOff x="3962481" y="1927488"/>
                    <a:chExt cx="465503" cy="279793"/>
                  </a:xfrm>
                </p:grpSpPr>
                <p:cxnSp>
                  <p:nvCxnSpPr>
                    <p:cNvPr id="247" name="Прямая соединительная линия 246"/>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 name="Прямая соединительная линия 247"/>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42" name="Прямая соединительная линия 241"/>
              <p:cNvCxnSpPr>
                <a:stCxn id="249" idx="6"/>
                <a:endCxn id="251"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3" name="Группа 252"/>
            <p:cNvGrpSpPr/>
            <p:nvPr/>
          </p:nvGrpSpPr>
          <p:grpSpPr>
            <a:xfrm>
              <a:off x="5014670" y="4285172"/>
              <a:ext cx="742897" cy="391945"/>
              <a:chOff x="4845612" y="1740911"/>
              <a:chExt cx="742897" cy="391945"/>
            </a:xfrm>
          </p:grpSpPr>
          <p:grpSp>
            <p:nvGrpSpPr>
              <p:cNvPr id="254" name="Группа 253"/>
              <p:cNvGrpSpPr/>
              <p:nvPr/>
            </p:nvGrpSpPr>
            <p:grpSpPr>
              <a:xfrm>
                <a:off x="4845612" y="1740911"/>
                <a:ext cx="742897" cy="391945"/>
                <a:chOff x="4845612" y="1740911"/>
                <a:chExt cx="1094540" cy="551286"/>
              </a:xfrm>
            </p:grpSpPr>
            <p:sp>
              <p:nvSpPr>
                <p:cNvPr id="256" name="Скругленный прямоугольник 255"/>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57" name="Группа 256"/>
                <p:cNvGrpSpPr/>
                <p:nvPr/>
              </p:nvGrpSpPr>
              <p:grpSpPr>
                <a:xfrm>
                  <a:off x="4903126" y="1787954"/>
                  <a:ext cx="986380" cy="457200"/>
                  <a:chOff x="4926929" y="1834997"/>
                  <a:chExt cx="986380" cy="457200"/>
                </a:xfrm>
              </p:grpSpPr>
              <p:grpSp>
                <p:nvGrpSpPr>
                  <p:cNvPr id="258" name="Группа 257"/>
                  <p:cNvGrpSpPr/>
                  <p:nvPr/>
                </p:nvGrpSpPr>
                <p:grpSpPr>
                  <a:xfrm>
                    <a:off x="4926929" y="1834997"/>
                    <a:ext cx="986380" cy="457200"/>
                    <a:chOff x="4926929" y="1834997"/>
                    <a:chExt cx="986380" cy="457200"/>
                  </a:xfrm>
                </p:grpSpPr>
                <p:sp>
                  <p:nvSpPr>
                    <p:cNvPr id="262" name="Блок-схема: узел 26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63" name="Группа 262"/>
                    <p:cNvGrpSpPr/>
                    <p:nvPr/>
                  </p:nvGrpSpPr>
                  <p:grpSpPr>
                    <a:xfrm>
                      <a:off x="5456109" y="1834997"/>
                      <a:ext cx="457200" cy="457200"/>
                      <a:chOff x="5478768" y="1875090"/>
                      <a:chExt cx="457200" cy="457200"/>
                    </a:xfrm>
                  </p:grpSpPr>
                  <p:sp>
                    <p:nvSpPr>
                      <p:cNvPr id="264" name="Блок-схема: узел 263"/>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65" name="Минус 264"/>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59" name="Группа 258"/>
                  <p:cNvGrpSpPr/>
                  <p:nvPr/>
                </p:nvGrpSpPr>
                <p:grpSpPr>
                  <a:xfrm>
                    <a:off x="4989271" y="1988840"/>
                    <a:ext cx="259455" cy="144016"/>
                    <a:chOff x="3962481" y="1927488"/>
                    <a:chExt cx="465503" cy="279793"/>
                  </a:xfrm>
                </p:grpSpPr>
                <p:cxnSp>
                  <p:nvCxnSpPr>
                    <p:cNvPr id="260" name="Прямая соединительная линия 259"/>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 name="Прямая соединительная линия 260"/>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55" name="Прямая соединительная линия 254"/>
              <p:cNvCxnSpPr>
                <a:stCxn id="262" idx="6"/>
                <a:endCxn id="264"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2" name="Группа 291"/>
            <p:cNvGrpSpPr/>
            <p:nvPr/>
          </p:nvGrpSpPr>
          <p:grpSpPr>
            <a:xfrm>
              <a:off x="5014670" y="4978106"/>
              <a:ext cx="742897" cy="391945"/>
              <a:chOff x="4845612" y="1740911"/>
              <a:chExt cx="742897" cy="391945"/>
            </a:xfrm>
          </p:grpSpPr>
          <p:grpSp>
            <p:nvGrpSpPr>
              <p:cNvPr id="293" name="Группа 292"/>
              <p:cNvGrpSpPr/>
              <p:nvPr/>
            </p:nvGrpSpPr>
            <p:grpSpPr>
              <a:xfrm>
                <a:off x="4845612" y="1740911"/>
                <a:ext cx="742897" cy="391945"/>
                <a:chOff x="4845612" y="1740911"/>
                <a:chExt cx="1094540" cy="551286"/>
              </a:xfrm>
            </p:grpSpPr>
            <p:sp>
              <p:nvSpPr>
                <p:cNvPr id="295" name="Скругленный прямоугольник 294"/>
                <p:cNvSpPr/>
                <p:nvPr/>
              </p:nvSpPr>
              <p:spPr bwMode="auto">
                <a:xfrm>
                  <a:off x="4845612" y="1740911"/>
                  <a:ext cx="1094540" cy="55128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296" name="Группа 295"/>
                <p:cNvGrpSpPr/>
                <p:nvPr/>
              </p:nvGrpSpPr>
              <p:grpSpPr>
                <a:xfrm>
                  <a:off x="4903126" y="1787954"/>
                  <a:ext cx="986380" cy="457200"/>
                  <a:chOff x="4926929" y="1834997"/>
                  <a:chExt cx="986380" cy="457200"/>
                </a:xfrm>
              </p:grpSpPr>
              <p:grpSp>
                <p:nvGrpSpPr>
                  <p:cNvPr id="297" name="Группа 296"/>
                  <p:cNvGrpSpPr/>
                  <p:nvPr/>
                </p:nvGrpSpPr>
                <p:grpSpPr>
                  <a:xfrm>
                    <a:off x="4926929" y="1834997"/>
                    <a:ext cx="986380" cy="457200"/>
                    <a:chOff x="4926929" y="1834997"/>
                    <a:chExt cx="986380" cy="457200"/>
                  </a:xfrm>
                </p:grpSpPr>
                <p:sp>
                  <p:nvSpPr>
                    <p:cNvPr id="301" name="Блок-схема: узел 300"/>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302" name="Группа 301"/>
                    <p:cNvGrpSpPr/>
                    <p:nvPr/>
                  </p:nvGrpSpPr>
                  <p:grpSpPr>
                    <a:xfrm>
                      <a:off x="5456109" y="1834997"/>
                      <a:ext cx="457200" cy="457200"/>
                      <a:chOff x="5478768" y="1875090"/>
                      <a:chExt cx="457200" cy="457200"/>
                    </a:xfrm>
                  </p:grpSpPr>
                  <p:sp>
                    <p:nvSpPr>
                      <p:cNvPr id="303" name="Блок-схема: узел 302"/>
                      <p:cNvSpPr/>
                      <p:nvPr/>
                    </p:nvSpPr>
                    <p:spPr bwMode="auto">
                      <a:xfrm>
                        <a:off x="5478768" y="1875090"/>
                        <a:ext cx="457200" cy="457200"/>
                      </a:xfrm>
                      <a:prstGeom prst="flowChartConnector">
                        <a:avLst/>
                      </a:prstGeom>
                      <a:solidFill>
                        <a:schemeClr val="accent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304" name="Минус 303"/>
                      <p:cNvSpPr/>
                      <p:nvPr/>
                    </p:nvSpPr>
                    <p:spPr bwMode="auto">
                      <a:xfrm>
                        <a:off x="5512384" y="1927487"/>
                        <a:ext cx="389968" cy="352405"/>
                      </a:xfrm>
                      <a:prstGeom prst="mathMin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grpSp>
              <p:grpSp>
                <p:nvGrpSpPr>
                  <p:cNvPr id="298" name="Группа 297"/>
                  <p:cNvGrpSpPr/>
                  <p:nvPr/>
                </p:nvGrpSpPr>
                <p:grpSpPr>
                  <a:xfrm>
                    <a:off x="4989271" y="1988840"/>
                    <a:ext cx="259455" cy="144016"/>
                    <a:chOff x="3962481" y="1927488"/>
                    <a:chExt cx="465503" cy="279793"/>
                  </a:xfrm>
                </p:grpSpPr>
                <p:cxnSp>
                  <p:nvCxnSpPr>
                    <p:cNvPr id="299" name="Прямая соединительная линия 298"/>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Прямая соединительная линия 299"/>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94" name="Прямая соединительная линия 293"/>
              <p:cNvCxnSpPr>
                <a:stCxn id="301" idx="6"/>
                <a:endCxn id="303" idx="2"/>
              </p:cNvCxnSpPr>
              <p:nvPr/>
            </p:nvCxnSpPr>
            <p:spPr bwMode="auto">
              <a:xfrm>
                <a:off x="5194963" y="1936884"/>
                <a:ext cx="488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70" name="TextBox 669"/>
            <p:cNvSpPr txBox="1"/>
            <p:nvPr/>
          </p:nvSpPr>
          <p:spPr>
            <a:xfrm>
              <a:off x="5160277" y="4571452"/>
              <a:ext cx="307813" cy="369332"/>
            </a:xfrm>
            <a:prstGeom prst="rect">
              <a:avLst/>
            </a:prstGeom>
            <a:noFill/>
          </p:spPr>
          <p:txBody>
            <a:bodyPr wrap="square" rtlCol="0">
              <a:spAutoFit/>
            </a:bodyPr>
            <a:lstStyle/>
            <a:p>
              <a:r>
                <a:rPr lang="ru-RU" dirty="0" smtClean="0"/>
                <a:t>…</a:t>
              </a:r>
              <a:endParaRPr lang="ru-RU" dirty="0"/>
            </a:p>
          </p:txBody>
        </p:sp>
      </p:grpSp>
      <p:grpSp>
        <p:nvGrpSpPr>
          <p:cNvPr id="676" name="Группа 675"/>
          <p:cNvGrpSpPr/>
          <p:nvPr/>
        </p:nvGrpSpPr>
        <p:grpSpPr>
          <a:xfrm>
            <a:off x="6074722" y="2539970"/>
            <a:ext cx="509814" cy="2762820"/>
            <a:chOff x="6516216" y="3219674"/>
            <a:chExt cx="509814" cy="2762820"/>
          </a:xfrm>
        </p:grpSpPr>
        <p:grpSp>
          <p:nvGrpSpPr>
            <p:cNvPr id="538" name="Группа 537"/>
            <p:cNvGrpSpPr/>
            <p:nvPr/>
          </p:nvGrpSpPr>
          <p:grpSpPr>
            <a:xfrm>
              <a:off x="6516216" y="3219674"/>
              <a:ext cx="509814" cy="2762820"/>
              <a:chOff x="419270" y="718052"/>
              <a:chExt cx="897940" cy="3026245"/>
            </a:xfrm>
            <a:scene3d>
              <a:camera prst="orthographicFront"/>
              <a:lightRig rig="flat" dir="t"/>
            </a:scene3d>
          </p:grpSpPr>
          <p:sp>
            <p:nvSpPr>
              <p:cNvPr id="539" name="Прямоугольник 538"/>
              <p:cNvSpPr/>
              <p:nvPr/>
            </p:nvSpPr>
            <p:spPr>
              <a:xfrm>
                <a:off x="419270" y="718052"/>
                <a:ext cx="897940" cy="3026245"/>
              </a:xfrm>
              <a:prstGeom prst="rect">
                <a:avLst/>
              </a:prstGeom>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540" name="Прямоугольник 539"/>
              <p:cNvSpPr/>
              <p:nvPr/>
            </p:nvSpPr>
            <p:spPr>
              <a:xfrm rot="16200000">
                <a:off x="-245389" y="1788299"/>
                <a:ext cx="2285428" cy="23346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541" name="Группа 540"/>
            <p:cNvGrpSpPr/>
            <p:nvPr/>
          </p:nvGrpSpPr>
          <p:grpSpPr>
            <a:xfrm>
              <a:off x="6577163" y="3802432"/>
              <a:ext cx="381238" cy="391945"/>
              <a:chOff x="6372202" y="1822611"/>
              <a:chExt cx="381238" cy="391945"/>
            </a:xfrm>
          </p:grpSpPr>
          <p:sp>
            <p:nvSpPr>
              <p:cNvPr id="522" name="Скругленный прямоугольник 521"/>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23" name="Группа 522"/>
              <p:cNvGrpSpPr/>
              <p:nvPr/>
            </p:nvGrpSpPr>
            <p:grpSpPr>
              <a:xfrm>
                <a:off x="6411238" y="1856057"/>
                <a:ext cx="310315" cy="325053"/>
                <a:chOff x="4926929" y="1834997"/>
                <a:chExt cx="457200" cy="457200"/>
              </a:xfrm>
            </p:grpSpPr>
            <p:sp>
              <p:nvSpPr>
                <p:cNvPr id="528" name="Блок-схема: узел 527"/>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25" name="Группа 524"/>
                <p:cNvGrpSpPr/>
                <p:nvPr/>
              </p:nvGrpSpPr>
              <p:grpSpPr>
                <a:xfrm>
                  <a:off x="4989271" y="1988840"/>
                  <a:ext cx="259455" cy="144016"/>
                  <a:chOff x="3962481" y="1927488"/>
                  <a:chExt cx="465503" cy="279793"/>
                </a:xfrm>
              </p:grpSpPr>
              <p:cxnSp>
                <p:nvCxnSpPr>
                  <p:cNvPr id="526" name="Прямая соединительная линия 52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7" name="Прямая соединительная линия 52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49" name="Группа 548"/>
            <p:cNvGrpSpPr/>
            <p:nvPr/>
          </p:nvGrpSpPr>
          <p:grpSpPr>
            <a:xfrm>
              <a:off x="6577163" y="4302834"/>
              <a:ext cx="381238" cy="391945"/>
              <a:chOff x="6372202" y="1822611"/>
              <a:chExt cx="381238" cy="391945"/>
            </a:xfrm>
          </p:grpSpPr>
          <p:sp>
            <p:nvSpPr>
              <p:cNvPr id="550" name="Скругленный прямоугольник 549"/>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51" name="Группа 550"/>
              <p:cNvGrpSpPr/>
              <p:nvPr/>
            </p:nvGrpSpPr>
            <p:grpSpPr>
              <a:xfrm>
                <a:off x="6411238" y="1856057"/>
                <a:ext cx="310315" cy="325053"/>
                <a:chOff x="4926929" y="1834997"/>
                <a:chExt cx="457200" cy="457200"/>
              </a:xfrm>
            </p:grpSpPr>
            <p:sp>
              <p:nvSpPr>
                <p:cNvPr id="552" name="Блок-схема: узел 551"/>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53" name="Группа 552"/>
                <p:cNvGrpSpPr/>
                <p:nvPr/>
              </p:nvGrpSpPr>
              <p:grpSpPr>
                <a:xfrm>
                  <a:off x="4989271" y="1988840"/>
                  <a:ext cx="259455" cy="144016"/>
                  <a:chOff x="3962481" y="1927488"/>
                  <a:chExt cx="465503" cy="279793"/>
                </a:xfrm>
              </p:grpSpPr>
              <p:cxnSp>
                <p:nvCxnSpPr>
                  <p:cNvPr id="554" name="Прямая соединительная линия 553"/>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5" name="Прямая соединительная линия 554"/>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56" name="Группа 555"/>
            <p:cNvGrpSpPr/>
            <p:nvPr/>
          </p:nvGrpSpPr>
          <p:grpSpPr>
            <a:xfrm>
              <a:off x="6577163" y="4803236"/>
              <a:ext cx="381238" cy="391945"/>
              <a:chOff x="6372202" y="1822611"/>
              <a:chExt cx="381238" cy="391945"/>
            </a:xfrm>
          </p:grpSpPr>
          <p:sp>
            <p:nvSpPr>
              <p:cNvPr id="557" name="Скругленный прямоугольник 556"/>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58" name="Группа 557"/>
              <p:cNvGrpSpPr/>
              <p:nvPr/>
            </p:nvGrpSpPr>
            <p:grpSpPr>
              <a:xfrm>
                <a:off x="6411238" y="1856057"/>
                <a:ext cx="310315" cy="325053"/>
                <a:chOff x="4926929" y="1834997"/>
                <a:chExt cx="457200" cy="457200"/>
              </a:xfrm>
            </p:grpSpPr>
            <p:sp>
              <p:nvSpPr>
                <p:cNvPr id="559" name="Блок-схема: узел 558"/>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60" name="Группа 559"/>
                <p:cNvGrpSpPr/>
                <p:nvPr/>
              </p:nvGrpSpPr>
              <p:grpSpPr>
                <a:xfrm>
                  <a:off x="4989271" y="1988840"/>
                  <a:ext cx="259455" cy="144016"/>
                  <a:chOff x="3962481" y="1927488"/>
                  <a:chExt cx="465503" cy="279793"/>
                </a:xfrm>
              </p:grpSpPr>
              <p:cxnSp>
                <p:nvCxnSpPr>
                  <p:cNvPr id="561" name="Прямая соединительная линия 560"/>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2" name="Прямая соединительная линия 561"/>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63" name="Группа 562"/>
            <p:cNvGrpSpPr/>
            <p:nvPr/>
          </p:nvGrpSpPr>
          <p:grpSpPr>
            <a:xfrm>
              <a:off x="6577163" y="5532167"/>
              <a:ext cx="381238" cy="391945"/>
              <a:chOff x="6372202" y="1822611"/>
              <a:chExt cx="381238" cy="391945"/>
            </a:xfrm>
          </p:grpSpPr>
          <p:sp>
            <p:nvSpPr>
              <p:cNvPr id="564" name="Скругленный прямоугольник 563"/>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65" name="Группа 564"/>
              <p:cNvGrpSpPr/>
              <p:nvPr/>
            </p:nvGrpSpPr>
            <p:grpSpPr>
              <a:xfrm>
                <a:off x="6411238" y="1856057"/>
                <a:ext cx="310315" cy="325053"/>
                <a:chOff x="4926929" y="1834997"/>
                <a:chExt cx="457200" cy="457200"/>
              </a:xfrm>
            </p:grpSpPr>
            <p:sp>
              <p:nvSpPr>
                <p:cNvPr id="566" name="Блок-схема: узел 565"/>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67" name="Группа 566"/>
                <p:cNvGrpSpPr/>
                <p:nvPr/>
              </p:nvGrpSpPr>
              <p:grpSpPr>
                <a:xfrm>
                  <a:off x="4989271" y="1988840"/>
                  <a:ext cx="259455" cy="144016"/>
                  <a:chOff x="3962481" y="1927488"/>
                  <a:chExt cx="465503" cy="279793"/>
                </a:xfrm>
              </p:grpSpPr>
              <p:cxnSp>
                <p:nvCxnSpPr>
                  <p:cNvPr id="568" name="Прямая соединительная линия 567"/>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 name="Прямая соединительная линия 568"/>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nvGrpSpPr>
            <p:cNvPr id="591" name="Группа 590"/>
            <p:cNvGrpSpPr/>
            <p:nvPr/>
          </p:nvGrpSpPr>
          <p:grpSpPr>
            <a:xfrm>
              <a:off x="6577163" y="3302030"/>
              <a:ext cx="381238" cy="391945"/>
              <a:chOff x="6372202" y="1822611"/>
              <a:chExt cx="381238" cy="391945"/>
            </a:xfrm>
          </p:grpSpPr>
          <p:sp>
            <p:nvSpPr>
              <p:cNvPr id="592" name="Скругленный прямоугольник 591"/>
              <p:cNvSpPr/>
              <p:nvPr/>
            </p:nvSpPr>
            <p:spPr bwMode="auto">
              <a:xfrm>
                <a:off x="6372202" y="1822611"/>
                <a:ext cx="381238" cy="39194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93" name="Группа 592"/>
              <p:cNvGrpSpPr/>
              <p:nvPr/>
            </p:nvGrpSpPr>
            <p:grpSpPr>
              <a:xfrm>
                <a:off x="6411238" y="1856057"/>
                <a:ext cx="310315" cy="325053"/>
                <a:chOff x="4926929" y="1834997"/>
                <a:chExt cx="457200" cy="457200"/>
              </a:xfrm>
            </p:grpSpPr>
            <p:sp>
              <p:nvSpPr>
                <p:cNvPr id="594" name="Блок-схема: узел 593"/>
                <p:cNvSpPr>
                  <a:spLocks noChangeAspect="1"/>
                </p:cNvSpPr>
                <p:nvPr/>
              </p:nvSpPr>
              <p:spPr bwMode="auto">
                <a:xfrm>
                  <a:off x="4926929" y="1834997"/>
                  <a:ext cx="457200" cy="457200"/>
                </a:xfrm>
                <a:prstGeom prst="flowChartConnector">
                  <a:avLst/>
                </a:prstGeom>
                <a:solidFill>
                  <a:srgbClr val="00B0F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595" name="Группа 594"/>
                <p:cNvGrpSpPr/>
                <p:nvPr/>
              </p:nvGrpSpPr>
              <p:grpSpPr>
                <a:xfrm>
                  <a:off x="4989271" y="1988840"/>
                  <a:ext cx="259455" cy="144016"/>
                  <a:chOff x="3962481" y="1927488"/>
                  <a:chExt cx="465503" cy="279793"/>
                </a:xfrm>
              </p:grpSpPr>
              <p:cxnSp>
                <p:nvCxnSpPr>
                  <p:cNvPr id="596" name="Прямая соединительная линия 595"/>
                  <p:cNvCxnSpPr/>
                  <p:nvPr/>
                </p:nvCxnSpPr>
                <p:spPr bwMode="auto">
                  <a:xfrm>
                    <a:off x="3962481" y="2207281"/>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7" name="Прямая соединительная линия 596"/>
                  <p:cNvCxnSpPr/>
                  <p:nvPr/>
                </p:nvCxnSpPr>
                <p:spPr bwMode="auto">
                  <a:xfrm flipV="1">
                    <a:off x="4249052" y="1927488"/>
                    <a:ext cx="178932" cy="279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sp>
          <p:nvSpPr>
            <p:cNvPr id="671" name="TextBox 670"/>
            <p:cNvSpPr txBox="1"/>
            <p:nvPr/>
          </p:nvSpPr>
          <p:spPr>
            <a:xfrm>
              <a:off x="6577163" y="5120929"/>
              <a:ext cx="307813" cy="369332"/>
            </a:xfrm>
            <a:prstGeom prst="rect">
              <a:avLst/>
            </a:prstGeom>
            <a:noFill/>
          </p:spPr>
          <p:txBody>
            <a:bodyPr wrap="square" rtlCol="0">
              <a:spAutoFit/>
            </a:bodyPr>
            <a:lstStyle/>
            <a:p>
              <a:r>
                <a:rPr lang="ru-RU" dirty="0" smtClean="0"/>
                <a:t>…</a:t>
              </a:r>
              <a:endParaRPr lang="ru-RU" dirty="0"/>
            </a:p>
          </p:txBody>
        </p:sp>
      </p:grpSp>
      <p:cxnSp>
        <p:nvCxnSpPr>
          <p:cNvPr id="679" name="Прямая соединительная линия 678"/>
          <p:cNvCxnSpPr>
            <a:stCxn id="626" idx="3"/>
          </p:cNvCxnSpPr>
          <p:nvPr/>
        </p:nvCxnSpPr>
        <p:spPr bwMode="auto">
          <a:xfrm>
            <a:off x="1283548" y="2105415"/>
            <a:ext cx="466436" cy="6074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0" name="Прямая соединительная линия 679"/>
          <p:cNvCxnSpPr>
            <a:stCxn id="626" idx="3"/>
          </p:cNvCxnSpPr>
          <p:nvPr/>
        </p:nvCxnSpPr>
        <p:spPr bwMode="auto">
          <a:xfrm>
            <a:off x="1283548" y="2105415"/>
            <a:ext cx="466436" cy="5057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1" name="Прямая соединительная линия 680"/>
          <p:cNvCxnSpPr>
            <a:stCxn id="626" idx="3"/>
          </p:cNvCxnSpPr>
          <p:nvPr/>
        </p:nvCxnSpPr>
        <p:spPr bwMode="auto">
          <a:xfrm>
            <a:off x="1283548" y="2105415"/>
            <a:ext cx="466436" cy="9621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2" name="Прямая соединительная линия 681"/>
          <p:cNvCxnSpPr>
            <a:stCxn id="626" idx="3"/>
          </p:cNvCxnSpPr>
          <p:nvPr/>
        </p:nvCxnSpPr>
        <p:spPr bwMode="auto">
          <a:xfrm>
            <a:off x="1283548" y="2105415"/>
            <a:ext cx="466436" cy="136202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9" name="Прямая соединительная линия 688"/>
          <p:cNvCxnSpPr>
            <a:stCxn id="626" idx="3"/>
            <a:endCxn id="22" idx="1"/>
          </p:cNvCxnSpPr>
          <p:nvPr/>
        </p:nvCxnSpPr>
        <p:spPr bwMode="auto">
          <a:xfrm>
            <a:off x="1283548" y="2105415"/>
            <a:ext cx="466436" cy="176075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2" name="Прямая соединительная линия 691"/>
          <p:cNvCxnSpPr>
            <a:stCxn id="626" idx="3"/>
          </p:cNvCxnSpPr>
          <p:nvPr/>
        </p:nvCxnSpPr>
        <p:spPr bwMode="auto">
          <a:xfrm>
            <a:off x="1283548" y="2105415"/>
            <a:ext cx="466436" cy="22691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 name="Прямая соединительная линия 694"/>
          <p:cNvCxnSpPr>
            <a:stCxn id="626" idx="3"/>
          </p:cNvCxnSpPr>
          <p:nvPr/>
        </p:nvCxnSpPr>
        <p:spPr bwMode="auto">
          <a:xfrm>
            <a:off x="1283548" y="2105415"/>
            <a:ext cx="466436" cy="27472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8" name="Прямая соединительная линия 697"/>
          <p:cNvCxnSpPr>
            <a:stCxn id="626" idx="3"/>
          </p:cNvCxnSpPr>
          <p:nvPr/>
        </p:nvCxnSpPr>
        <p:spPr bwMode="auto">
          <a:xfrm>
            <a:off x="1283548" y="2105415"/>
            <a:ext cx="466436" cy="34836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1" name="Прямая соединительная линия 700"/>
          <p:cNvCxnSpPr>
            <a:stCxn id="630" idx="3"/>
          </p:cNvCxnSpPr>
          <p:nvPr/>
        </p:nvCxnSpPr>
        <p:spPr bwMode="auto">
          <a:xfrm flipV="1">
            <a:off x="1288870" y="2166157"/>
            <a:ext cx="461114" cy="39151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2" name="Прямая соединительная линия 701"/>
          <p:cNvCxnSpPr>
            <a:stCxn id="630" idx="3"/>
          </p:cNvCxnSpPr>
          <p:nvPr/>
        </p:nvCxnSpPr>
        <p:spPr bwMode="auto">
          <a:xfrm>
            <a:off x="1288870" y="2557671"/>
            <a:ext cx="461114" cy="5347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3" name="Прямая соединительная линия 702"/>
          <p:cNvCxnSpPr>
            <a:stCxn id="630" idx="3"/>
          </p:cNvCxnSpPr>
          <p:nvPr/>
        </p:nvCxnSpPr>
        <p:spPr bwMode="auto">
          <a:xfrm>
            <a:off x="1288870" y="2557671"/>
            <a:ext cx="461114" cy="49063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4" name="Прямая соединительная линия 703"/>
          <p:cNvCxnSpPr>
            <a:stCxn id="630" idx="3"/>
          </p:cNvCxnSpPr>
          <p:nvPr/>
        </p:nvCxnSpPr>
        <p:spPr bwMode="auto">
          <a:xfrm>
            <a:off x="1288870" y="2557671"/>
            <a:ext cx="461114" cy="9280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5" name="Прямая соединительная линия 704"/>
          <p:cNvCxnSpPr>
            <a:stCxn id="630" idx="3"/>
            <a:endCxn id="22" idx="1"/>
          </p:cNvCxnSpPr>
          <p:nvPr/>
        </p:nvCxnSpPr>
        <p:spPr bwMode="auto">
          <a:xfrm>
            <a:off x="1288870" y="2557671"/>
            <a:ext cx="461114" cy="130850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6" name="Прямая соединительная линия 705"/>
          <p:cNvCxnSpPr>
            <a:stCxn id="630" idx="3"/>
          </p:cNvCxnSpPr>
          <p:nvPr/>
        </p:nvCxnSpPr>
        <p:spPr bwMode="auto">
          <a:xfrm>
            <a:off x="1288870" y="2557671"/>
            <a:ext cx="461114" cy="183767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7" name="Прямая соединительная линия 706"/>
          <p:cNvCxnSpPr>
            <a:stCxn id="630" idx="3"/>
          </p:cNvCxnSpPr>
          <p:nvPr/>
        </p:nvCxnSpPr>
        <p:spPr bwMode="auto">
          <a:xfrm>
            <a:off x="1288870" y="2557671"/>
            <a:ext cx="461114" cy="229691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8" name="Прямая соединительная линия 707"/>
          <p:cNvCxnSpPr>
            <a:stCxn id="630" idx="3"/>
          </p:cNvCxnSpPr>
          <p:nvPr/>
        </p:nvCxnSpPr>
        <p:spPr bwMode="auto">
          <a:xfrm>
            <a:off x="1288870" y="2557671"/>
            <a:ext cx="461114" cy="303680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7" name="Прямая соединительная линия 726"/>
          <p:cNvCxnSpPr>
            <a:stCxn id="658" idx="3"/>
          </p:cNvCxnSpPr>
          <p:nvPr/>
        </p:nvCxnSpPr>
        <p:spPr bwMode="auto">
          <a:xfrm flipV="1">
            <a:off x="1292716" y="2166157"/>
            <a:ext cx="457268" cy="34283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8" name="Прямая соединительная линия 727"/>
          <p:cNvCxnSpPr>
            <a:stCxn id="658" idx="3"/>
          </p:cNvCxnSpPr>
          <p:nvPr/>
        </p:nvCxnSpPr>
        <p:spPr bwMode="auto">
          <a:xfrm flipV="1">
            <a:off x="1292716" y="2611148"/>
            <a:ext cx="457268" cy="298332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9" name="Прямая соединительная линия 728"/>
          <p:cNvCxnSpPr>
            <a:stCxn id="658" idx="3"/>
          </p:cNvCxnSpPr>
          <p:nvPr/>
        </p:nvCxnSpPr>
        <p:spPr bwMode="auto">
          <a:xfrm flipV="1">
            <a:off x="1292716" y="3048302"/>
            <a:ext cx="457268" cy="25461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0" name="Прямая соединительная линия 729"/>
          <p:cNvCxnSpPr>
            <a:stCxn id="658" idx="3"/>
          </p:cNvCxnSpPr>
          <p:nvPr/>
        </p:nvCxnSpPr>
        <p:spPr bwMode="auto">
          <a:xfrm flipV="1">
            <a:off x="1292716" y="3451319"/>
            <a:ext cx="457268" cy="21431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1" name="Прямая соединительная линия 730"/>
          <p:cNvCxnSpPr>
            <a:stCxn id="658" idx="3"/>
            <a:endCxn id="22" idx="1"/>
          </p:cNvCxnSpPr>
          <p:nvPr/>
        </p:nvCxnSpPr>
        <p:spPr bwMode="auto">
          <a:xfrm flipV="1">
            <a:off x="1292716" y="3866172"/>
            <a:ext cx="457268" cy="17283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 name="Прямая соединительная линия 731"/>
          <p:cNvCxnSpPr>
            <a:stCxn id="658" idx="3"/>
          </p:cNvCxnSpPr>
          <p:nvPr/>
        </p:nvCxnSpPr>
        <p:spPr bwMode="auto">
          <a:xfrm flipV="1">
            <a:off x="1292716" y="4386017"/>
            <a:ext cx="457268" cy="120845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 name="Прямая соединительная линия 732"/>
          <p:cNvCxnSpPr>
            <a:stCxn id="658" idx="3"/>
          </p:cNvCxnSpPr>
          <p:nvPr/>
        </p:nvCxnSpPr>
        <p:spPr bwMode="auto">
          <a:xfrm flipV="1">
            <a:off x="1292716" y="4842512"/>
            <a:ext cx="457268" cy="75196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4" name="Прямая соединительная линия 733"/>
          <p:cNvCxnSpPr>
            <a:stCxn id="658" idx="3"/>
          </p:cNvCxnSpPr>
          <p:nvPr/>
        </p:nvCxnSpPr>
        <p:spPr bwMode="auto">
          <a:xfrm flipV="1">
            <a:off x="1292716" y="5589081"/>
            <a:ext cx="457268" cy="53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 name="Стрелка вправо 921"/>
          <p:cNvSpPr/>
          <p:nvPr/>
        </p:nvSpPr>
        <p:spPr bwMode="auto">
          <a:xfrm>
            <a:off x="2748821" y="3780034"/>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3" name="Стрелка вправо 922"/>
          <p:cNvSpPr/>
          <p:nvPr/>
        </p:nvSpPr>
        <p:spPr bwMode="auto">
          <a:xfrm>
            <a:off x="4160100" y="3773391"/>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4" name="Стрелка вправо 923"/>
          <p:cNvSpPr/>
          <p:nvPr/>
        </p:nvSpPr>
        <p:spPr bwMode="auto">
          <a:xfrm>
            <a:off x="5605532" y="3773391"/>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5" name="Стрелка вправо 924"/>
          <p:cNvSpPr/>
          <p:nvPr/>
        </p:nvSpPr>
        <p:spPr bwMode="auto">
          <a:xfrm>
            <a:off x="6675273" y="3773391"/>
            <a:ext cx="408063" cy="2655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927" name="TextBox 926"/>
          <p:cNvSpPr txBox="1"/>
          <p:nvPr/>
        </p:nvSpPr>
        <p:spPr>
          <a:xfrm rot="16200000">
            <a:off x="7153309" y="3752296"/>
            <a:ext cx="1495922" cy="307777"/>
          </a:xfrm>
          <a:prstGeom prst="rect">
            <a:avLst/>
          </a:prstGeom>
          <a:noFill/>
        </p:spPr>
        <p:txBody>
          <a:bodyPr wrap="none" rtlCol="0">
            <a:spAutoFit/>
          </a:bodyPr>
          <a:lstStyle/>
          <a:p>
            <a:r>
              <a:rPr lang="en-US" sz="1400" b="1" dirty="0" smtClean="0">
                <a:solidFill>
                  <a:schemeClr val="tx2"/>
                </a:solidFill>
              </a:rPr>
              <a:t>Softmax output</a:t>
            </a:r>
            <a:endParaRPr lang="ru-RU" sz="1400" b="1" dirty="0">
              <a:solidFill>
                <a:schemeClr val="tx2"/>
              </a:solidFill>
            </a:endParaRPr>
          </a:p>
        </p:txBody>
      </p:sp>
      <p:sp>
        <p:nvSpPr>
          <p:cNvPr id="928" name="TextBox 927"/>
          <p:cNvSpPr txBox="1"/>
          <p:nvPr/>
        </p:nvSpPr>
        <p:spPr>
          <a:xfrm rot="16200000">
            <a:off x="-19801" y="3788881"/>
            <a:ext cx="1138453" cy="307777"/>
          </a:xfrm>
          <a:prstGeom prst="rect">
            <a:avLst/>
          </a:prstGeom>
          <a:noFill/>
        </p:spPr>
        <p:txBody>
          <a:bodyPr wrap="none" rtlCol="0">
            <a:spAutoFit/>
          </a:bodyPr>
          <a:lstStyle/>
          <a:p>
            <a:r>
              <a:rPr lang="en-US" sz="1400" b="1" dirty="0" smtClean="0">
                <a:solidFill>
                  <a:schemeClr val="tx2"/>
                </a:solidFill>
              </a:rPr>
              <a:t>Input  layer</a:t>
            </a:r>
            <a:endParaRPr lang="ru-RU" sz="1400" b="1" dirty="0">
              <a:solidFill>
                <a:schemeClr val="tx2"/>
              </a:solidFill>
            </a:endParaRPr>
          </a:p>
        </p:txBody>
      </p:sp>
      <mc:AlternateContent xmlns:mc="http://schemas.openxmlformats.org/markup-compatibility/2006" xmlns:a14="http://schemas.microsoft.com/office/drawing/2010/main">
        <mc:Choice Requires="a14">
          <p:sp>
            <p:nvSpPr>
              <p:cNvPr id="929" name="TextBox 928"/>
              <p:cNvSpPr txBox="1"/>
              <p:nvPr/>
            </p:nvSpPr>
            <p:spPr>
              <a:xfrm>
                <a:off x="2570402" y="5632344"/>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a:solidFill>
                                <a:schemeClr val="tx2"/>
                              </a:solidFill>
                              <a:latin typeface="Cambria Math"/>
                            </a:rPr>
                            <m:t>𝟏</m:t>
                          </m:r>
                          <m:r>
                            <m:rPr>
                              <m:nor/>
                            </m:rPr>
                            <a:rPr lang="ru-RU" sz="1400" b="1" dirty="0">
                              <a:solidFill>
                                <a:schemeClr val="tx2"/>
                              </a:solidFill>
                            </a:rPr>
                            <m:t> </m:t>
                          </m:r>
                        </m:e>
                        <m:sub>
                          <m:r>
                            <a:rPr lang="en-US" sz="1400" b="1" i="1" dirty="0" smtClean="0">
                              <a:solidFill>
                                <a:schemeClr val="tx2"/>
                              </a:solidFill>
                              <a:latin typeface="Cambria Math"/>
                            </a:rPr>
                            <m:t>𝟕𝟓</m:t>
                          </m:r>
                        </m:sub>
                      </m:sSub>
                    </m:oMath>
                  </m:oMathPara>
                </a14:m>
                <a:endParaRPr lang="ru-RU" sz="1400" b="1" dirty="0">
                  <a:solidFill>
                    <a:schemeClr val="tx2"/>
                  </a:solidFill>
                </a:endParaRPr>
              </a:p>
            </p:txBody>
          </p:sp>
        </mc:Choice>
        <mc:Fallback xmlns="">
          <p:sp>
            <p:nvSpPr>
              <p:cNvPr id="929" name="TextBox 928"/>
              <p:cNvSpPr txBox="1">
                <a:spLocks noRot="1" noChangeAspect="1" noMove="1" noResize="1" noEditPoints="1" noAdjustHandles="1" noChangeArrowheads="1" noChangeShapeType="1" noTextEdit="1"/>
              </p:cNvSpPr>
              <p:nvPr/>
            </p:nvSpPr>
            <p:spPr>
              <a:xfrm>
                <a:off x="2570402" y="5632344"/>
                <a:ext cx="671402" cy="307777"/>
              </a:xfrm>
              <a:prstGeom prst="rect">
                <a:avLst/>
              </a:prstGeom>
              <a:blipFill rotWithShape="1">
                <a:blip r:embed="rId10"/>
                <a:stretch>
                  <a:fillRect/>
                </a:stretch>
              </a:blipFill>
            </p:spPr>
            <p:txBody>
              <a:bodyPr/>
              <a:lstStyle/>
              <a:p>
                <a:r>
                  <a:rPr lang="ru-RU">
                    <a:noFill/>
                  </a:rPr>
                  <a:t> </a:t>
                </a:r>
              </a:p>
            </p:txBody>
          </p:sp>
        </mc:Fallback>
      </mc:AlternateContent>
      <p:sp>
        <p:nvSpPr>
          <p:cNvPr id="933" name="Выноска 1 932"/>
          <p:cNvSpPr/>
          <p:nvPr/>
        </p:nvSpPr>
        <p:spPr bwMode="auto">
          <a:xfrm>
            <a:off x="7032783" y="2144735"/>
            <a:ext cx="868487" cy="228270"/>
          </a:xfrm>
          <a:prstGeom prst="borderCallout1">
            <a:avLst>
              <a:gd name="adj1" fmla="val 51051"/>
              <a:gd name="adj2" fmla="val -124"/>
              <a:gd name="adj3" fmla="val 256529"/>
              <a:gd name="adj4" fmla="val -63768"/>
            </a:avLst>
          </a:prstGeom>
          <a:solidFill>
            <a:schemeClr val="tx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PReLU unit</a:t>
            </a:r>
            <a:endParaRPr kumimoji="0" lang="ru-RU" sz="1000" b="0" i="0" u="none" strike="noStrike" cap="none" normalizeH="0" baseline="0" dirty="0" smtClean="0">
              <a:ln>
                <a:noFill/>
              </a:ln>
              <a:solidFill>
                <a:schemeClr val="tx1"/>
              </a:solidFill>
              <a:effectLst/>
              <a:latin typeface="Arial" charset="0"/>
            </a:endParaRPr>
          </a:p>
        </p:txBody>
      </p:sp>
      <p:sp>
        <p:nvSpPr>
          <p:cNvPr id="934" name="Выноска 1 933"/>
          <p:cNvSpPr/>
          <p:nvPr/>
        </p:nvSpPr>
        <p:spPr bwMode="auto">
          <a:xfrm>
            <a:off x="5925029" y="1976238"/>
            <a:ext cx="659507" cy="228225"/>
          </a:xfrm>
          <a:prstGeom prst="borderCallout1">
            <a:avLst>
              <a:gd name="adj1" fmla="val 51051"/>
              <a:gd name="adj2" fmla="val -124"/>
              <a:gd name="adj3" fmla="val 262791"/>
              <a:gd name="adj4" fmla="val -78962"/>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Dropout</a:t>
            </a:r>
            <a:endParaRPr kumimoji="0" lang="ru-RU" sz="1000" b="0" i="0" u="none" strike="noStrike" cap="none" normalizeH="0" baseline="0" dirty="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6" name="TextBox 935"/>
              <p:cNvSpPr txBox="1"/>
              <p:nvPr/>
            </p:nvSpPr>
            <p:spPr>
              <a:xfrm>
                <a:off x="3996256" y="5375359"/>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smtClean="0">
                              <a:solidFill>
                                <a:schemeClr val="tx2"/>
                              </a:solidFill>
                              <a:latin typeface="Cambria Math"/>
                            </a:rPr>
                            <m:t>𝟐</m:t>
                          </m:r>
                          <m:r>
                            <m:rPr>
                              <m:nor/>
                            </m:rPr>
                            <a:rPr lang="ru-RU" sz="1400" b="1" dirty="0">
                              <a:solidFill>
                                <a:schemeClr val="tx2"/>
                              </a:solidFill>
                            </a:rPr>
                            <m:t> </m:t>
                          </m:r>
                        </m:e>
                        <m:sub>
                          <m:r>
                            <a:rPr lang="en-US" sz="1400" b="1" i="1" dirty="0" smtClean="0">
                              <a:solidFill>
                                <a:schemeClr val="tx2"/>
                              </a:solidFill>
                              <a:latin typeface="Cambria Math"/>
                            </a:rPr>
                            <m:t>𝟓𝟎</m:t>
                          </m:r>
                        </m:sub>
                      </m:sSub>
                    </m:oMath>
                  </m:oMathPara>
                </a14:m>
                <a:endParaRPr lang="ru-RU" sz="1400" b="1" dirty="0">
                  <a:solidFill>
                    <a:schemeClr val="tx2"/>
                  </a:solidFill>
                </a:endParaRPr>
              </a:p>
            </p:txBody>
          </p:sp>
        </mc:Choice>
        <mc:Fallback xmlns="">
          <p:sp>
            <p:nvSpPr>
              <p:cNvPr id="936" name="TextBox 935"/>
              <p:cNvSpPr txBox="1">
                <a:spLocks noRot="1" noChangeAspect="1" noMove="1" noResize="1" noEditPoints="1" noAdjustHandles="1" noChangeArrowheads="1" noChangeShapeType="1" noTextEdit="1"/>
              </p:cNvSpPr>
              <p:nvPr/>
            </p:nvSpPr>
            <p:spPr>
              <a:xfrm>
                <a:off x="3996256" y="5375359"/>
                <a:ext cx="671402" cy="307777"/>
              </a:xfrm>
              <a:prstGeom prst="rect">
                <a:avLst/>
              </a:prstGeom>
              <a:blipFill rotWithShape="1">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37" name="TextBox 936"/>
              <p:cNvSpPr txBox="1"/>
              <p:nvPr/>
            </p:nvSpPr>
            <p:spPr>
              <a:xfrm>
                <a:off x="5455358" y="5102031"/>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smtClean="0">
                              <a:solidFill>
                                <a:schemeClr val="tx2"/>
                              </a:solidFill>
                              <a:latin typeface="Cambria Math"/>
                            </a:rPr>
                            <m:t>𝟑</m:t>
                          </m:r>
                          <m:r>
                            <m:rPr>
                              <m:nor/>
                            </m:rPr>
                            <a:rPr lang="ru-RU" sz="1400" b="1" dirty="0">
                              <a:solidFill>
                                <a:schemeClr val="tx2"/>
                              </a:solidFill>
                            </a:rPr>
                            <m:t> </m:t>
                          </m:r>
                        </m:e>
                        <m:sub>
                          <m:r>
                            <a:rPr lang="en-US" sz="1400" b="1" i="1" dirty="0" smtClean="0">
                              <a:solidFill>
                                <a:schemeClr val="tx2"/>
                              </a:solidFill>
                              <a:latin typeface="Cambria Math"/>
                            </a:rPr>
                            <m:t>𝟑𝟎</m:t>
                          </m:r>
                        </m:sub>
                      </m:sSub>
                    </m:oMath>
                  </m:oMathPara>
                </a14:m>
                <a:endParaRPr lang="ru-RU" sz="1400" b="1" dirty="0">
                  <a:solidFill>
                    <a:schemeClr val="tx2"/>
                  </a:solidFill>
                </a:endParaRPr>
              </a:p>
            </p:txBody>
          </p:sp>
        </mc:Choice>
        <mc:Fallback xmlns="">
          <p:sp>
            <p:nvSpPr>
              <p:cNvPr id="937" name="TextBox 936"/>
              <p:cNvSpPr txBox="1">
                <a:spLocks noRot="1" noChangeAspect="1" noMove="1" noResize="1" noEditPoints="1" noAdjustHandles="1" noChangeArrowheads="1" noChangeShapeType="1" noTextEdit="1"/>
              </p:cNvSpPr>
              <p:nvPr/>
            </p:nvSpPr>
            <p:spPr>
              <a:xfrm>
                <a:off x="5455358" y="5102031"/>
                <a:ext cx="671402" cy="307777"/>
              </a:xfrm>
              <a:prstGeom prst="rect">
                <a:avLst/>
              </a:prstGeom>
              <a:blipFill rotWithShape="1">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38" name="TextBox 937"/>
              <p:cNvSpPr txBox="1"/>
              <p:nvPr/>
            </p:nvSpPr>
            <p:spPr>
              <a:xfrm>
                <a:off x="6544338" y="4993017"/>
                <a:ext cx="6714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tx2"/>
                              </a:solidFill>
                              <a:latin typeface="Cambria Math"/>
                            </a:rPr>
                          </m:ctrlPr>
                        </m:sSubPr>
                        <m:e>
                          <m:r>
                            <a:rPr lang="en-US" sz="1400" b="1" i="1" dirty="0">
                              <a:solidFill>
                                <a:schemeClr val="tx2"/>
                              </a:solidFill>
                              <a:latin typeface="Cambria Math"/>
                            </a:rPr>
                            <m:t>𝑭</m:t>
                          </m:r>
                          <m:r>
                            <a:rPr lang="en-US" sz="1400" b="1" i="1" dirty="0" smtClean="0">
                              <a:solidFill>
                                <a:schemeClr val="tx2"/>
                              </a:solidFill>
                              <a:latin typeface="Cambria Math"/>
                            </a:rPr>
                            <m:t>𝟒</m:t>
                          </m:r>
                          <m:r>
                            <m:rPr>
                              <m:nor/>
                            </m:rPr>
                            <a:rPr lang="ru-RU" sz="1400" b="1" dirty="0">
                              <a:solidFill>
                                <a:schemeClr val="tx2"/>
                              </a:solidFill>
                            </a:rPr>
                            <m:t> </m:t>
                          </m:r>
                        </m:e>
                        <m:sub>
                          <m:r>
                            <a:rPr lang="en-US" sz="1400" b="1" i="1" dirty="0" smtClean="0">
                              <a:solidFill>
                                <a:schemeClr val="tx2"/>
                              </a:solidFill>
                              <a:latin typeface="Cambria Math"/>
                            </a:rPr>
                            <m:t>𝟐𝟓</m:t>
                          </m:r>
                        </m:sub>
                      </m:sSub>
                    </m:oMath>
                  </m:oMathPara>
                </a14:m>
                <a:endParaRPr lang="ru-RU" sz="1400" b="1" dirty="0">
                  <a:solidFill>
                    <a:schemeClr val="tx2"/>
                  </a:solidFill>
                </a:endParaRPr>
              </a:p>
            </p:txBody>
          </p:sp>
        </mc:Choice>
        <mc:Fallback xmlns="">
          <p:sp>
            <p:nvSpPr>
              <p:cNvPr id="938" name="TextBox 937"/>
              <p:cNvSpPr txBox="1">
                <a:spLocks noRot="1" noChangeAspect="1" noMove="1" noResize="1" noEditPoints="1" noAdjustHandles="1" noChangeArrowheads="1" noChangeShapeType="1" noTextEdit="1"/>
              </p:cNvSpPr>
              <p:nvPr/>
            </p:nvSpPr>
            <p:spPr>
              <a:xfrm>
                <a:off x="6544338" y="4993017"/>
                <a:ext cx="671402" cy="307777"/>
              </a:xfrm>
              <a:prstGeom prst="rect">
                <a:avLst/>
              </a:prstGeom>
              <a:blipFill rotWithShape="1">
                <a:blip r:embed="rId13"/>
                <a:stretch>
                  <a:fillRect/>
                </a:stretch>
              </a:blipFill>
            </p:spPr>
            <p:txBody>
              <a:bodyPr/>
              <a:lstStyle/>
              <a:p>
                <a:r>
                  <a:rPr lang="ru-RU">
                    <a:noFill/>
                  </a:rPr>
                  <a:t> </a:t>
                </a:r>
              </a:p>
            </p:txBody>
          </p:sp>
        </mc:Fallback>
      </mc:AlternateContent>
      <p:grpSp>
        <p:nvGrpSpPr>
          <p:cNvPr id="20" name="Группа 19"/>
          <p:cNvGrpSpPr/>
          <p:nvPr/>
        </p:nvGrpSpPr>
        <p:grpSpPr>
          <a:xfrm>
            <a:off x="7106957" y="3638041"/>
            <a:ext cx="539294" cy="552797"/>
            <a:chOff x="8316416" y="5477163"/>
            <a:chExt cx="539294" cy="552797"/>
          </a:xfrm>
        </p:grpSpPr>
        <p:grpSp>
          <p:nvGrpSpPr>
            <p:cNvPr id="431" name="Группа 430"/>
            <p:cNvGrpSpPr/>
            <p:nvPr/>
          </p:nvGrpSpPr>
          <p:grpSpPr>
            <a:xfrm>
              <a:off x="8316416" y="5477163"/>
              <a:ext cx="539294" cy="552797"/>
              <a:chOff x="177856" y="727823"/>
              <a:chExt cx="897940" cy="2539365"/>
            </a:xfrm>
            <a:solidFill>
              <a:schemeClr val="tx2">
                <a:lumMod val="20000"/>
                <a:lumOff val="80000"/>
              </a:schemeClr>
            </a:solidFill>
            <a:scene3d>
              <a:camera prst="orthographicFront"/>
              <a:lightRig rig="flat" dir="t"/>
            </a:scene3d>
          </p:grpSpPr>
          <p:sp>
            <p:nvSpPr>
              <p:cNvPr id="438" name="Прямоугольник 437"/>
              <p:cNvSpPr/>
              <p:nvPr/>
            </p:nvSpPr>
            <p:spPr>
              <a:xfrm>
                <a:off x="177856" y="727823"/>
                <a:ext cx="897940" cy="2539365"/>
              </a:xfrm>
              <a:prstGeom prst="rect">
                <a:avLst/>
              </a:prstGeom>
              <a:grpFill/>
              <a:sp3d prstMaterial="dkEdge">
                <a:bevelT w="8200" h="38100"/>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439" name="Прямоугольник 438"/>
              <p:cNvSpPr/>
              <p:nvPr/>
            </p:nvSpPr>
            <p:spPr>
              <a:xfrm rot="16200000">
                <a:off x="-245389" y="1788299"/>
                <a:ext cx="2285428" cy="233464"/>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grpSp>
          <p:nvGrpSpPr>
            <p:cNvPr id="432" name="Группа 431"/>
            <p:cNvGrpSpPr/>
            <p:nvPr/>
          </p:nvGrpSpPr>
          <p:grpSpPr>
            <a:xfrm>
              <a:off x="8387744" y="5545335"/>
              <a:ext cx="396638" cy="416451"/>
              <a:chOff x="6560339" y="1630596"/>
              <a:chExt cx="584383" cy="585755"/>
            </a:xfrm>
          </p:grpSpPr>
          <p:sp>
            <p:nvSpPr>
              <p:cNvPr id="436" name="Скругленный прямоугольник 435"/>
              <p:cNvSpPr/>
              <p:nvPr/>
            </p:nvSpPr>
            <p:spPr bwMode="auto">
              <a:xfrm>
                <a:off x="6560339" y="1630596"/>
                <a:ext cx="584383" cy="58575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437" name="Блок-схема: узел 436"/>
              <p:cNvSpPr>
                <a:spLocks noChangeAspect="1"/>
              </p:cNvSpPr>
              <p:nvPr/>
            </p:nvSpPr>
            <p:spPr bwMode="auto">
              <a:xfrm>
                <a:off x="6620330" y="1692125"/>
                <a:ext cx="477363" cy="477363"/>
              </a:xfrm>
              <a:prstGeom prst="flowChartConnector">
                <a:avLst/>
              </a:prstGeom>
              <a:solidFill>
                <a:schemeClr val="accent3"/>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cxnSp>
          <p:nvCxnSpPr>
            <p:cNvPr id="8" name="Скругленная соединительная линия 7"/>
            <p:cNvCxnSpPr/>
            <p:nvPr/>
          </p:nvCxnSpPr>
          <p:spPr bwMode="auto">
            <a:xfrm flipV="1">
              <a:off x="8480606" y="5660658"/>
              <a:ext cx="219712" cy="203700"/>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854649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0" name="Скругленная соединительная линия 449"/>
          <p:cNvCxnSpPr>
            <a:stCxn id="47" idx="0"/>
            <a:endCxn id="89" idx="2"/>
          </p:cNvCxnSpPr>
          <p:nvPr/>
        </p:nvCxnSpPr>
        <p:spPr bwMode="auto">
          <a:xfrm rot="5400000" flipH="1" flipV="1">
            <a:off x="4018509" y="2600762"/>
            <a:ext cx="79497" cy="5636263"/>
          </a:xfrm>
          <a:prstGeom prst="curvedConnector3">
            <a:avLst>
              <a:gd name="adj1" fmla="val -504175"/>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 name="Стрелка углом 161"/>
          <p:cNvSpPr/>
          <p:nvPr/>
        </p:nvSpPr>
        <p:spPr bwMode="auto">
          <a:xfrm rot="5400000">
            <a:off x="3389194" y="3730574"/>
            <a:ext cx="2106871" cy="646852"/>
          </a:xfrm>
          <a:prstGeom prst="bentArrow">
            <a:avLst>
              <a:gd name="adj1" fmla="val 25000"/>
              <a:gd name="adj2" fmla="val 18982"/>
              <a:gd name="adj3" fmla="val 37965"/>
              <a:gd name="adj4" fmla="val 40226"/>
            </a:avLst>
          </a:prstGeom>
          <a:solidFill>
            <a:schemeClr val="bg1"/>
          </a:solidFill>
          <a:ln w="9525" cap="flat" cmpd="sng" algn="ctr">
            <a:noFill/>
            <a:prstDash val="solid"/>
            <a:round/>
            <a:headEnd type="none" w="med" len="med"/>
            <a:tailEnd type="none" w="med" len="med"/>
          </a:ln>
          <a:effectLst>
            <a:outerShdw blurRad="50800" dist="12700" dir="1800000" algn="tl" rotWithShape="0">
              <a:prstClr val="black">
                <a:alpha val="40000"/>
              </a:prstClr>
            </a:outerShdw>
          </a:effectLst>
          <a:scene3d>
            <a:camera prst="orthographicFront"/>
            <a:lightRig rig="threePt" dir="t"/>
          </a:scene3d>
          <a:sp3d extrusionH="76200">
            <a:extrusionClr>
              <a:schemeClr val="bg1"/>
            </a:extrusionClr>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0" name="Стрелка углом 9"/>
          <p:cNvSpPr/>
          <p:nvPr/>
        </p:nvSpPr>
        <p:spPr bwMode="auto">
          <a:xfrm>
            <a:off x="2161373" y="2928443"/>
            <a:ext cx="576065" cy="2257739"/>
          </a:xfrm>
          <a:prstGeom prst="bentArrow">
            <a:avLst>
              <a:gd name="adj1" fmla="val 25000"/>
              <a:gd name="adj2" fmla="val 25000"/>
              <a:gd name="adj3" fmla="val 50000"/>
              <a:gd name="adj4" fmla="val 40226"/>
            </a:avLst>
          </a:prstGeom>
          <a:solidFill>
            <a:schemeClr val="bg1"/>
          </a:soli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a:scene3d>
            <a:camera prst="orthographicFront"/>
            <a:lightRig rig="threePt" dir="t"/>
          </a:scene3d>
          <a:sp3d extrusionH="76200">
            <a:extrusionClr>
              <a:schemeClr val="bg1"/>
            </a:extrusionClr>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grpSp>
        <p:nvGrpSpPr>
          <p:cNvPr id="155" name="Группа 154"/>
          <p:cNvGrpSpPr/>
          <p:nvPr/>
        </p:nvGrpSpPr>
        <p:grpSpPr>
          <a:xfrm>
            <a:off x="1327181" y="5110604"/>
            <a:ext cx="3241130" cy="274506"/>
            <a:chOff x="786381" y="404602"/>
            <a:chExt cx="108477" cy="126898"/>
          </a:xfrm>
        </p:grpSpPr>
        <p:sp>
          <p:nvSpPr>
            <p:cNvPr id="156" name="Стрелка вправо 155"/>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157"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p:txBody>
        </p:sp>
      </p:grpSp>
      <p:sp>
        <p:nvSpPr>
          <p:cNvPr id="117" name="Стрелка углом 116"/>
          <p:cNvSpPr/>
          <p:nvPr/>
        </p:nvSpPr>
        <p:spPr bwMode="auto">
          <a:xfrm flipH="1">
            <a:off x="7509920" y="2824917"/>
            <a:ext cx="518464" cy="2078016"/>
          </a:xfrm>
          <a:prstGeom prst="bentArrow">
            <a:avLst>
              <a:gd name="adj1" fmla="val 5821"/>
              <a:gd name="adj2" fmla="val 9489"/>
              <a:gd name="adj3" fmla="val 25000"/>
              <a:gd name="adj4" fmla="val 43750"/>
            </a:avLst>
          </a:prstGeom>
          <a:solidFill>
            <a:schemeClr val="tx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2" name="Заголовок 1"/>
          <p:cNvSpPr>
            <a:spLocks noGrp="1"/>
          </p:cNvSpPr>
          <p:nvPr>
            <p:ph type="title"/>
          </p:nvPr>
        </p:nvSpPr>
        <p:spPr/>
        <p:txBody>
          <a:bodyPr/>
          <a:lstStyle/>
          <a:p>
            <a:pPr marL="0" indent="0"/>
            <a:r>
              <a:rPr lang="en-US" sz="3600" dirty="0" smtClean="0">
                <a:solidFill>
                  <a:schemeClr val="accent6"/>
                </a:solidFill>
              </a:rPr>
              <a:t>Adaptation scheme</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grpSp>
        <p:nvGrpSpPr>
          <p:cNvPr id="29" name="Группа 28"/>
          <p:cNvGrpSpPr>
            <a:grpSpLocks/>
          </p:cNvGrpSpPr>
          <p:nvPr/>
        </p:nvGrpSpPr>
        <p:grpSpPr>
          <a:xfrm>
            <a:off x="2737438" y="2502865"/>
            <a:ext cx="1476000" cy="2304000"/>
            <a:chOff x="177856" y="727823"/>
            <a:chExt cx="897940" cy="2539365"/>
          </a:xfrm>
          <a:solidFill>
            <a:schemeClr val="bg2">
              <a:lumMod val="40000"/>
              <a:lumOff val="60000"/>
            </a:schemeClr>
          </a:solidFill>
          <a:effectLst/>
        </p:grpSpPr>
        <p:sp>
          <p:nvSpPr>
            <p:cNvPr id="36" name="Прямоугольник 35"/>
            <p:cNvSpPr/>
            <p:nvPr/>
          </p:nvSpPr>
          <p:spPr>
            <a:xfrm>
              <a:off x="177856" y="727823"/>
              <a:ext cx="897940" cy="2539365"/>
            </a:xfrm>
            <a:prstGeom prst="rect">
              <a:avLst/>
            </a:prstGeom>
            <a:grpFill/>
            <a:scene3d>
              <a:camera prst="orthographicFront"/>
              <a:lightRig rig="threePt" dir="t"/>
            </a:scene3d>
            <a:sp3d/>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txBody>
            <a:bodyPr/>
            <a:lstStyle/>
            <a:p>
              <a:endParaRPr lang="ru-RU" dirty="0"/>
            </a:p>
          </p:txBody>
        </p:sp>
        <mc:AlternateContent xmlns:mc="http://schemas.openxmlformats.org/markup-compatibility/2006" xmlns:a14="http://schemas.microsoft.com/office/drawing/2010/main">
          <mc:Choice Requires="a14">
            <p:sp>
              <p:nvSpPr>
                <p:cNvPr id="37" name="Прямоугольник 36"/>
                <p:cNvSpPr/>
                <p:nvPr/>
              </p:nvSpPr>
              <p:spPr>
                <a:xfrm>
                  <a:off x="181184" y="2447303"/>
                  <a:ext cx="893480" cy="711634"/>
                </a:xfrm>
                <a:prstGeom prst="rect">
                  <a:avLst/>
                </a:prstGeom>
                <a:grpFill/>
                <a:scene3d>
                  <a:camera prst="orthographicFront"/>
                  <a:lightRig rig="threePt" dir="t"/>
                </a:scene3d>
                <a:sp3d/>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ctr" defTabSz="711200">
                    <a:lnSpc>
                      <a:spcPct val="90000"/>
                    </a:lnSpc>
                    <a:spcAft>
                      <a:spcPct val="35000"/>
                    </a:spcAft>
                  </a:pPr>
                  <a:r>
                    <a:rPr lang="en-US" sz="1200" kern="1200" dirty="0" smtClean="0"/>
                    <a:t>First stage Net, already trained on </a:t>
                  </a:r>
                  <a14:m>
                    <m:oMath xmlns:m="http://schemas.openxmlformats.org/officeDocument/2006/math">
                      <m:r>
                        <a:rPr lang="en-US" sz="1400" i="1" dirty="0">
                          <a:latin typeface="Cambria Math"/>
                          <a:ea typeface="Cambria Math"/>
                        </a:rPr>
                        <m:t>𝜏</m:t>
                      </m:r>
                    </m:oMath>
                  </a14:m>
                  <a:r>
                    <a:rPr lang="en-US" sz="1400" dirty="0"/>
                    <a:t> </a:t>
                  </a:r>
                  <a:r>
                    <a:rPr lang="en-US" sz="1200" kern="1200" dirty="0" smtClean="0"/>
                    <a:t>channel</a:t>
                  </a:r>
                  <a:endParaRPr lang="ru-RU" sz="1200" kern="1200" dirty="0"/>
                </a:p>
              </p:txBody>
            </p:sp>
          </mc:Choice>
          <mc:Fallback xmlns="">
            <p:sp>
              <p:nvSpPr>
                <p:cNvPr id="37" name="Прямоугольник 36"/>
                <p:cNvSpPr>
                  <a:spLocks noRot="1" noChangeAspect="1" noMove="1" noResize="1" noEditPoints="1" noAdjustHandles="1" noChangeArrowheads="1" noChangeShapeType="1" noTextEdit="1"/>
                </p:cNvSpPr>
                <p:nvPr/>
              </p:nvSpPr>
              <p:spPr>
                <a:xfrm>
                  <a:off x="181184" y="2447303"/>
                  <a:ext cx="893480" cy="711634"/>
                </a:xfrm>
                <a:prstGeom prst="rect">
                  <a:avLst/>
                </a:prstGeom>
                <a:blipFill rotWithShape="1">
                  <a:blip r:embed="rId2"/>
                  <a:stretch>
                    <a:fillRect/>
                  </a:stretch>
                </a:blipFill>
              </p:spPr>
              <p:txBody>
                <a:bodyPr/>
                <a:lstStyle/>
                <a:p>
                  <a:r>
                    <a:rPr lang="ru-RU">
                      <a:noFill/>
                    </a:rPr>
                    <a:t> </a:t>
                  </a:r>
                </a:p>
              </p:txBody>
            </p:sp>
          </mc:Fallback>
        </mc:AlternateContent>
      </p:grpSp>
      <p:grpSp>
        <p:nvGrpSpPr>
          <p:cNvPr id="451" name="Группа 450"/>
          <p:cNvGrpSpPr>
            <a:grpSpLocks/>
          </p:cNvGrpSpPr>
          <p:nvPr/>
        </p:nvGrpSpPr>
        <p:grpSpPr>
          <a:xfrm>
            <a:off x="5033413" y="3750932"/>
            <a:ext cx="1476000" cy="2304000"/>
            <a:chOff x="177856" y="727823"/>
            <a:chExt cx="897940" cy="2539365"/>
          </a:xfrm>
          <a:solidFill>
            <a:schemeClr val="tx2">
              <a:lumMod val="20000"/>
              <a:lumOff val="80000"/>
            </a:schemeClr>
          </a:solidFill>
        </p:grpSpPr>
        <p:sp>
          <p:nvSpPr>
            <p:cNvPr id="452" name="Прямоугольник 451"/>
            <p:cNvSpPr/>
            <p:nvPr/>
          </p:nvSpPr>
          <p:spPr>
            <a:xfrm>
              <a:off x="177856" y="727823"/>
              <a:ext cx="897940" cy="2539365"/>
            </a:xfrm>
            <a:prstGeom prst="rect">
              <a:avLst/>
            </a:prstGeom>
            <a:grpFill/>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txBody>
            <a:bodyPr/>
            <a:lstStyle/>
            <a:p>
              <a:endParaRPr lang="ru-RU" dirty="0"/>
            </a:p>
          </p:txBody>
        </p:sp>
        <p:sp>
          <p:nvSpPr>
            <p:cNvPr id="453" name="Прямоугольник 452"/>
            <p:cNvSpPr/>
            <p:nvPr/>
          </p:nvSpPr>
          <p:spPr>
            <a:xfrm>
              <a:off x="268435" y="2737437"/>
              <a:ext cx="722306" cy="489338"/>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ctr" defTabSz="711200">
                <a:lnSpc>
                  <a:spcPct val="90000"/>
                </a:lnSpc>
                <a:spcBef>
                  <a:spcPct val="0"/>
                </a:spcBef>
                <a:spcAft>
                  <a:spcPct val="35000"/>
                </a:spcAft>
              </a:pPr>
              <a:r>
                <a:rPr lang="en-US" sz="1200" kern="1200" dirty="0" smtClean="0"/>
                <a:t>Second stage Net</a:t>
              </a:r>
              <a:endParaRPr lang="ru-RU" sz="1200" kern="1200" dirty="0"/>
            </a:p>
          </p:txBody>
        </p:sp>
      </p:grpSp>
      <p:graphicFrame>
        <p:nvGraphicFramePr>
          <p:cNvPr id="468" name="Схема 467"/>
          <p:cNvGraphicFramePr/>
          <p:nvPr>
            <p:extLst>
              <p:ext uri="{D42A27DB-BD31-4B8C-83A1-F6EECF244321}">
                <p14:modId xmlns:p14="http://schemas.microsoft.com/office/powerpoint/2010/main" val="2884167657"/>
              </p:ext>
            </p:extLst>
          </p:nvPr>
        </p:nvGraphicFramePr>
        <p:xfrm>
          <a:off x="6896502" y="4740493"/>
          <a:ext cx="1669706" cy="974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4" name="Группа 83"/>
          <p:cNvGrpSpPr/>
          <p:nvPr/>
        </p:nvGrpSpPr>
        <p:grpSpPr>
          <a:xfrm rot="19098530">
            <a:off x="6799074" y="4973761"/>
            <a:ext cx="286259" cy="192447"/>
            <a:chOff x="786381" y="404602"/>
            <a:chExt cx="108477" cy="126898"/>
          </a:xfrm>
        </p:grpSpPr>
        <p:sp>
          <p:nvSpPr>
            <p:cNvPr id="85" name="Стрелка вправо 84"/>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86"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p:txBody>
        </p:sp>
      </p:grpSp>
      <p:grpSp>
        <p:nvGrpSpPr>
          <p:cNvPr id="87" name="Группа 86"/>
          <p:cNvGrpSpPr/>
          <p:nvPr/>
        </p:nvGrpSpPr>
        <p:grpSpPr>
          <a:xfrm rot="1968012">
            <a:off x="6800628" y="5257653"/>
            <a:ext cx="286259" cy="192447"/>
            <a:chOff x="786381" y="404602"/>
            <a:chExt cx="108477" cy="126898"/>
          </a:xfrm>
        </p:grpSpPr>
        <p:sp>
          <p:nvSpPr>
            <p:cNvPr id="88" name="Стрелка вправо 87"/>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89"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p:txBody>
        </p:sp>
      </p:grpSp>
      <p:grpSp>
        <p:nvGrpSpPr>
          <p:cNvPr id="103" name="Группа 102"/>
          <p:cNvGrpSpPr/>
          <p:nvPr/>
        </p:nvGrpSpPr>
        <p:grpSpPr>
          <a:xfrm>
            <a:off x="6532632" y="5140813"/>
            <a:ext cx="286259" cy="192447"/>
            <a:chOff x="786381" y="404602"/>
            <a:chExt cx="108477" cy="126898"/>
          </a:xfrm>
        </p:grpSpPr>
        <p:sp>
          <p:nvSpPr>
            <p:cNvPr id="104" name="Стрелка вправо 103"/>
            <p:cNvSpPr/>
            <p:nvPr/>
          </p:nvSpPr>
          <p:spPr>
            <a:xfrm>
              <a:off x="786381" y="404602"/>
              <a:ext cx="108477" cy="126898"/>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sp>
          <p:nvSpPr>
            <p:cNvPr id="105" name="Стрелка вправо 4"/>
            <p:cNvSpPr/>
            <p:nvPr/>
          </p:nvSpPr>
          <p:spPr>
            <a:xfrm>
              <a:off x="786381" y="429982"/>
              <a:ext cx="75934" cy="76138"/>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p:txBody>
        </p:sp>
      </p:grpSp>
      <p:grpSp>
        <p:nvGrpSpPr>
          <p:cNvPr id="113" name="Группа 112"/>
          <p:cNvGrpSpPr>
            <a:grpSpLocks/>
          </p:cNvGrpSpPr>
          <p:nvPr/>
        </p:nvGrpSpPr>
        <p:grpSpPr>
          <a:xfrm>
            <a:off x="6258878" y="2538510"/>
            <a:ext cx="1244502" cy="834451"/>
            <a:chOff x="177856" y="727823"/>
            <a:chExt cx="897940" cy="2539365"/>
          </a:xfrm>
          <a:solidFill>
            <a:schemeClr val="tx2"/>
          </a:solidFill>
        </p:grpSpPr>
        <p:sp>
          <p:nvSpPr>
            <p:cNvPr id="114" name="Прямоугольник 113"/>
            <p:cNvSpPr/>
            <p:nvPr/>
          </p:nvSpPr>
          <p:spPr>
            <a:xfrm>
              <a:off x="177856" y="727823"/>
              <a:ext cx="897940" cy="2539365"/>
            </a:xfrm>
            <a:prstGeom prst="rect">
              <a:avLst/>
            </a:prstGeom>
            <a:grpFill/>
          </p:spPr>
          <p:style>
            <a:lnRef idx="0">
              <a:schemeClr val="lt1">
                <a:hueOff val="0"/>
                <a:satOff val="0"/>
                <a:lumOff val="0"/>
                <a:alphaOff val="0"/>
              </a:schemeClr>
            </a:lnRef>
            <a:fillRef idx="2">
              <a:schemeClr val="accent1">
                <a:alpha val="90000"/>
                <a:hueOff val="0"/>
                <a:satOff val="0"/>
                <a:lumOff val="0"/>
                <a:alphaOff val="0"/>
              </a:schemeClr>
            </a:fillRef>
            <a:effectRef idx="1">
              <a:schemeClr val="accent1">
                <a:alpha val="90000"/>
                <a:hueOff val="0"/>
                <a:satOff val="0"/>
                <a:lumOff val="0"/>
                <a:alphaOff val="0"/>
              </a:schemeClr>
            </a:effectRef>
            <a:fontRef idx="minor">
              <a:schemeClr val="dk1"/>
            </a:fontRef>
          </p:style>
        </p:sp>
        <p:sp>
          <p:nvSpPr>
            <p:cNvPr id="115" name="Прямоугольник 114"/>
            <p:cNvSpPr/>
            <p:nvPr/>
          </p:nvSpPr>
          <p:spPr>
            <a:xfrm rot="16200000">
              <a:off x="-245388" y="1788300"/>
              <a:ext cx="2285428" cy="233464"/>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60960" tIns="0" rIns="91440" bIns="20320" numCol="1" spcCol="1270" anchor="ctr" anchorCtr="0">
              <a:noAutofit/>
            </a:bodyPr>
            <a:lstStyle/>
            <a:p>
              <a:pPr lvl="0" algn="r" defTabSz="711200">
                <a:lnSpc>
                  <a:spcPct val="90000"/>
                </a:lnSpc>
                <a:spcBef>
                  <a:spcPct val="0"/>
                </a:spcBef>
                <a:spcAft>
                  <a:spcPct val="35000"/>
                </a:spcAft>
              </a:pPr>
              <a:endParaRPr lang="ru-RU" sz="1600" kern="1200" dirty="0"/>
            </a:p>
          </p:txBody>
        </p:sp>
      </p:grpSp>
      <p:sp>
        <p:nvSpPr>
          <p:cNvPr id="35" name="Прямоугольник 34"/>
          <p:cNvSpPr/>
          <p:nvPr/>
        </p:nvSpPr>
        <p:spPr>
          <a:xfrm>
            <a:off x="6324157" y="2752800"/>
            <a:ext cx="1167015" cy="461665"/>
          </a:xfrm>
          <a:prstGeom prst="rect">
            <a:avLst/>
          </a:prstGeom>
        </p:spPr>
        <p:txBody>
          <a:bodyPr wrap="square">
            <a:spAutoFit/>
          </a:bodyPr>
          <a:lstStyle/>
          <a:p>
            <a:pPr algn="ctr"/>
            <a:r>
              <a:rPr lang="en-US" sz="1200" dirty="0" smtClean="0">
                <a:solidFill>
                  <a:schemeClr val="bg1"/>
                </a:solidFill>
              </a:rPr>
              <a:t>Powell</a:t>
            </a:r>
            <a:r>
              <a:rPr lang="en-US" sz="1200" dirty="0">
                <a:solidFill>
                  <a:schemeClr val="bg1"/>
                </a:solidFill>
              </a:rPr>
              <a:t> </a:t>
            </a:r>
            <a:r>
              <a:rPr lang="en-US" sz="1200" dirty="0" smtClean="0">
                <a:solidFill>
                  <a:schemeClr val="bg1"/>
                </a:solidFill>
              </a:rPr>
              <a:t>search </a:t>
            </a:r>
            <a:r>
              <a:rPr lang="en-US" sz="1200" dirty="0">
                <a:solidFill>
                  <a:schemeClr val="bg1"/>
                </a:solidFill>
              </a:rPr>
              <a:t>method</a:t>
            </a:r>
            <a:endParaRPr lang="ru-RU" sz="1200" dirty="0">
              <a:solidFill>
                <a:schemeClr val="bg1"/>
              </a:solidFill>
            </a:endParaRPr>
          </a:p>
        </p:txBody>
      </p:sp>
      <p:sp>
        <p:nvSpPr>
          <p:cNvPr id="158" name="Стрелка вправо 157"/>
          <p:cNvSpPr/>
          <p:nvPr/>
        </p:nvSpPr>
        <p:spPr>
          <a:xfrm>
            <a:off x="4723523" y="5110604"/>
            <a:ext cx="288032" cy="274506"/>
          </a:xfrm>
          <a:prstGeom prst="rightArrow">
            <a:avLst>
              <a:gd name="adj1" fmla="val 60000"/>
              <a:gd name="adj2" fmla="val 50000"/>
            </a:avLst>
          </a:prstGeom>
        </p:spPr>
        <p:style>
          <a:lnRef idx="0">
            <a:schemeClr val="lt1">
              <a:hueOff val="0"/>
              <a:satOff val="0"/>
              <a:lumOff val="0"/>
              <a:alphaOff val="0"/>
            </a:schemeClr>
          </a:lnRef>
          <a:fillRef idx="2">
            <a:schemeClr val="accent5">
              <a:hueOff val="7200000"/>
              <a:satOff val="-29122"/>
              <a:lumOff val="-32549"/>
              <a:alphaOff val="0"/>
            </a:schemeClr>
          </a:fillRef>
          <a:effectRef idx="1">
            <a:schemeClr val="accent5">
              <a:hueOff val="7200000"/>
              <a:satOff val="-29122"/>
              <a:lumOff val="-32549"/>
              <a:alphaOff val="0"/>
            </a:schemeClr>
          </a:effectRef>
          <a:fontRef idx="minor">
            <a:schemeClr val="dk1"/>
          </a:fontRef>
        </p:style>
      </p:sp>
      <p:grpSp>
        <p:nvGrpSpPr>
          <p:cNvPr id="159" name="Группа 158"/>
          <p:cNvGrpSpPr/>
          <p:nvPr/>
        </p:nvGrpSpPr>
        <p:grpSpPr>
          <a:xfrm>
            <a:off x="4541014" y="5124275"/>
            <a:ext cx="205933" cy="205933"/>
            <a:chOff x="270312" y="384352"/>
            <a:chExt cx="205933" cy="205933"/>
          </a:xfrm>
        </p:grpSpPr>
        <p:sp>
          <p:nvSpPr>
            <p:cNvPr id="160" name="Плюс 159"/>
            <p:cNvSpPr/>
            <p:nvPr/>
          </p:nvSpPr>
          <p:spPr>
            <a:xfrm>
              <a:off x="270312" y="384352"/>
              <a:ext cx="205933" cy="205933"/>
            </a:xfrm>
            <a:prstGeom prst="mathPlus">
              <a:avLst/>
            </a:prstGeom>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sp>
        <p:sp>
          <p:nvSpPr>
            <p:cNvPr id="161" name="Плюс 4"/>
            <p:cNvSpPr/>
            <p:nvPr/>
          </p:nvSpPr>
          <p:spPr>
            <a:xfrm>
              <a:off x="297608" y="463101"/>
              <a:ext cx="151341" cy="4843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ru-RU" sz="500" kern="1200" dirty="0"/>
            </a:p>
          </p:txBody>
        </p:sp>
      </p:grpSp>
      <p:grpSp>
        <p:nvGrpSpPr>
          <p:cNvPr id="163" name="Группа 162"/>
          <p:cNvGrpSpPr/>
          <p:nvPr/>
        </p:nvGrpSpPr>
        <p:grpSpPr>
          <a:xfrm>
            <a:off x="5294625" y="4062972"/>
            <a:ext cx="970141" cy="830793"/>
            <a:chOff x="991567" y="433366"/>
            <a:chExt cx="750008" cy="750008"/>
          </a:xfrm>
          <a:scene3d>
            <a:camera prst="orthographicFront"/>
            <a:lightRig rig="flat" dir="t"/>
          </a:scene3d>
        </p:grpSpPr>
        <p:sp>
          <p:nvSpPr>
            <p:cNvPr id="164" name="Овал 163"/>
            <p:cNvSpPr/>
            <p:nvPr/>
          </p:nvSpPr>
          <p:spPr>
            <a:xfrm>
              <a:off x="991567" y="433366"/>
              <a:ext cx="750008" cy="750008"/>
            </a:xfrm>
            <a:prstGeom prst="cube">
              <a:avLst/>
            </a:prstGeom>
            <a:solidFill>
              <a:srgbClr val="FFC000"/>
            </a:solidFill>
            <a:sp3d prstMaterial="dkEdge">
              <a:bevelT w="8200" h="38100"/>
            </a:sp3d>
          </p:spPr>
          <p:style>
            <a:lnRef idx="0">
              <a:schemeClr val="lt1">
                <a:hueOff val="0"/>
                <a:satOff val="0"/>
                <a:lumOff val="0"/>
                <a:alphaOff val="0"/>
              </a:schemeClr>
            </a:lnRef>
            <a:fillRef idx="2">
              <a:schemeClr val="accent1">
                <a:shade val="60000"/>
                <a:hueOff val="0"/>
                <a:satOff val="0"/>
                <a:lumOff val="0"/>
                <a:alphaOff val="0"/>
              </a:schemeClr>
            </a:fillRef>
            <a:effectRef idx="1">
              <a:schemeClr val="accent1">
                <a:shade val="60000"/>
                <a:hueOff val="0"/>
                <a:satOff val="0"/>
                <a:lumOff val="0"/>
                <a:alphaOff val="0"/>
              </a:schemeClr>
            </a:effectRef>
            <a:fontRef idx="minor">
              <a:schemeClr val="dk1"/>
            </a:fontRef>
          </p:style>
        </p:sp>
        <p:sp>
          <p:nvSpPr>
            <p:cNvPr id="165" name="Овал 4"/>
            <p:cNvSpPr/>
            <p:nvPr/>
          </p:nvSpPr>
          <p:spPr>
            <a:xfrm>
              <a:off x="1095000" y="557368"/>
              <a:ext cx="530336" cy="530336"/>
            </a:xfrm>
            <a:prstGeom prst="cube">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Weights</a:t>
              </a:r>
              <a:endParaRPr lang="ru-RU" sz="1100" kern="1200" dirty="0"/>
            </a:p>
          </p:txBody>
        </p:sp>
      </p:grpSp>
      <p:grpSp>
        <p:nvGrpSpPr>
          <p:cNvPr id="168" name="Группа 167"/>
          <p:cNvGrpSpPr/>
          <p:nvPr/>
        </p:nvGrpSpPr>
        <p:grpSpPr>
          <a:xfrm>
            <a:off x="2990366" y="2803519"/>
            <a:ext cx="970141" cy="830793"/>
            <a:chOff x="991567" y="433366"/>
            <a:chExt cx="750008" cy="750008"/>
          </a:xfrm>
          <a:scene3d>
            <a:camera prst="orthographicFront"/>
            <a:lightRig rig="flat" dir="t"/>
          </a:scene3d>
        </p:grpSpPr>
        <p:sp>
          <p:nvSpPr>
            <p:cNvPr id="169" name="Овал 163"/>
            <p:cNvSpPr/>
            <p:nvPr/>
          </p:nvSpPr>
          <p:spPr>
            <a:xfrm>
              <a:off x="991567" y="433366"/>
              <a:ext cx="750008" cy="750008"/>
            </a:xfrm>
            <a:prstGeom prst="cube">
              <a:avLst/>
            </a:prstGeom>
            <a:solidFill>
              <a:schemeClr val="accent3">
                <a:lumMod val="65000"/>
              </a:schemeClr>
            </a:solidFill>
            <a:sp3d prstMaterial="dkEdge">
              <a:bevelT w="8200" h="38100"/>
            </a:sp3d>
          </p:spPr>
          <p:style>
            <a:lnRef idx="0">
              <a:schemeClr val="lt1">
                <a:hueOff val="0"/>
                <a:satOff val="0"/>
                <a:lumOff val="0"/>
                <a:alphaOff val="0"/>
              </a:schemeClr>
            </a:lnRef>
            <a:fillRef idx="2">
              <a:schemeClr val="accent1">
                <a:shade val="60000"/>
                <a:hueOff val="0"/>
                <a:satOff val="0"/>
                <a:lumOff val="0"/>
                <a:alphaOff val="0"/>
              </a:schemeClr>
            </a:fillRef>
            <a:effectRef idx="1">
              <a:schemeClr val="accent1">
                <a:shade val="60000"/>
                <a:hueOff val="0"/>
                <a:satOff val="0"/>
                <a:lumOff val="0"/>
                <a:alphaOff val="0"/>
              </a:schemeClr>
            </a:effectRef>
            <a:fontRef idx="minor">
              <a:schemeClr val="dk1"/>
            </a:fontRef>
          </p:style>
        </p:sp>
        <p:sp>
          <p:nvSpPr>
            <p:cNvPr id="170" name="Овал 4"/>
            <p:cNvSpPr/>
            <p:nvPr/>
          </p:nvSpPr>
          <p:spPr>
            <a:xfrm>
              <a:off x="1095000" y="557368"/>
              <a:ext cx="530336" cy="530336"/>
            </a:xfrm>
            <a:prstGeom prst="cube">
              <a:avLst/>
            </a:prstGeom>
            <a:sp3d/>
          </p:spPr>
          <p:style>
            <a:lnRef idx="0">
              <a:scrgbClr r="0" g="0" b="0"/>
            </a:lnRef>
            <a:fillRef idx="0">
              <a:scrgbClr r="0" g="0" b="0"/>
            </a:fillRef>
            <a:effectRef idx="0">
              <a:scrgbClr r="0" g="0" b="0"/>
            </a:effectRef>
            <a:fontRef idx="minor">
              <a:schemeClr val="dk1"/>
            </a:fontRef>
          </p:style>
          <p:txBody>
            <a:bodyPr spcFirstLastPara="0" vert="horz" wrap="square" lIns="6985" tIns="6985" rIns="6985" bIns="6985" numCol="1" spcCol="1270" anchor="ctr" anchorCtr="0">
              <a:noAutofit/>
            </a:bodyPr>
            <a:lstStyle/>
            <a:p>
              <a:pPr algn="ctr" defTabSz="488950">
                <a:lnSpc>
                  <a:spcPct val="90000"/>
                </a:lnSpc>
                <a:spcAft>
                  <a:spcPct val="35000"/>
                </a:spcAft>
              </a:pPr>
              <a:r>
                <a:rPr lang="en-US" sz="1100" dirty="0"/>
                <a:t>Weights (fixed</a:t>
              </a:r>
              <a:r>
                <a:rPr lang="en-US" sz="1100" dirty="0" smtClean="0"/>
                <a:t>)</a:t>
              </a:r>
              <a:endParaRPr lang="ru-RU" sz="1100" dirty="0"/>
            </a:p>
          </p:txBody>
        </p:sp>
      </p:grpSp>
      <p:sp>
        <p:nvSpPr>
          <p:cNvPr id="132" name="Прямоугольник 131"/>
          <p:cNvSpPr/>
          <p:nvPr/>
        </p:nvSpPr>
        <p:spPr>
          <a:xfrm>
            <a:off x="394771" y="1680889"/>
            <a:ext cx="7633613" cy="646331"/>
          </a:xfrm>
          <a:prstGeom prst="rect">
            <a:avLst/>
          </a:prstGeom>
        </p:spPr>
        <p:txBody>
          <a:bodyPr wrap="square">
            <a:spAutoFit/>
          </a:bodyPr>
          <a:lstStyle/>
          <a:p>
            <a:r>
              <a:rPr lang="en-US" dirty="0" smtClean="0"/>
              <a:t>On the Adaptation </a:t>
            </a:r>
            <a:r>
              <a:rPr lang="en-US" dirty="0"/>
              <a:t>stage </a:t>
            </a:r>
            <a:r>
              <a:rPr lang="en-US" dirty="0" smtClean="0"/>
              <a:t>first Net </a:t>
            </a:r>
            <a:r>
              <a:rPr lang="en-US" dirty="0"/>
              <a:t>is fixed, its output is stacked with original features and cascaded to the second net of similar configuration:</a:t>
            </a:r>
          </a:p>
        </p:txBody>
      </p:sp>
      <p:sp>
        <p:nvSpPr>
          <p:cNvPr id="34" name="Стрелка углом 33"/>
          <p:cNvSpPr/>
          <p:nvPr/>
        </p:nvSpPr>
        <p:spPr bwMode="auto">
          <a:xfrm rot="16200000" flipH="1">
            <a:off x="5339166" y="3184830"/>
            <a:ext cx="1315200" cy="613301"/>
          </a:xfrm>
          <a:prstGeom prst="bentArrow">
            <a:avLst>
              <a:gd name="adj1" fmla="val 3012"/>
              <a:gd name="adj2" fmla="val 9668"/>
              <a:gd name="adj3" fmla="val 27935"/>
              <a:gd name="adj4" fmla="val 43750"/>
            </a:avLst>
          </a:prstGeom>
          <a:solidFill>
            <a:schemeClr val="tx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45" name="Стрелка влево 44"/>
          <p:cNvSpPr/>
          <p:nvPr/>
        </p:nvSpPr>
        <p:spPr>
          <a:xfrm rot="13623392">
            <a:off x="701182" y="4850910"/>
            <a:ext cx="607850" cy="213752"/>
          </a:xfrm>
          <a:prstGeom prst="leftArrow">
            <a:avLst>
              <a:gd name="adj1" fmla="val 60000"/>
              <a:gd name="adj2" fmla="val 50000"/>
            </a:avLst>
          </a:prstGeom>
          <a:gradFill rotWithShape="0">
            <a:gsLst>
              <a:gs pos="0">
                <a:srgbClr val="03D4A8"/>
              </a:gs>
              <a:gs pos="25000">
                <a:srgbClr val="21D6E0"/>
              </a:gs>
              <a:gs pos="75000">
                <a:srgbClr val="0087E6"/>
              </a:gs>
              <a:gs pos="100000">
                <a:srgbClr val="005CBF"/>
              </a:gs>
            </a:gsLst>
            <a:lin ang="5400000" scaled="0"/>
          </a:gradFill>
        </p:spPr>
        <p:style>
          <a:lnRef idx="0">
            <a:schemeClr val="accent1">
              <a:shade val="90000"/>
              <a:hueOff val="0"/>
              <a:satOff val="0"/>
              <a:lumOff val="0"/>
              <a:alphaOff val="0"/>
            </a:schemeClr>
          </a:lnRef>
          <a:fillRef idx="2">
            <a:scrgbClr r="0" g="0" b="0"/>
          </a:fillRef>
          <a:effectRef idx="1">
            <a:schemeClr val="accent1">
              <a:shade val="90000"/>
              <a:hueOff val="0"/>
              <a:satOff val="0"/>
              <a:lumOff val="0"/>
              <a:alphaOff val="0"/>
            </a:schemeClr>
          </a:effectRef>
          <a:fontRef idx="minor">
            <a:schemeClr val="dk1"/>
          </a:fontRef>
        </p:style>
      </p:sp>
      <p:grpSp>
        <p:nvGrpSpPr>
          <p:cNvPr id="46" name="Группа 45"/>
          <p:cNvGrpSpPr/>
          <p:nvPr/>
        </p:nvGrpSpPr>
        <p:grpSpPr>
          <a:xfrm>
            <a:off x="364685" y="4564992"/>
            <a:ext cx="712507" cy="570006"/>
            <a:chOff x="58276" y="124199"/>
            <a:chExt cx="712507" cy="570006"/>
          </a:xfrm>
          <a:scene3d>
            <a:camera prst="orthographicFront"/>
            <a:lightRig rig="flat" dir="t"/>
          </a:scene3d>
        </p:grpSpPr>
        <p:sp>
          <p:nvSpPr>
            <p:cNvPr id="51" name="Скругленный прямоугольник 50"/>
            <p:cNvSpPr/>
            <p:nvPr/>
          </p:nvSpPr>
          <p:spPr>
            <a:xfrm>
              <a:off x="58276" y="124199"/>
              <a:ext cx="712507" cy="570006"/>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dkEdge">
              <a:bevelT w="8200" h="38100"/>
            </a:sp3d>
          </p:spPr>
          <p:style>
            <a:lnRef idx="0">
              <a:schemeClr val="lt1">
                <a:hueOff val="0"/>
                <a:satOff val="0"/>
                <a:lumOff val="0"/>
                <a:alphaOff val="0"/>
              </a:schemeClr>
            </a:lnRef>
            <a:fillRef idx="2">
              <a:scrgbClr r="0" g="0" b="0"/>
            </a:fillRef>
            <a:effectRef idx="1">
              <a:schemeClr val="accent1">
                <a:shade val="50000"/>
                <a:hueOff val="0"/>
                <a:satOff val="0"/>
                <a:lumOff val="0"/>
                <a:alphaOff val="0"/>
              </a:schemeClr>
            </a:effectRef>
            <a:fontRef idx="minor">
              <a:schemeClr val="dk1"/>
            </a:fontRef>
          </p:style>
        </p:sp>
        <mc:AlternateContent xmlns:mc="http://schemas.openxmlformats.org/markup-compatibility/2006" xmlns:a14="http://schemas.microsoft.com/office/drawing/2010/main">
          <mc:Choice Requires="a14">
            <p:sp>
              <p:nvSpPr>
                <p:cNvPr id="52" name="Скругленный прямоугольник 5"/>
                <p:cNvSpPr/>
                <p:nvPr/>
              </p:nvSpPr>
              <p:spPr>
                <a:xfrm>
                  <a:off x="74971" y="140894"/>
                  <a:ext cx="679117" cy="53661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14:m>
                    <m:oMath xmlns:m="http://schemas.openxmlformats.org/officeDocument/2006/math">
                      <m:r>
                        <a:rPr lang="en-US" sz="1400" i="1" kern="1200" dirty="0" smtClean="0">
                          <a:latin typeface="Cambria Math"/>
                          <a:ea typeface="Cambria Math"/>
                        </a:rPr>
                        <m:t>𝜏</m:t>
                      </m:r>
                    </m:oMath>
                  </a14:m>
                  <a:r>
                    <a:rPr lang="en-US" sz="1400" kern="1200" dirty="0" smtClean="0"/>
                    <a:t> channel</a:t>
                  </a:r>
                  <a:endParaRPr lang="ru-RU" sz="1400" kern="1200" dirty="0"/>
                </a:p>
              </p:txBody>
            </p:sp>
          </mc:Choice>
          <mc:Fallback xmlns="">
            <p:sp>
              <p:nvSpPr>
                <p:cNvPr id="52" name="Скругленный прямоугольник 5"/>
                <p:cNvSpPr>
                  <a:spLocks noRot="1" noChangeAspect="1" noMove="1" noResize="1" noEditPoints="1" noAdjustHandles="1" noChangeArrowheads="1" noChangeShapeType="1" noTextEdit="1"/>
                </p:cNvSpPr>
                <p:nvPr/>
              </p:nvSpPr>
              <p:spPr>
                <a:xfrm>
                  <a:off x="74971" y="140894"/>
                  <a:ext cx="679117" cy="536616"/>
                </a:xfrm>
                <a:prstGeom prst="rect">
                  <a:avLst/>
                </a:prstGeom>
                <a:blipFill rotWithShape="1">
                  <a:blip r:embed="rId8"/>
                  <a:stretch>
                    <a:fillRect l="-9483" r="-9483" b="-3226"/>
                  </a:stretch>
                </a:blipFill>
              </p:spPr>
              <p:txBody>
                <a:bodyPr/>
                <a:lstStyle/>
                <a:p>
                  <a:r>
                    <a:rPr lang="ru-RU">
                      <a:noFill/>
                    </a:rPr>
                    <a:t> </a:t>
                  </a:r>
                </a:p>
              </p:txBody>
            </p:sp>
          </mc:Fallback>
        </mc:AlternateContent>
      </p:grpSp>
      <p:sp>
        <p:nvSpPr>
          <p:cNvPr id="47" name="Стрелка влево 46"/>
          <p:cNvSpPr/>
          <p:nvPr/>
        </p:nvSpPr>
        <p:spPr>
          <a:xfrm rot="8250839">
            <a:off x="690268" y="5417094"/>
            <a:ext cx="640584" cy="213752"/>
          </a:xfrm>
          <a:prstGeom prst="leftArrow">
            <a:avLst>
              <a:gd name="adj1" fmla="val 60000"/>
              <a:gd name="adj2" fmla="val 50000"/>
            </a:avLst>
          </a:prstGeom>
          <a:gradFill rotWithShape="0">
            <a:gsLst>
              <a:gs pos="0">
                <a:srgbClr val="FFF200"/>
              </a:gs>
              <a:gs pos="45000">
                <a:srgbClr val="FF7A00"/>
              </a:gs>
              <a:gs pos="70000">
                <a:srgbClr val="FF0300"/>
              </a:gs>
              <a:gs pos="100000">
                <a:srgbClr val="4D0808"/>
              </a:gs>
            </a:gsLst>
            <a:lin ang="5400000" scaled="0"/>
          </a:gradFill>
        </p:spPr>
        <p:style>
          <a:lnRef idx="0">
            <a:schemeClr val="accent1">
              <a:shade val="90000"/>
              <a:hueOff val="0"/>
              <a:satOff val="-51888"/>
              <a:lumOff val="43968"/>
              <a:alphaOff val="0"/>
            </a:schemeClr>
          </a:lnRef>
          <a:fillRef idx="2">
            <a:scrgbClr r="0" g="0" b="0"/>
          </a:fillRef>
          <a:effectRef idx="1">
            <a:schemeClr val="accent1">
              <a:shade val="90000"/>
              <a:hueOff val="0"/>
              <a:satOff val="-51888"/>
              <a:lumOff val="43968"/>
              <a:alphaOff val="0"/>
            </a:schemeClr>
          </a:effectRef>
          <a:fontRef idx="minor">
            <a:schemeClr val="dk1"/>
          </a:fontRef>
        </p:style>
      </p:sp>
      <p:grpSp>
        <p:nvGrpSpPr>
          <p:cNvPr id="48" name="Группа 47"/>
          <p:cNvGrpSpPr/>
          <p:nvPr/>
        </p:nvGrpSpPr>
        <p:grpSpPr>
          <a:xfrm>
            <a:off x="364688" y="5375746"/>
            <a:ext cx="712507" cy="570006"/>
            <a:chOff x="58279" y="934953"/>
            <a:chExt cx="712507" cy="570006"/>
          </a:xfrm>
          <a:scene3d>
            <a:camera prst="orthographicFront"/>
            <a:lightRig rig="flat" dir="t"/>
          </a:scene3d>
        </p:grpSpPr>
        <p:sp>
          <p:nvSpPr>
            <p:cNvPr id="49" name="Скругленный прямоугольник 48"/>
            <p:cNvSpPr/>
            <p:nvPr/>
          </p:nvSpPr>
          <p:spPr>
            <a:xfrm>
              <a:off x="58279" y="934953"/>
              <a:ext cx="712507" cy="570006"/>
            </a:xfrm>
            <a:prstGeom prst="roundRect">
              <a:avLst>
                <a:gd name="adj" fmla="val 10000"/>
              </a:avLst>
            </a:prstGeom>
            <a:gradFill rotWithShape="0">
              <a:gsLst>
                <a:gs pos="0">
                  <a:srgbClr val="FFF200"/>
                </a:gs>
                <a:gs pos="45000">
                  <a:srgbClr val="FF7A00"/>
                </a:gs>
                <a:gs pos="70000">
                  <a:srgbClr val="FF0300"/>
                </a:gs>
                <a:gs pos="100000">
                  <a:srgbClr val="4D0808"/>
                </a:gs>
              </a:gsLst>
              <a:lin ang="5400000" scaled="0"/>
            </a:gradFill>
            <a:sp3d prstMaterial="dkEdge">
              <a:bevelT w="8200" h="38100"/>
            </a:sp3d>
          </p:spPr>
          <p:style>
            <a:lnRef idx="0">
              <a:schemeClr val="lt1">
                <a:hueOff val="0"/>
                <a:satOff val="0"/>
                <a:lumOff val="0"/>
                <a:alphaOff val="0"/>
              </a:schemeClr>
            </a:lnRef>
            <a:fillRef idx="2">
              <a:scrgbClr r="0" g="0" b="0"/>
            </a:fillRef>
            <a:effectRef idx="1">
              <a:schemeClr val="accent1">
                <a:shade val="50000"/>
                <a:hueOff val="0"/>
                <a:satOff val="-51179"/>
                <a:lumOff val="50660"/>
                <a:alphaOff val="0"/>
              </a:schemeClr>
            </a:effectRef>
            <a:fontRef idx="minor">
              <a:schemeClr val="dk1"/>
            </a:fontRef>
          </p:style>
        </p:sp>
        <mc:AlternateContent xmlns:mc="http://schemas.openxmlformats.org/markup-compatibility/2006" xmlns:a14="http://schemas.microsoft.com/office/drawing/2010/main">
          <mc:Choice Requires="a14">
            <p:sp>
              <p:nvSpPr>
                <p:cNvPr id="50" name="Скругленный прямоугольник 8"/>
                <p:cNvSpPr/>
                <p:nvPr/>
              </p:nvSpPr>
              <p:spPr>
                <a:xfrm>
                  <a:off x="74974" y="951648"/>
                  <a:ext cx="679117" cy="53661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r>
                          <a:rPr lang="en-US" sz="1400" b="0" i="1" kern="1200" dirty="0" smtClean="0">
                            <a:latin typeface="Cambria Math"/>
                          </a:rPr>
                          <m:t>𝐷𝑠</m:t>
                        </m:r>
                      </m:oMath>
                    </m:oMathPara>
                  </a14:m>
                  <a:endParaRPr lang="en-US" sz="1400" kern="1200" dirty="0" smtClean="0"/>
                </a:p>
                <a:p>
                  <a:pPr lvl="0" algn="ctr" defTabSz="622300">
                    <a:lnSpc>
                      <a:spcPct val="90000"/>
                    </a:lnSpc>
                    <a:spcBef>
                      <a:spcPct val="0"/>
                    </a:spcBef>
                    <a:spcAft>
                      <a:spcPct val="35000"/>
                    </a:spcAft>
                  </a:pPr>
                  <a:r>
                    <a:rPr lang="en-US" sz="1400" kern="1200" dirty="0" smtClean="0"/>
                    <a:t>channel</a:t>
                  </a:r>
                  <a:endParaRPr lang="ru-RU" sz="1400" kern="1200" dirty="0"/>
                </a:p>
              </p:txBody>
            </p:sp>
          </mc:Choice>
          <mc:Fallback xmlns="">
            <p:sp>
              <p:nvSpPr>
                <p:cNvPr id="50" name="Скругленный прямоугольник 8"/>
                <p:cNvSpPr>
                  <a:spLocks noRot="1" noChangeAspect="1" noMove="1" noResize="1" noEditPoints="1" noAdjustHandles="1" noChangeArrowheads="1" noChangeShapeType="1" noTextEdit="1"/>
                </p:cNvSpPr>
                <p:nvPr/>
              </p:nvSpPr>
              <p:spPr>
                <a:xfrm>
                  <a:off x="74974" y="951648"/>
                  <a:ext cx="679117" cy="536616"/>
                </a:xfrm>
                <a:prstGeom prst="rect">
                  <a:avLst/>
                </a:prstGeom>
                <a:blipFill rotWithShape="1">
                  <a:blip r:embed="rId9"/>
                  <a:stretch>
                    <a:fillRect l="-9483" r="-9483" b="-9677"/>
                  </a:stretch>
                </a:blipFill>
              </p:spPr>
              <p:txBody>
                <a:bodyPr/>
                <a:lstStyle/>
                <a:p>
                  <a:r>
                    <a:rPr lang="ru-RU">
                      <a:noFill/>
                    </a:rPr>
                    <a:t> </a:t>
                  </a:r>
                </a:p>
              </p:txBody>
            </p:sp>
          </mc:Fallback>
        </mc:AlternateContent>
      </p:grpSp>
      <p:sp>
        <p:nvSpPr>
          <p:cNvPr id="92" name="Номер слайда 3"/>
          <p:cNvSpPr>
            <a:spLocks noGrp="1"/>
          </p:cNvSpPr>
          <p:nvPr>
            <p:ph type="sldNum" sz="quarter" idx="12"/>
          </p:nvPr>
        </p:nvSpPr>
        <p:spPr>
          <a:xfrm>
            <a:off x="6553200" y="6248400"/>
            <a:ext cx="2133600" cy="457200"/>
          </a:xfrm>
        </p:spPr>
        <p:txBody>
          <a:bodyPr/>
          <a:lstStyle/>
          <a:p>
            <a:fld id="{8B2CB5D2-C2A0-4322-92F8-C5B3823B5059}" type="slidenum">
              <a:rPr lang="ru-RU" altLang="ru-RU" smtClean="0"/>
              <a:pPr/>
              <a:t>48</a:t>
            </a:fld>
            <a:endParaRPr lang="ru-RU" altLang="ru-RU" dirty="0"/>
          </a:p>
        </p:txBody>
      </p:sp>
    </p:spTree>
    <p:extLst>
      <p:ext uri="{BB962C8B-B14F-4D97-AF65-F5344CB8AC3E}">
        <p14:creationId xmlns:p14="http://schemas.microsoft.com/office/powerpoint/2010/main" val="4283335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Training the 2-nd Net</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49</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467544" y="1871663"/>
                <a:ext cx="7848872" cy="3933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14:m>
                  <m:oMath xmlns:m="http://schemas.openxmlformats.org/officeDocument/2006/math">
                    <m:r>
                      <a:rPr lang="en-US" sz="1800" b="0" i="1" dirty="0" smtClean="0">
                        <a:solidFill>
                          <a:schemeClr val="tx2"/>
                        </a:solidFill>
                        <a:latin typeface="Cambria Math"/>
                      </a:rPr>
                      <m:t>𝐷𝑠</m:t>
                    </m:r>
                  </m:oMath>
                </a14:m>
                <a:r>
                  <a:rPr lang="en-US" sz="1600" dirty="0"/>
                  <a:t> </a:t>
                </a:r>
                <a:r>
                  <a:rPr lang="en-US" sz="1800" dirty="0"/>
                  <a:t>channel </a:t>
                </a:r>
                <a:r>
                  <a:rPr lang="en-US" sz="1800" dirty="0" smtClean="0"/>
                  <a:t>was </a:t>
                </a:r>
                <a:r>
                  <a:rPr lang="en-US" sz="1800" dirty="0"/>
                  <a:t>labeled for other </a:t>
                </a:r>
                <a:r>
                  <a:rPr lang="en-US" sz="1800" dirty="0" smtClean="0"/>
                  <a:t>purpose than training, and training on </a:t>
                </a:r>
                <a14:m>
                  <m:oMath xmlns:m="http://schemas.openxmlformats.org/officeDocument/2006/math">
                    <m:r>
                      <a:rPr lang="en-US" sz="1800" i="1" dirty="0">
                        <a:solidFill>
                          <a:schemeClr val="tx2"/>
                        </a:solidFill>
                        <a:latin typeface="Cambria Math"/>
                      </a:rPr>
                      <m:t>𝐷𝑠</m:t>
                    </m:r>
                  </m:oMath>
                </a14:m>
                <a:r>
                  <a:rPr lang="en-US" sz="1600" dirty="0"/>
                  <a:t> </a:t>
                </a:r>
                <a:r>
                  <a:rPr lang="en-US" sz="1800" dirty="0" smtClean="0"/>
                  <a:t>was prohibited. But calculation of KS </a:t>
                </a:r>
                <a:r>
                  <a:rPr lang="en-US" sz="1800" dirty="0"/>
                  <a:t>and </a:t>
                </a:r>
                <a:r>
                  <a:rPr lang="en-US" sz="1800" dirty="0" smtClean="0"/>
                  <a:t>CvM values - allowed</a:t>
                </a:r>
                <a:r>
                  <a:rPr lang="en-US" sz="1800" dirty="0"/>
                  <a:t>. </a:t>
                </a:r>
                <a:r>
                  <a:rPr lang="en-US" sz="1800" dirty="0" smtClean="0"/>
                  <a:t>The other </a:t>
                </a:r>
                <a:r>
                  <a:rPr lang="en-US" sz="1800" dirty="0"/>
                  <a:t>metric to satisfy </a:t>
                </a:r>
                <a:r>
                  <a:rPr lang="en-US" sz="1800" dirty="0" smtClean="0"/>
                  <a:t>is AUC </a:t>
                </a:r>
                <a:r>
                  <a:rPr lang="en-US" sz="1800" dirty="0"/>
                  <a:t>on </a:t>
                </a:r>
                <a14:m>
                  <m:oMath xmlns:m="http://schemas.openxmlformats.org/officeDocument/2006/math">
                    <m:r>
                      <a:rPr lang="en-US" sz="1800" i="1" dirty="0">
                        <a:solidFill>
                          <a:schemeClr val="tx2"/>
                        </a:solidFill>
                        <a:latin typeface="Cambria Math"/>
                      </a:rPr>
                      <m:t>𝜏</m:t>
                    </m:r>
                  </m:oMath>
                </a14:m>
                <a:r>
                  <a:rPr lang="en-US" sz="1600" dirty="0"/>
                  <a:t> </a:t>
                </a:r>
                <a:r>
                  <a:rPr lang="en-US" sz="1800" dirty="0"/>
                  <a:t>channel. All 3 metrics are global and </a:t>
                </a:r>
                <a:r>
                  <a:rPr lang="en-US" sz="1800" dirty="0" smtClean="0"/>
                  <a:t>do not suit for stochastic gradient descent (SGD). Therefore we train this second Net </a:t>
                </a:r>
                <a:r>
                  <a:rPr lang="en-US" sz="1800" dirty="0"/>
                  <a:t>in a special </a:t>
                </a:r>
                <a:r>
                  <a:rPr lang="en-US" sz="1800" dirty="0" smtClean="0"/>
                  <a:t>way (see </a:t>
                </a:r>
                <a:r>
                  <a:rPr lang="en-US" sz="1800" dirty="0" smtClean="0">
                    <a:hlinkClick r:id="rId2" action="ppaction://hlinksldjump"/>
                  </a:rPr>
                  <a:t>code</a:t>
                </a:r>
                <a:r>
                  <a:rPr lang="en-US" sz="1800" dirty="0" smtClean="0"/>
                  <a:t>):</a:t>
                </a:r>
              </a:p>
              <a:p>
                <a:pPr marL="0" indent="0">
                  <a:buNone/>
                </a:pPr>
                <a:endParaRPr lang="en-US" sz="1800" dirty="0" smtClean="0"/>
              </a:p>
              <a:p>
                <a:pPr>
                  <a:buFont typeface="+mj-lt"/>
                  <a:buAutoNum type="arabicPeriod"/>
                </a:pPr>
                <a:r>
                  <a:rPr lang="en-US" sz="1800" dirty="0" smtClean="0"/>
                  <a:t>We set initial </a:t>
                </a:r>
                <a:r>
                  <a:rPr lang="en-US" sz="1800" dirty="0"/>
                  <a:t>weights of the second </a:t>
                </a:r>
                <a:r>
                  <a:rPr lang="en-US" sz="1800" dirty="0" smtClean="0"/>
                  <a:t>Net to reproduce </a:t>
                </a:r>
                <a:r>
                  <a:rPr lang="en-US" sz="1800" dirty="0"/>
                  <a:t>output of the first </a:t>
                </a:r>
                <a:r>
                  <a:rPr lang="en-US" sz="1800" dirty="0" smtClean="0"/>
                  <a:t>Net. This </a:t>
                </a:r>
                <a:r>
                  <a:rPr lang="en-US" sz="1800" dirty="0"/>
                  <a:t>is </a:t>
                </a:r>
                <a:r>
                  <a:rPr lang="en-US" sz="1800" dirty="0" smtClean="0"/>
                  <a:t>accomplished </a:t>
                </a:r>
                <a:r>
                  <a:rPr lang="en-US" sz="1800" dirty="0"/>
                  <a:t>after 1-3 epochs </a:t>
                </a:r>
                <a:r>
                  <a:rPr lang="en-US" sz="1800" dirty="0" smtClean="0"/>
                  <a:t>of </a:t>
                </a:r>
                <a:r>
                  <a:rPr lang="en-US" sz="1800" dirty="0"/>
                  <a:t>SGD with cross entropy loss on </a:t>
                </a:r>
                <a14:m>
                  <m:oMath xmlns:m="http://schemas.openxmlformats.org/officeDocument/2006/math">
                    <m:r>
                      <a:rPr lang="en-US" sz="1800" i="1" dirty="0">
                        <a:solidFill>
                          <a:schemeClr val="tx2"/>
                        </a:solidFill>
                        <a:latin typeface="Cambria Math"/>
                      </a:rPr>
                      <m:t>𝜏</m:t>
                    </m:r>
                  </m:oMath>
                </a14:m>
                <a:r>
                  <a:rPr lang="en-US" sz="1600" dirty="0"/>
                  <a:t> </a:t>
                </a:r>
                <a:r>
                  <a:rPr lang="en-US" sz="1800" dirty="0"/>
                  <a:t>samples</a:t>
                </a:r>
                <a:r>
                  <a:rPr lang="en-US" sz="1800" dirty="0" smtClean="0"/>
                  <a:t>.</a:t>
                </a:r>
              </a:p>
              <a:p>
                <a:pPr>
                  <a:buFont typeface="+mj-lt"/>
                  <a:buAutoNum type="arabicPeriod"/>
                </a:pPr>
                <a:r>
                  <a:rPr lang="en-US" sz="1800" dirty="0" smtClean="0"/>
                  <a:t>Then </a:t>
                </a:r>
                <a:r>
                  <a:rPr lang="en-US" sz="1800" dirty="0"/>
                  <a:t>adaptation of weights is done </a:t>
                </a:r>
                <a:r>
                  <a:rPr lang="en-US" sz="1800" dirty="0" smtClean="0"/>
                  <a:t>with help of </a:t>
                </a:r>
                <a:r>
                  <a:rPr lang="en-US" sz="1800" dirty="0" smtClean="0">
                    <a:solidFill>
                      <a:schemeClr val="tx2"/>
                    </a:solidFill>
                  </a:rPr>
                  <a:t>Powell’s search method</a:t>
                </a:r>
                <a:r>
                  <a:rPr lang="en-US" sz="1800" dirty="0" smtClean="0"/>
                  <a:t> in </a:t>
                </a:r>
                <a:r>
                  <a:rPr lang="en-US" sz="1800" dirty="0" smtClean="0">
                    <a:latin typeface="Courier New" panose="02070309020205020404" pitchFamily="49" charset="0"/>
                    <a:cs typeface="Courier New" panose="02070309020205020404" pitchFamily="49" charset="0"/>
                  </a:rPr>
                  <a:t>minimize()</a:t>
                </a:r>
                <a:r>
                  <a:rPr lang="en-US" sz="1800" dirty="0" smtClean="0"/>
                  <a:t> function from </a:t>
                </a:r>
                <a:r>
                  <a:rPr lang="en-US" sz="1800" dirty="0" smtClean="0">
                    <a:latin typeface="Courier New" panose="02070309020205020404" pitchFamily="49" charset="0"/>
                    <a:cs typeface="Courier New" panose="02070309020205020404" pitchFamily="49" charset="0"/>
                  </a:rPr>
                  <a:t>scipy.optimize</a:t>
                </a:r>
                <a:r>
                  <a:rPr lang="en-US" sz="1800" dirty="0"/>
                  <a:t> </a:t>
                </a:r>
                <a:r>
                  <a:rPr lang="en-US" sz="1800" dirty="0" smtClean="0"/>
                  <a:t>library. On this step the Net is fed with </a:t>
                </a:r>
                <a14:m>
                  <m:oMath xmlns:m="http://schemas.openxmlformats.org/officeDocument/2006/math">
                    <m:r>
                      <a:rPr lang="en-US" sz="1800" i="1" dirty="0">
                        <a:solidFill>
                          <a:schemeClr val="tx2"/>
                        </a:solidFill>
                        <a:latin typeface="Cambria Math"/>
                      </a:rPr>
                      <m:t>𝜏</m:t>
                    </m:r>
                  </m:oMath>
                </a14:m>
                <a:r>
                  <a:rPr lang="en-US" sz="1600" dirty="0"/>
                  <a:t> </a:t>
                </a:r>
                <a:r>
                  <a:rPr lang="en-US" sz="1800" dirty="0" smtClean="0"/>
                  <a:t>and</a:t>
                </a:r>
                <a:r>
                  <a:rPr lang="en-US" sz="1600" dirty="0" smtClean="0"/>
                  <a:t> </a:t>
                </a:r>
                <a14:m>
                  <m:oMath xmlns:m="http://schemas.openxmlformats.org/officeDocument/2006/math">
                    <m:r>
                      <a:rPr lang="en-US" sz="1800" i="1" dirty="0">
                        <a:solidFill>
                          <a:schemeClr val="tx2"/>
                        </a:solidFill>
                        <a:latin typeface="Cambria Math"/>
                      </a:rPr>
                      <m:t>𝐷𝑠</m:t>
                    </m:r>
                  </m:oMath>
                </a14:m>
                <a:r>
                  <a:rPr lang="en-US" sz="1600" dirty="0"/>
                  <a:t> </a:t>
                </a:r>
                <a:r>
                  <a:rPr lang="en-US" sz="1800" dirty="0" smtClean="0"/>
                  <a:t>samples and optimized directly for AUC, KS </a:t>
                </a:r>
                <a:r>
                  <a:rPr lang="en-US" sz="1800" dirty="0"/>
                  <a:t>and CvM </a:t>
                </a:r>
                <a:r>
                  <a:rPr lang="en-US" sz="1800" dirty="0" smtClean="0"/>
                  <a:t>metrics.</a:t>
                </a:r>
                <a:endParaRPr lang="en-US" sz="1800" dirty="0"/>
              </a:p>
              <a:p>
                <a:pPr marL="0" indent="0">
                  <a:buNone/>
                </a:pPr>
                <a:r>
                  <a:rPr lang="en-US" sz="1800" dirty="0" smtClean="0"/>
                  <a:t> </a:t>
                </a: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467544" y="1871663"/>
                <a:ext cx="7848872" cy="3933601"/>
              </a:xfrm>
              <a:prstGeom prst="rect">
                <a:avLst/>
              </a:prstGeom>
              <a:blipFill rotWithShape="1">
                <a:blip r:embed="rId3"/>
                <a:stretch>
                  <a:fillRect l="-699" t="-775" r="-2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4103275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t>Description</a:t>
            </a:r>
            <a:endParaRPr lang="ru-RU" sz="3600" dirty="0"/>
          </a:p>
        </p:txBody>
      </p:sp>
      <p:sp>
        <p:nvSpPr>
          <p:cNvPr id="3" name="Объект 2"/>
          <p:cNvSpPr>
            <a:spLocks noGrp="1"/>
          </p:cNvSpPr>
          <p:nvPr>
            <p:ph idx="1"/>
          </p:nvPr>
        </p:nvSpPr>
        <p:spPr>
          <a:xfrm>
            <a:off x="467544" y="1988840"/>
            <a:ext cx="8229600" cy="4411662"/>
          </a:xfrm>
        </p:spPr>
        <p:txBody>
          <a:bodyPr/>
          <a:lstStyle/>
          <a:p>
            <a:pPr marL="0" indent="0">
              <a:buNone/>
            </a:pPr>
            <a:r>
              <a:rPr lang="en-US" sz="1800" dirty="0"/>
              <a:t>Like 2014’ </a:t>
            </a:r>
            <a:r>
              <a:rPr lang="en-US" sz="1800" dirty="0">
                <a:hlinkClick r:id="rId2"/>
              </a:rPr>
              <a:t>Higgs Boson Kaggle Challenge</a:t>
            </a:r>
            <a:r>
              <a:rPr lang="en-US" sz="1800" dirty="0"/>
              <a:t>, this competition dealt with the physics at the Large Hadron Collider. </a:t>
            </a:r>
            <a:endParaRPr lang="en-US" sz="1800" dirty="0" smtClean="0"/>
          </a:p>
          <a:p>
            <a:pPr marL="0" indent="0">
              <a:buNone/>
            </a:pPr>
            <a:endParaRPr lang="en-US" sz="1800" dirty="0"/>
          </a:p>
          <a:p>
            <a:pPr marL="0" indent="0">
              <a:buNone/>
            </a:pPr>
            <a:r>
              <a:rPr lang="en-US" sz="1800" dirty="0" smtClean="0"/>
              <a:t>However</a:t>
            </a:r>
            <a:r>
              <a:rPr lang="en-US" sz="1800" dirty="0"/>
              <a:t>, the Higgs Boson was already known to exist. The goal of 2015’ challenge was to design a classifier capable to discriminate a phenomenon that is not already known to exist – charged lepton flavour violation – thereby helping to establish "new physics" (</a:t>
            </a:r>
            <a:r>
              <a:rPr lang="en-US" sz="1800" u="sng" dirty="0">
                <a:hlinkClick r:id="rId3"/>
              </a:rPr>
              <a:t>from the competition description</a:t>
            </a:r>
            <a:r>
              <a:rPr lang="en-US" sz="1800" dirty="0" smtClean="0"/>
              <a:t>)</a:t>
            </a:r>
            <a:endParaRPr lang="ru-RU" sz="1800" dirty="0"/>
          </a:p>
        </p:txBody>
      </p:sp>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5</a:t>
            </a:fld>
            <a:endParaRPr lang="ru-RU" altLang="ru-RU" dirty="0"/>
          </a:p>
        </p:txBody>
      </p:sp>
    </p:spTree>
    <p:extLst>
      <p:ext uri="{BB962C8B-B14F-4D97-AF65-F5344CB8AC3E}">
        <p14:creationId xmlns:p14="http://schemas.microsoft.com/office/powerpoint/2010/main" val="7859192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Заголовок 54"/>
          <p:cNvSpPr>
            <a:spLocks noGrp="1"/>
          </p:cNvSpPr>
          <p:nvPr>
            <p:ph type="title"/>
          </p:nvPr>
        </p:nvSpPr>
        <p:spPr/>
        <p:txBody>
          <a:bodyPr/>
          <a:lstStyle/>
          <a:p>
            <a:r>
              <a:rPr lang="en-US" sz="3600" dirty="0" smtClean="0">
                <a:solidFill>
                  <a:schemeClr val="accent6"/>
                </a:solidFill>
              </a:rPr>
              <a:t>Adaptation (toy illustration)</a:t>
            </a:r>
            <a:endParaRPr 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50</a:t>
            </a:fld>
            <a:endParaRPr lang="ru-RU" altLang="ru-RU" dirty="0"/>
          </a:p>
        </p:txBody>
      </p:sp>
      <mc:AlternateContent xmlns:mc="http://schemas.openxmlformats.org/markup-compatibility/2006" xmlns:a14="http://schemas.microsoft.com/office/drawing/2010/main">
        <mc:Choice Requires="a14">
          <p:sp>
            <p:nvSpPr>
              <p:cNvPr id="40" name="Прямоугольник 39"/>
              <p:cNvSpPr/>
              <p:nvPr/>
            </p:nvSpPr>
            <p:spPr>
              <a:xfrm>
                <a:off x="400246" y="1718823"/>
                <a:ext cx="1791137" cy="2308324"/>
              </a:xfrm>
              <a:prstGeom prst="rect">
                <a:avLst/>
              </a:prstGeom>
            </p:spPr>
            <p:txBody>
              <a:bodyPr wrap="square">
                <a:spAutoFit/>
              </a:bodyPr>
              <a:lstStyle/>
              <a:p>
                <a:pPr lvl="0"/>
                <a:r>
                  <a:rPr lang="en-US" dirty="0">
                    <a:solidFill>
                      <a:srgbClr val="000000"/>
                    </a:solidFill>
                  </a:rPr>
                  <a:t>The purpose of the second </a:t>
                </a:r>
                <a:r>
                  <a:rPr lang="en-US" dirty="0" smtClean="0">
                    <a:solidFill>
                      <a:srgbClr val="000000"/>
                    </a:solidFill>
                  </a:rPr>
                  <a:t>Net </a:t>
                </a:r>
                <a:r>
                  <a:rPr lang="en-US" dirty="0">
                    <a:solidFill>
                      <a:srgbClr val="000000"/>
                    </a:solidFill>
                  </a:rPr>
                  <a:t>is to adopt the model to </a:t>
                </a:r>
                <a14:m>
                  <m:oMath xmlns:m="http://schemas.openxmlformats.org/officeDocument/2006/math">
                    <m:r>
                      <a:rPr lang="en-US" i="1" dirty="0" smtClean="0">
                        <a:solidFill>
                          <a:srgbClr val="000000"/>
                        </a:solidFill>
                        <a:latin typeface="Cambria Math"/>
                      </a:rPr>
                      <m:t>𝐷𝑠</m:t>
                    </m:r>
                  </m:oMath>
                </a14:m>
                <a:r>
                  <a:rPr lang="en-US" dirty="0" smtClean="0">
                    <a:solidFill>
                      <a:srgbClr val="000000"/>
                    </a:solidFill>
                  </a:rPr>
                  <a:t> channel </a:t>
                </a:r>
                <a:r>
                  <a:rPr lang="en-US" dirty="0">
                    <a:solidFill>
                      <a:srgbClr val="000000"/>
                    </a:solidFill>
                  </a:rPr>
                  <a:t>with minimal and controlled loss of </a:t>
                </a:r>
                <a:r>
                  <a:rPr lang="en-US" dirty="0" smtClean="0">
                    <a:solidFill>
                      <a:srgbClr val="000000"/>
                    </a:solidFill>
                  </a:rPr>
                  <a:t>performance</a:t>
                </a:r>
                <a:endParaRPr lang="ru-RU" dirty="0">
                  <a:solidFill>
                    <a:srgbClr val="000000"/>
                  </a:solidFill>
                </a:endParaRPr>
              </a:p>
            </p:txBody>
          </p:sp>
        </mc:Choice>
        <mc:Fallback xmlns="">
          <p:sp>
            <p:nvSpPr>
              <p:cNvPr id="40" name="Прямоугольник 39"/>
              <p:cNvSpPr>
                <a:spLocks noRot="1" noChangeAspect="1" noMove="1" noResize="1" noEditPoints="1" noAdjustHandles="1" noChangeArrowheads="1" noChangeShapeType="1" noTextEdit="1"/>
              </p:cNvSpPr>
              <p:nvPr/>
            </p:nvSpPr>
            <p:spPr>
              <a:xfrm>
                <a:off x="400246" y="1718823"/>
                <a:ext cx="1791137" cy="2308324"/>
              </a:xfrm>
              <a:prstGeom prst="rect">
                <a:avLst/>
              </a:prstGeom>
              <a:blipFill rotWithShape="1">
                <a:blip r:embed="rId3"/>
                <a:stretch>
                  <a:fillRect l="-3072" t="-1319" r="-2389" b="-3166"/>
                </a:stretch>
              </a:blipFill>
            </p:spPr>
            <p:txBody>
              <a:bodyPr/>
              <a:lstStyle/>
              <a:p>
                <a:r>
                  <a:rPr lang="ru-RU">
                    <a:noFill/>
                  </a:rPr>
                  <a:t> </a:t>
                </a:r>
              </a:p>
            </p:txBody>
          </p:sp>
        </mc:Fallback>
      </mc:AlternateContent>
      <p:sp>
        <p:nvSpPr>
          <p:cNvPr id="43" name="Нижний колонтитул 42"/>
          <p:cNvSpPr>
            <a:spLocks noGrp="1"/>
          </p:cNvSpPr>
          <p:nvPr>
            <p:ph type="ftr" sz="quarter" idx="11"/>
          </p:nvPr>
        </p:nvSpPr>
        <p:spPr/>
        <p:txBody>
          <a:bodyPr/>
          <a:lstStyle/>
          <a:p>
            <a:r>
              <a:rPr lang="en-US" dirty="0"/>
              <a:t>5. Implementation</a:t>
            </a:r>
            <a:endParaRPr lang="ru-RU" altLang="ru-RU" dirty="0"/>
          </a:p>
          <a:p>
            <a:endParaRPr lang="ru-RU" altLang="ru-RU" dirty="0"/>
          </a:p>
        </p:txBody>
      </p:sp>
      <p:grpSp>
        <p:nvGrpSpPr>
          <p:cNvPr id="42" name="Группа 41"/>
          <p:cNvGrpSpPr/>
          <p:nvPr/>
        </p:nvGrpSpPr>
        <p:grpSpPr>
          <a:xfrm>
            <a:off x="2191383" y="1654847"/>
            <a:ext cx="5935934" cy="6658024"/>
            <a:chOff x="2191383" y="1654847"/>
            <a:chExt cx="5935934" cy="6658024"/>
          </a:xfrm>
        </p:grpSpPr>
        <p:sp>
          <p:nvSpPr>
            <p:cNvPr id="476" name="Прямоугольник 475"/>
            <p:cNvSpPr/>
            <p:nvPr/>
          </p:nvSpPr>
          <p:spPr bwMode="auto">
            <a:xfrm>
              <a:off x="2191383" y="1664970"/>
              <a:ext cx="5935934" cy="458470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2" name="Дуга 11"/>
            <p:cNvSpPr/>
            <p:nvPr/>
          </p:nvSpPr>
          <p:spPr bwMode="auto">
            <a:xfrm>
              <a:off x="2254512" y="1688135"/>
              <a:ext cx="3744416" cy="6624736"/>
            </a:xfrm>
            <a:prstGeom prst="arc">
              <a:avLst>
                <a:gd name="adj1" fmla="val 16244672"/>
                <a:gd name="adj2" fmla="val 2171502"/>
              </a:avLst>
            </a:prstGeom>
            <a:noFill/>
            <a:ln w="15875" cap="flat" cmpd="sng" algn="ctr">
              <a:solidFill>
                <a:schemeClr val="tx1"/>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charset="0"/>
              </a:endParaRPr>
            </a:p>
          </p:txBody>
        </p:sp>
        <p:sp>
          <p:nvSpPr>
            <p:cNvPr id="13" name="Блок-схема: узел 12"/>
            <p:cNvSpPr>
              <a:spLocks/>
            </p:cNvSpPr>
            <p:nvPr/>
          </p:nvSpPr>
          <p:spPr bwMode="auto">
            <a:xfrm>
              <a:off x="5506704" y="39921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 name="Блок-схема: узел 13"/>
            <p:cNvSpPr>
              <a:spLocks/>
            </p:cNvSpPr>
            <p:nvPr/>
          </p:nvSpPr>
          <p:spPr bwMode="auto">
            <a:xfrm>
              <a:off x="5135246" y="4612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 name="Блок-схема: узел 14"/>
            <p:cNvSpPr>
              <a:spLocks/>
            </p:cNvSpPr>
            <p:nvPr/>
          </p:nvSpPr>
          <p:spPr bwMode="auto">
            <a:xfrm>
              <a:off x="4215504" y="4468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 name="Блок-схема: узел 15"/>
            <p:cNvSpPr>
              <a:spLocks/>
            </p:cNvSpPr>
            <p:nvPr/>
          </p:nvSpPr>
          <p:spPr bwMode="auto">
            <a:xfrm>
              <a:off x="4439904" y="49894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7" name="Блок-схема: узел 16"/>
            <p:cNvSpPr>
              <a:spLocks/>
            </p:cNvSpPr>
            <p:nvPr/>
          </p:nvSpPr>
          <p:spPr bwMode="auto">
            <a:xfrm>
              <a:off x="4600704" y="41254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8" name="Блок-схема: узел 17"/>
            <p:cNvSpPr>
              <a:spLocks/>
            </p:cNvSpPr>
            <p:nvPr/>
          </p:nvSpPr>
          <p:spPr bwMode="auto">
            <a:xfrm>
              <a:off x="4744704" y="52942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9" name="Блок-схема: узел 18"/>
            <p:cNvSpPr>
              <a:spLocks/>
            </p:cNvSpPr>
            <p:nvPr/>
          </p:nvSpPr>
          <p:spPr bwMode="auto">
            <a:xfrm>
              <a:off x="4672721" y="5743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0" name="Блок-схема: узел 19"/>
            <p:cNvSpPr>
              <a:spLocks/>
            </p:cNvSpPr>
            <p:nvPr/>
          </p:nvSpPr>
          <p:spPr bwMode="auto">
            <a:xfrm>
              <a:off x="5049504" y="5599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1" name="Блок-схема: узел 20"/>
            <p:cNvSpPr>
              <a:spLocks/>
            </p:cNvSpPr>
            <p:nvPr/>
          </p:nvSpPr>
          <p:spPr bwMode="auto">
            <a:xfrm>
              <a:off x="3406640" y="5302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2" name="Блок-схема: узел 21"/>
            <p:cNvSpPr>
              <a:spLocks/>
            </p:cNvSpPr>
            <p:nvPr/>
          </p:nvSpPr>
          <p:spPr bwMode="auto">
            <a:xfrm>
              <a:off x="5354304" y="59038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3" name="Блок-схема: узел 22"/>
            <p:cNvSpPr>
              <a:spLocks/>
            </p:cNvSpPr>
            <p:nvPr/>
          </p:nvSpPr>
          <p:spPr bwMode="auto">
            <a:xfrm>
              <a:off x="5426304" y="49676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 name="Блок-схема: узел 47"/>
            <p:cNvSpPr>
              <a:spLocks/>
            </p:cNvSpPr>
            <p:nvPr/>
          </p:nvSpPr>
          <p:spPr bwMode="auto">
            <a:xfrm>
              <a:off x="5659104" y="414455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2" name="Блок-схема: узел 61"/>
            <p:cNvSpPr>
              <a:spLocks/>
            </p:cNvSpPr>
            <p:nvPr/>
          </p:nvSpPr>
          <p:spPr bwMode="auto">
            <a:xfrm>
              <a:off x="5049520" y="38340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3" name="Блок-схема: узел 62"/>
            <p:cNvSpPr>
              <a:spLocks/>
            </p:cNvSpPr>
            <p:nvPr/>
          </p:nvSpPr>
          <p:spPr bwMode="auto">
            <a:xfrm>
              <a:off x="4678062" y="44544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4" name="Блок-схема: узел 63"/>
            <p:cNvSpPr>
              <a:spLocks/>
            </p:cNvSpPr>
            <p:nvPr/>
          </p:nvSpPr>
          <p:spPr bwMode="auto">
            <a:xfrm>
              <a:off x="3758320" y="43104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5" name="Блок-схема: узел 64"/>
            <p:cNvSpPr>
              <a:spLocks/>
            </p:cNvSpPr>
            <p:nvPr/>
          </p:nvSpPr>
          <p:spPr bwMode="auto">
            <a:xfrm>
              <a:off x="3982720" y="48312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6" name="Блок-схема: узел 65"/>
            <p:cNvSpPr>
              <a:spLocks/>
            </p:cNvSpPr>
            <p:nvPr/>
          </p:nvSpPr>
          <p:spPr bwMode="auto">
            <a:xfrm>
              <a:off x="4143520" y="39673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 name="Блок-схема: узел 66"/>
            <p:cNvSpPr>
              <a:spLocks/>
            </p:cNvSpPr>
            <p:nvPr/>
          </p:nvSpPr>
          <p:spPr bwMode="auto">
            <a:xfrm>
              <a:off x="4287520" y="51360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 name="Блок-схема: узел 67"/>
            <p:cNvSpPr>
              <a:spLocks/>
            </p:cNvSpPr>
            <p:nvPr/>
          </p:nvSpPr>
          <p:spPr bwMode="auto">
            <a:xfrm>
              <a:off x="4215537" y="5584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 name="Блок-схема: узел 68"/>
            <p:cNvSpPr>
              <a:spLocks/>
            </p:cNvSpPr>
            <p:nvPr/>
          </p:nvSpPr>
          <p:spPr bwMode="auto">
            <a:xfrm>
              <a:off x="4592320" y="5440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 name="Блок-схема: узел 69"/>
            <p:cNvSpPr>
              <a:spLocks/>
            </p:cNvSpPr>
            <p:nvPr/>
          </p:nvSpPr>
          <p:spPr bwMode="auto">
            <a:xfrm>
              <a:off x="2949456" y="51444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 name="Блок-схема: узел 70"/>
            <p:cNvSpPr>
              <a:spLocks/>
            </p:cNvSpPr>
            <p:nvPr/>
          </p:nvSpPr>
          <p:spPr bwMode="auto">
            <a:xfrm>
              <a:off x="4897120" y="57456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 name="Блок-схема: узел 71"/>
            <p:cNvSpPr>
              <a:spLocks/>
            </p:cNvSpPr>
            <p:nvPr/>
          </p:nvSpPr>
          <p:spPr bwMode="auto">
            <a:xfrm>
              <a:off x="4969120" y="48095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 name="Блок-схема: узел 72"/>
            <p:cNvSpPr>
              <a:spLocks/>
            </p:cNvSpPr>
            <p:nvPr/>
          </p:nvSpPr>
          <p:spPr bwMode="auto">
            <a:xfrm>
              <a:off x="5201920" y="39864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6" name="Блок-схема: узел 85"/>
            <p:cNvSpPr>
              <a:spLocks/>
            </p:cNvSpPr>
            <p:nvPr/>
          </p:nvSpPr>
          <p:spPr bwMode="auto">
            <a:xfrm>
              <a:off x="5049504" y="28954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7" name="Блок-схема: узел 86"/>
            <p:cNvSpPr>
              <a:spLocks/>
            </p:cNvSpPr>
            <p:nvPr/>
          </p:nvSpPr>
          <p:spPr bwMode="auto">
            <a:xfrm>
              <a:off x="4678046" y="3515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8" name="Блок-схема: узел 87"/>
            <p:cNvSpPr>
              <a:spLocks/>
            </p:cNvSpPr>
            <p:nvPr/>
          </p:nvSpPr>
          <p:spPr bwMode="auto">
            <a:xfrm>
              <a:off x="3758304" y="3371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89" name="Блок-схема: узел 88"/>
            <p:cNvSpPr>
              <a:spLocks/>
            </p:cNvSpPr>
            <p:nvPr/>
          </p:nvSpPr>
          <p:spPr bwMode="auto">
            <a:xfrm>
              <a:off x="3982704" y="38926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0" name="Блок-схема: узел 89"/>
            <p:cNvSpPr>
              <a:spLocks/>
            </p:cNvSpPr>
            <p:nvPr/>
          </p:nvSpPr>
          <p:spPr bwMode="auto">
            <a:xfrm>
              <a:off x="4143504" y="30287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1" name="Блок-схема: узел 90"/>
            <p:cNvSpPr>
              <a:spLocks/>
            </p:cNvSpPr>
            <p:nvPr/>
          </p:nvSpPr>
          <p:spPr bwMode="auto">
            <a:xfrm>
              <a:off x="4287504" y="41974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2" name="Блок-схема: узел 91"/>
            <p:cNvSpPr>
              <a:spLocks/>
            </p:cNvSpPr>
            <p:nvPr/>
          </p:nvSpPr>
          <p:spPr bwMode="auto">
            <a:xfrm>
              <a:off x="4215521" y="4646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3" name="Блок-схема: узел 92"/>
            <p:cNvSpPr>
              <a:spLocks/>
            </p:cNvSpPr>
            <p:nvPr/>
          </p:nvSpPr>
          <p:spPr bwMode="auto">
            <a:xfrm>
              <a:off x="4592304" y="4502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 name="Блок-схема: узел 93"/>
            <p:cNvSpPr>
              <a:spLocks/>
            </p:cNvSpPr>
            <p:nvPr/>
          </p:nvSpPr>
          <p:spPr bwMode="auto">
            <a:xfrm>
              <a:off x="2949440" y="4205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 name="Блок-схема: узел 94"/>
            <p:cNvSpPr>
              <a:spLocks/>
            </p:cNvSpPr>
            <p:nvPr/>
          </p:nvSpPr>
          <p:spPr bwMode="auto">
            <a:xfrm>
              <a:off x="4897104" y="48070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6" name="Блок-схема: узел 95"/>
            <p:cNvSpPr>
              <a:spLocks/>
            </p:cNvSpPr>
            <p:nvPr/>
          </p:nvSpPr>
          <p:spPr bwMode="auto">
            <a:xfrm>
              <a:off x="4969104" y="38709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7" name="Блок-схема: узел 96"/>
            <p:cNvSpPr>
              <a:spLocks/>
            </p:cNvSpPr>
            <p:nvPr/>
          </p:nvSpPr>
          <p:spPr bwMode="auto">
            <a:xfrm>
              <a:off x="5201904" y="30478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8" name="Блок-схема: узел 97"/>
            <p:cNvSpPr>
              <a:spLocks/>
            </p:cNvSpPr>
            <p:nvPr/>
          </p:nvSpPr>
          <p:spPr bwMode="auto">
            <a:xfrm>
              <a:off x="4196488" y="40214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9" name="Блок-схема: узел 98"/>
            <p:cNvSpPr>
              <a:spLocks/>
            </p:cNvSpPr>
            <p:nvPr/>
          </p:nvSpPr>
          <p:spPr bwMode="auto">
            <a:xfrm>
              <a:off x="3825030" y="4641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0" name="Блок-схема: узел 99"/>
            <p:cNvSpPr>
              <a:spLocks/>
            </p:cNvSpPr>
            <p:nvPr/>
          </p:nvSpPr>
          <p:spPr bwMode="auto">
            <a:xfrm>
              <a:off x="2905288" y="4497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1" name="Блок-схема: узел 100"/>
            <p:cNvSpPr>
              <a:spLocks/>
            </p:cNvSpPr>
            <p:nvPr/>
          </p:nvSpPr>
          <p:spPr bwMode="auto">
            <a:xfrm>
              <a:off x="3129688" y="5018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2" name="Блок-схема: узел 101"/>
            <p:cNvSpPr>
              <a:spLocks/>
            </p:cNvSpPr>
            <p:nvPr/>
          </p:nvSpPr>
          <p:spPr bwMode="auto">
            <a:xfrm>
              <a:off x="3290488" y="41547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 name="Блок-схема: узел 102"/>
            <p:cNvSpPr>
              <a:spLocks/>
            </p:cNvSpPr>
            <p:nvPr/>
          </p:nvSpPr>
          <p:spPr bwMode="auto">
            <a:xfrm>
              <a:off x="3434488" y="53234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4" name="Блок-схема: узел 103"/>
            <p:cNvSpPr>
              <a:spLocks/>
            </p:cNvSpPr>
            <p:nvPr/>
          </p:nvSpPr>
          <p:spPr bwMode="auto">
            <a:xfrm>
              <a:off x="3362505" y="5772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5" name="Блок-схема: узел 104"/>
            <p:cNvSpPr>
              <a:spLocks/>
            </p:cNvSpPr>
            <p:nvPr/>
          </p:nvSpPr>
          <p:spPr bwMode="auto">
            <a:xfrm>
              <a:off x="3739288" y="5628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6" name="Блок-схема: узел 105"/>
            <p:cNvSpPr>
              <a:spLocks/>
            </p:cNvSpPr>
            <p:nvPr/>
          </p:nvSpPr>
          <p:spPr bwMode="auto">
            <a:xfrm>
              <a:off x="2564256" y="515865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7" name="Блок-схема: узел 106"/>
            <p:cNvSpPr>
              <a:spLocks/>
            </p:cNvSpPr>
            <p:nvPr/>
          </p:nvSpPr>
          <p:spPr bwMode="auto">
            <a:xfrm>
              <a:off x="4044088" y="59330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8" name="Блок-схема: узел 107"/>
            <p:cNvSpPr>
              <a:spLocks/>
            </p:cNvSpPr>
            <p:nvPr/>
          </p:nvSpPr>
          <p:spPr bwMode="auto">
            <a:xfrm>
              <a:off x="4116088" y="49969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9" name="Блок-схема: узел 108"/>
            <p:cNvSpPr>
              <a:spLocks/>
            </p:cNvSpPr>
            <p:nvPr/>
          </p:nvSpPr>
          <p:spPr bwMode="auto">
            <a:xfrm>
              <a:off x="4348888" y="41738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4" name="Блок-схема: узел 123"/>
            <p:cNvSpPr>
              <a:spLocks/>
            </p:cNvSpPr>
            <p:nvPr/>
          </p:nvSpPr>
          <p:spPr bwMode="auto">
            <a:xfrm>
              <a:off x="5287646" y="4765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5" name="Блок-схема: узел 124"/>
            <p:cNvSpPr>
              <a:spLocks/>
            </p:cNvSpPr>
            <p:nvPr/>
          </p:nvSpPr>
          <p:spPr bwMode="auto">
            <a:xfrm>
              <a:off x="4367904" y="4621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6" name="Блок-схема: узел 125"/>
            <p:cNvSpPr>
              <a:spLocks/>
            </p:cNvSpPr>
            <p:nvPr/>
          </p:nvSpPr>
          <p:spPr bwMode="auto">
            <a:xfrm>
              <a:off x="4592304" y="51418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7" name="Блок-схема: узел 126"/>
            <p:cNvSpPr>
              <a:spLocks/>
            </p:cNvSpPr>
            <p:nvPr/>
          </p:nvSpPr>
          <p:spPr bwMode="auto">
            <a:xfrm>
              <a:off x="4753104" y="4277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8" name="Блок-схема: узел 127"/>
            <p:cNvSpPr>
              <a:spLocks/>
            </p:cNvSpPr>
            <p:nvPr/>
          </p:nvSpPr>
          <p:spPr bwMode="auto">
            <a:xfrm>
              <a:off x="4897104" y="54466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29" name="Блок-схема: узел 128"/>
            <p:cNvSpPr>
              <a:spLocks/>
            </p:cNvSpPr>
            <p:nvPr/>
          </p:nvSpPr>
          <p:spPr bwMode="auto">
            <a:xfrm>
              <a:off x="4825121" y="58954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0" name="Блок-схема: узел 129"/>
            <p:cNvSpPr>
              <a:spLocks/>
            </p:cNvSpPr>
            <p:nvPr/>
          </p:nvSpPr>
          <p:spPr bwMode="auto">
            <a:xfrm>
              <a:off x="5201904" y="57514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1" name="Блок-схема: узел 130"/>
            <p:cNvSpPr>
              <a:spLocks/>
            </p:cNvSpPr>
            <p:nvPr/>
          </p:nvSpPr>
          <p:spPr bwMode="auto">
            <a:xfrm>
              <a:off x="3559040" y="5455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2" name="Блок-схема: узел 131"/>
            <p:cNvSpPr>
              <a:spLocks/>
            </p:cNvSpPr>
            <p:nvPr/>
          </p:nvSpPr>
          <p:spPr bwMode="auto">
            <a:xfrm>
              <a:off x="5578704" y="512009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3" name="Блок-схема: узел 132"/>
            <p:cNvSpPr>
              <a:spLocks/>
            </p:cNvSpPr>
            <p:nvPr/>
          </p:nvSpPr>
          <p:spPr bwMode="auto">
            <a:xfrm>
              <a:off x="5201920" y="39864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4" name="Блок-схема: узел 133"/>
            <p:cNvSpPr>
              <a:spLocks/>
            </p:cNvSpPr>
            <p:nvPr/>
          </p:nvSpPr>
          <p:spPr bwMode="auto">
            <a:xfrm>
              <a:off x="4830462" y="4606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5" name="Блок-схема: узел 134"/>
            <p:cNvSpPr>
              <a:spLocks/>
            </p:cNvSpPr>
            <p:nvPr/>
          </p:nvSpPr>
          <p:spPr bwMode="auto">
            <a:xfrm>
              <a:off x="3910720" y="4462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6" name="Блок-схема: узел 135"/>
            <p:cNvSpPr>
              <a:spLocks/>
            </p:cNvSpPr>
            <p:nvPr/>
          </p:nvSpPr>
          <p:spPr bwMode="auto">
            <a:xfrm>
              <a:off x="4135120" y="49836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7" name="Блок-схема: узел 136"/>
            <p:cNvSpPr>
              <a:spLocks/>
            </p:cNvSpPr>
            <p:nvPr/>
          </p:nvSpPr>
          <p:spPr bwMode="auto">
            <a:xfrm>
              <a:off x="4295920" y="411972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8" name="Блок-схема: узел 137"/>
            <p:cNvSpPr>
              <a:spLocks/>
            </p:cNvSpPr>
            <p:nvPr/>
          </p:nvSpPr>
          <p:spPr bwMode="auto">
            <a:xfrm>
              <a:off x="4439920" y="52884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39" name="Блок-схема: узел 138"/>
            <p:cNvSpPr>
              <a:spLocks/>
            </p:cNvSpPr>
            <p:nvPr/>
          </p:nvSpPr>
          <p:spPr bwMode="auto">
            <a:xfrm>
              <a:off x="4367937" y="57372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0" name="Блок-схема: узел 139"/>
            <p:cNvSpPr>
              <a:spLocks/>
            </p:cNvSpPr>
            <p:nvPr/>
          </p:nvSpPr>
          <p:spPr bwMode="auto">
            <a:xfrm>
              <a:off x="4744720" y="55932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1" name="Блок-схема: узел 140"/>
            <p:cNvSpPr>
              <a:spLocks/>
            </p:cNvSpPr>
            <p:nvPr/>
          </p:nvSpPr>
          <p:spPr bwMode="auto">
            <a:xfrm>
              <a:off x="3101856" y="5296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2" name="Блок-схема: узел 141"/>
            <p:cNvSpPr>
              <a:spLocks/>
            </p:cNvSpPr>
            <p:nvPr/>
          </p:nvSpPr>
          <p:spPr bwMode="auto">
            <a:xfrm>
              <a:off x="5049520" y="58980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3" name="Блок-схема: узел 142"/>
            <p:cNvSpPr>
              <a:spLocks/>
            </p:cNvSpPr>
            <p:nvPr/>
          </p:nvSpPr>
          <p:spPr bwMode="auto">
            <a:xfrm>
              <a:off x="5121520" y="49619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4" name="Блок-схема: узел 143"/>
            <p:cNvSpPr>
              <a:spLocks/>
            </p:cNvSpPr>
            <p:nvPr/>
          </p:nvSpPr>
          <p:spPr bwMode="auto">
            <a:xfrm>
              <a:off x="5354320" y="413882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5" name="Блок-схема: узел 144"/>
            <p:cNvSpPr>
              <a:spLocks/>
            </p:cNvSpPr>
            <p:nvPr/>
          </p:nvSpPr>
          <p:spPr bwMode="auto">
            <a:xfrm>
              <a:off x="5201904" y="30478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6" name="Блок-схема: узел 145"/>
            <p:cNvSpPr>
              <a:spLocks/>
            </p:cNvSpPr>
            <p:nvPr/>
          </p:nvSpPr>
          <p:spPr bwMode="auto">
            <a:xfrm>
              <a:off x="4830446" y="3668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7" name="Блок-схема: узел 146"/>
            <p:cNvSpPr>
              <a:spLocks/>
            </p:cNvSpPr>
            <p:nvPr/>
          </p:nvSpPr>
          <p:spPr bwMode="auto">
            <a:xfrm>
              <a:off x="3910704" y="3524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8" name="Блок-схема: узел 147"/>
            <p:cNvSpPr>
              <a:spLocks/>
            </p:cNvSpPr>
            <p:nvPr/>
          </p:nvSpPr>
          <p:spPr bwMode="auto">
            <a:xfrm>
              <a:off x="4135104" y="40450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49" name="Блок-схема: узел 148"/>
            <p:cNvSpPr>
              <a:spLocks/>
            </p:cNvSpPr>
            <p:nvPr/>
          </p:nvSpPr>
          <p:spPr bwMode="auto">
            <a:xfrm>
              <a:off x="4295904" y="31811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0" name="Блок-схема: узел 149"/>
            <p:cNvSpPr>
              <a:spLocks/>
            </p:cNvSpPr>
            <p:nvPr/>
          </p:nvSpPr>
          <p:spPr bwMode="auto">
            <a:xfrm>
              <a:off x="4439904" y="4349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1" name="Блок-схема: узел 150"/>
            <p:cNvSpPr>
              <a:spLocks/>
            </p:cNvSpPr>
            <p:nvPr/>
          </p:nvSpPr>
          <p:spPr bwMode="auto">
            <a:xfrm>
              <a:off x="4367921" y="47986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2" name="Блок-схема: узел 151"/>
            <p:cNvSpPr>
              <a:spLocks/>
            </p:cNvSpPr>
            <p:nvPr/>
          </p:nvSpPr>
          <p:spPr bwMode="auto">
            <a:xfrm>
              <a:off x="4744704" y="46546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3" name="Блок-схема: узел 152"/>
            <p:cNvSpPr>
              <a:spLocks/>
            </p:cNvSpPr>
            <p:nvPr/>
          </p:nvSpPr>
          <p:spPr bwMode="auto">
            <a:xfrm>
              <a:off x="3101840" y="4358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4" name="Блок-схема: узел 153"/>
            <p:cNvSpPr>
              <a:spLocks/>
            </p:cNvSpPr>
            <p:nvPr/>
          </p:nvSpPr>
          <p:spPr bwMode="auto">
            <a:xfrm>
              <a:off x="5049504" y="49594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5" name="Блок-схема: узел 154"/>
            <p:cNvSpPr>
              <a:spLocks/>
            </p:cNvSpPr>
            <p:nvPr/>
          </p:nvSpPr>
          <p:spPr bwMode="auto">
            <a:xfrm>
              <a:off x="5121504" y="40233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6" name="Блок-схема: узел 155"/>
            <p:cNvSpPr>
              <a:spLocks/>
            </p:cNvSpPr>
            <p:nvPr/>
          </p:nvSpPr>
          <p:spPr bwMode="auto">
            <a:xfrm>
              <a:off x="5354304" y="320021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7" name="Блок-схема: узел 156"/>
            <p:cNvSpPr>
              <a:spLocks/>
            </p:cNvSpPr>
            <p:nvPr/>
          </p:nvSpPr>
          <p:spPr bwMode="auto">
            <a:xfrm>
              <a:off x="4348888" y="41738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8" name="Блок-схема: узел 157"/>
            <p:cNvSpPr>
              <a:spLocks/>
            </p:cNvSpPr>
            <p:nvPr/>
          </p:nvSpPr>
          <p:spPr bwMode="auto">
            <a:xfrm>
              <a:off x="3977430" y="4794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59" name="Блок-схема: узел 158"/>
            <p:cNvSpPr>
              <a:spLocks/>
            </p:cNvSpPr>
            <p:nvPr/>
          </p:nvSpPr>
          <p:spPr bwMode="auto">
            <a:xfrm>
              <a:off x="3057688" y="4650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0" name="Блок-схема: узел 159"/>
            <p:cNvSpPr>
              <a:spLocks/>
            </p:cNvSpPr>
            <p:nvPr/>
          </p:nvSpPr>
          <p:spPr bwMode="auto">
            <a:xfrm>
              <a:off x="3282088" y="51710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1" name="Блок-схема: узел 160"/>
            <p:cNvSpPr>
              <a:spLocks/>
            </p:cNvSpPr>
            <p:nvPr/>
          </p:nvSpPr>
          <p:spPr bwMode="auto">
            <a:xfrm>
              <a:off x="3442888" y="43071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2" name="Блок-схема: узел 161"/>
            <p:cNvSpPr>
              <a:spLocks/>
            </p:cNvSpPr>
            <p:nvPr/>
          </p:nvSpPr>
          <p:spPr bwMode="auto">
            <a:xfrm>
              <a:off x="3586888" y="5475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3" name="Блок-схема: узел 162"/>
            <p:cNvSpPr>
              <a:spLocks/>
            </p:cNvSpPr>
            <p:nvPr/>
          </p:nvSpPr>
          <p:spPr bwMode="auto">
            <a:xfrm>
              <a:off x="3514905" y="5924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4" name="Блок-схема: узел 163"/>
            <p:cNvSpPr>
              <a:spLocks/>
            </p:cNvSpPr>
            <p:nvPr/>
          </p:nvSpPr>
          <p:spPr bwMode="auto">
            <a:xfrm>
              <a:off x="3891688" y="5780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5" name="Блок-схема: узел 164"/>
            <p:cNvSpPr>
              <a:spLocks/>
            </p:cNvSpPr>
            <p:nvPr/>
          </p:nvSpPr>
          <p:spPr bwMode="auto">
            <a:xfrm>
              <a:off x="2716656" y="531105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6" name="Блок-схема: узел 165"/>
            <p:cNvSpPr>
              <a:spLocks/>
            </p:cNvSpPr>
            <p:nvPr/>
          </p:nvSpPr>
          <p:spPr bwMode="auto">
            <a:xfrm>
              <a:off x="4268488" y="51493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67" name="Блок-схема: узел 166"/>
            <p:cNvSpPr>
              <a:spLocks/>
            </p:cNvSpPr>
            <p:nvPr/>
          </p:nvSpPr>
          <p:spPr bwMode="auto">
            <a:xfrm>
              <a:off x="4501288" y="43262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6" name="Блок-схема: узел 255"/>
            <p:cNvSpPr>
              <a:spLocks/>
            </p:cNvSpPr>
            <p:nvPr/>
          </p:nvSpPr>
          <p:spPr bwMode="auto">
            <a:xfrm>
              <a:off x="5512046" y="52009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7" name="Блок-схема: узел 256"/>
            <p:cNvSpPr>
              <a:spLocks/>
            </p:cNvSpPr>
            <p:nvPr/>
          </p:nvSpPr>
          <p:spPr bwMode="auto">
            <a:xfrm>
              <a:off x="4592304" y="50569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8" name="Блок-схема: узел 257"/>
            <p:cNvSpPr>
              <a:spLocks/>
            </p:cNvSpPr>
            <p:nvPr/>
          </p:nvSpPr>
          <p:spPr bwMode="auto">
            <a:xfrm>
              <a:off x="4816704" y="55777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59" name="Блок-схема: узел 258"/>
            <p:cNvSpPr>
              <a:spLocks/>
            </p:cNvSpPr>
            <p:nvPr/>
          </p:nvSpPr>
          <p:spPr bwMode="auto">
            <a:xfrm>
              <a:off x="4977504" y="4713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0" name="Блок-схема: узел 259"/>
            <p:cNvSpPr>
              <a:spLocks/>
            </p:cNvSpPr>
            <p:nvPr/>
          </p:nvSpPr>
          <p:spPr bwMode="auto">
            <a:xfrm>
              <a:off x="5121504" y="58825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1" name="Блок-схема: узел 260"/>
            <p:cNvSpPr>
              <a:spLocks/>
            </p:cNvSpPr>
            <p:nvPr/>
          </p:nvSpPr>
          <p:spPr bwMode="auto">
            <a:xfrm>
              <a:off x="4934951" y="600776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2" name="Блок-схема: узел 261"/>
            <p:cNvSpPr>
              <a:spLocks/>
            </p:cNvSpPr>
            <p:nvPr/>
          </p:nvSpPr>
          <p:spPr bwMode="auto">
            <a:xfrm>
              <a:off x="5301319" y="590221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3" name="Блок-схема: узел 262"/>
            <p:cNvSpPr>
              <a:spLocks/>
            </p:cNvSpPr>
            <p:nvPr/>
          </p:nvSpPr>
          <p:spPr bwMode="auto">
            <a:xfrm>
              <a:off x="3783440" y="58909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5" name="Блок-схема: узел 264"/>
            <p:cNvSpPr>
              <a:spLocks/>
            </p:cNvSpPr>
            <p:nvPr/>
          </p:nvSpPr>
          <p:spPr bwMode="auto">
            <a:xfrm>
              <a:off x="5426320" y="44224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6" name="Блок-схема: узел 265"/>
            <p:cNvSpPr>
              <a:spLocks/>
            </p:cNvSpPr>
            <p:nvPr/>
          </p:nvSpPr>
          <p:spPr bwMode="auto">
            <a:xfrm>
              <a:off x="5054862" y="50428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7" name="Блок-схема: узел 266"/>
            <p:cNvSpPr>
              <a:spLocks/>
            </p:cNvSpPr>
            <p:nvPr/>
          </p:nvSpPr>
          <p:spPr bwMode="auto">
            <a:xfrm>
              <a:off x="4135120" y="48988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8" name="Блок-схема: узел 267"/>
            <p:cNvSpPr>
              <a:spLocks/>
            </p:cNvSpPr>
            <p:nvPr/>
          </p:nvSpPr>
          <p:spPr bwMode="auto">
            <a:xfrm>
              <a:off x="4359520" y="54196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69" name="Блок-схема: узел 268"/>
            <p:cNvSpPr>
              <a:spLocks/>
            </p:cNvSpPr>
            <p:nvPr/>
          </p:nvSpPr>
          <p:spPr bwMode="auto">
            <a:xfrm>
              <a:off x="4520320" y="45557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0" name="Блок-схема: узел 269"/>
            <p:cNvSpPr>
              <a:spLocks/>
            </p:cNvSpPr>
            <p:nvPr/>
          </p:nvSpPr>
          <p:spPr bwMode="auto">
            <a:xfrm>
              <a:off x="4664320" y="57244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1" name="Блок-схема: узел 270"/>
            <p:cNvSpPr>
              <a:spLocks/>
            </p:cNvSpPr>
            <p:nvPr/>
          </p:nvSpPr>
          <p:spPr bwMode="auto">
            <a:xfrm>
              <a:off x="4798879" y="560154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2" name="Блок-схема: узел 271"/>
            <p:cNvSpPr>
              <a:spLocks/>
            </p:cNvSpPr>
            <p:nvPr/>
          </p:nvSpPr>
          <p:spPr bwMode="auto">
            <a:xfrm>
              <a:off x="4969120" y="60292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3" name="Блок-схема: узел 272"/>
            <p:cNvSpPr>
              <a:spLocks/>
            </p:cNvSpPr>
            <p:nvPr/>
          </p:nvSpPr>
          <p:spPr bwMode="auto">
            <a:xfrm>
              <a:off x="3289033" y="53994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4" name="Блок-схема: узел 273"/>
            <p:cNvSpPr>
              <a:spLocks/>
            </p:cNvSpPr>
            <p:nvPr/>
          </p:nvSpPr>
          <p:spPr bwMode="auto">
            <a:xfrm>
              <a:off x="5159350" y="601042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5" name="Блок-схема: узел 274"/>
            <p:cNvSpPr>
              <a:spLocks/>
            </p:cNvSpPr>
            <p:nvPr/>
          </p:nvSpPr>
          <p:spPr bwMode="auto">
            <a:xfrm>
              <a:off x="5345920" y="539794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6" name="Блок-схема: узел 275"/>
            <p:cNvSpPr>
              <a:spLocks/>
            </p:cNvSpPr>
            <p:nvPr/>
          </p:nvSpPr>
          <p:spPr bwMode="auto">
            <a:xfrm>
              <a:off x="5578720" y="45748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7" name="Блок-схема: узел 276"/>
            <p:cNvSpPr>
              <a:spLocks/>
            </p:cNvSpPr>
            <p:nvPr/>
          </p:nvSpPr>
          <p:spPr bwMode="auto">
            <a:xfrm>
              <a:off x="5426304" y="34838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8" name="Блок-схема: узел 277"/>
            <p:cNvSpPr>
              <a:spLocks/>
            </p:cNvSpPr>
            <p:nvPr/>
          </p:nvSpPr>
          <p:spPr bwMode="auto">
            <a:xfrm>
              <a:off x="5054846" y="4104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79" name="Блок-схема: узел 278"/>
            <p:cNvSpPr>
              <a:spLocks/>
            </p:cNvSpPr>
            <p:nvPr/>
          </p:nvSpPr>
          <p:spPr bwMode="auto">
            <a:xfrm>
              <a:off x="4135104" y="3960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0" name="Блок-схема: узел 279"/>
            <p:cNvSpPr>
              <a:spLocks/>
            </p:cNvSpPr>
            <p:nvPr/>
          </p:nvSpPr>
          <p:spPr bwMode="auto">
            <a:xfrm>
              <a:off x="4359504" y="44810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1" name="Блок-схема: узел 280"/>
            <p:cNvSpPr>
              <a:spLocks/>
            </p:cNvSpPr>
            <p:nvPr/>
          </p:nvSpPr>
          <p:spPr bwMode="auto">
            <a:xfrm>
              <a:off x="4520304" y="36171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2" name="Блок-схема: узел 281"/>
            <p:cNvSpPr>
              <a:spLocks/>
            </p:cNvSpPr>
            <p:nvPr/>
          </p:nvSpPr>
          <p:spPr bwMode="auto">
            <a:xfrm>
              <a:off x="4664304" y="4785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3" name="Блок-схема: узел 282"/>
            <p:cNvSpPr>
              <a:spLocks/>
            </p:cNvSpPr>
            <p:nvPr/>
          </p:nvSpPr>
          <p:spPr bwMode="auto">
            <a:xfrm>
              <a:off x="4592321" y="5234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4" name="Блок-схема: узел 283"/>
            <p:cNvSpPr>
              <a:spLocks/>
            </p:cNvSpPr>
            <p:nvPr/>
          </p:nvSpPr>
          <p:spPr bwMode="auto">
            <a:xfrm>
              <a:off x="4969104" y="5090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5" name="Блок-схема: узел 284"/>
            <p:cNvSpPr>
              <a:spLocks/>
            </p:cNvSpPr>
            <p:nvPr/>
          </p:nvSpPr>
          <p:spPr bwMode="auto">
            <a:xfrm>
              <a:off x="3326240" y="4794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6" name="Блок-схема: узел 285"/>
            <p:cNvSpPr>
              <a:spLocks/>
            </p:cNvSpPr>
            <p:nvPr/>
          </p:nvSpPr>
          <p:spPr bwMode="auto">
            <a:xfrm>
              <a:off x="5273904" y="53954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7" name="Блок-схема: узел 286"/>
            <p:cNvSpPr>
              <a:spLocks/>
            </p:cNvSpPr>
            <p:nvPr/>
          </p:nvSpPr>
          <p:spPr bwMode="auto">
            <a:xfrm>
              <a:off x="5345904" y="44593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8" name="Блок-схема: узел 287"/>
            <p:cNvSpPr>
              <a:spLocks/>
            </p:cNvSpPr>
            <p:nvPr/>
          </p:nvSpPr>
          <p:spPr bwMode="auto">
            <a:xfrm>
              <a:off x="5578704" y="363620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89" name="Блок-схема: узел 288"/>
            <p:cNvSpPr>
              <a:spLocks/>
            </p:cNvSpPr>
            <p:nvPr/>
          </p:nvSpPr>
          <p:spPr bwMode="auto">
            <a:xfrm>
              <a:off x="5034377" y="309524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0" name="Блок-схема: узел 289"/>
            <p:cNvSpPr>
              <a:spLocks/>
            </p:cNvSpPr>
            <p:nvPr/>
          </p:nvSpPr>
          <p:spPr bwMode="auto">
            <a:xfrm>
              <a:off x="4201830" y="5230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1" name="Блок-схема: узел 290"/>
            <p:cNvSpPr>
              <a:spLocks/>
            </p:cNvSpPr>
            <p:nvPr/>
          </p:nvSpPr>
          <p:spPr bwMode="auto">
            <a:xfrm>
              <a:off x="3282088" y="5086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2" name="Блок-схема: узел 291"/>
            <p:cNvSpPr>
              <a:spLocks/>
            </p:cNvSpPr>
            <p:nvPr/>
          </p:nvSpPr>
          <p:spPr bwMode="auto">
            <a:xfrm>
              <a:off x="3506488" y="56070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3" name="Блок-схема: узел 292"/>
            <p:cNvSpPr>
              <a:spLocks/>
            </p:cNvSpPr>
            <p:nvPr/>
          </p:nvSpPr>
          <p:spPr bwMode="auto">
            <a:xfrm>
              <a:off x="3667288" y="47431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4" name="Блок-схема: узел 293"/>
            <p:cNvSpPr>
              <a:spLocks/>
            </p:cNvSpPr>
            <p:nvPr/>
          </p:nvSpPr>
          <p:spPr bwMode="auto">
            <a:xfrm>
              <a:off x="3811288" y="59118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5" name="Блок-схема: узел 294"/>
            <p:cNvSpPr>
              <a:spLocks/>
            </p:cNvSpPr>
            <p:nvPr/>
          </p:nvSpPr>
          <p:spPr bwMode="auto">
            <a:xfrm>
              <a:off x="3614320" y="60754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6" name="Блок-схема: узел 295"/>
            <p:cNvSpPr>
              <a:spLocks/>
            </p:cNvSpPr>
            <p:nvPr/>
          </p:nvSpPr>
          <p:spPr bwMode="auto">
            <a:xfrm>
              <a:off x="4001518" y="589301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7" name="Блок-схема: узел 296"/>
            <p:cNvSpPr>
              <a:spLocks/>
            </p:cNvSpPr>
            <p:nvPr/>
          </p:nvSpPr>
          <p:spPr bwMode="auto">
            <a:xfrm>
              <a:off x="2473224" y="5920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8" name="Блок-схема: узел 297"/>
            <p:cNvSpPr>
              <a:spLocks/>
            </p:cNvSpPr>
            <p:nvPr/>
          </p:nvSpPr>
          <p:spPr bwMode="auto">
            <a:xfrm>
              <a:off x="4492888" y="558533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299" name="Блок-схема: узел 298"/>
            <p:cNvSpPr>
              <a:spLocks/>
            </p:cNvSpPr>
            <p:nvPr/>
          </p:nvSpPr>
          <p:spPr bwMode="auto">
            <a:xfrm>
              <a:off x="4837443" y="394295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0" name="Блок-схема: узел 299"/>
            <p:cNvSpPr>
              <a:spLocks/>
            </p:cNvSpPr>
            <p:nvPr/>
          </p:nvSpPr>
          <p:spPr bwMode="auto">
            <a:xfrm>
              <a:off x="4902446" y="49450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1" name="Блок-схема: узел 300"/>
            <p:cNvSpPr>
              <a:spLocks/>
            </p:cNvSpPr>
            <p:nvPr/>
          </p:nvSpPr>
          <p:spPr bwMode="auto">
            <a:xfrm>
              <a:off x="3982704" y="48010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2" name="Блок-схема: узел 301"/>
            <p:cNvSpPr>
              <a:spLocks/>
            </p:cNvSpPr>
            <p:nvPr/>
          </p:nvSpPr>
          <p:spPr bwMode="auto">
            <a:xfrm>
              <a:off x="4207104" y="53218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3" name="Блок-схема: узел 302"/>
            <p:cNvSpPr>
              <a:spLocks/>
            </p:cNvSpPr>
            <p:nvPr/>
          </p:nvSpPr>
          <p:spPr bwMode="auto">
            <a:xfrm>
              <a:off x="4367904" y="44579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4" name="Блок-схема: узел 303"/>
            <p:cNvSpPr>
              <a:spLocks/>
            </p:cNvSpPr>
            <p:nvPr/>
          </p:nvSpPr>
          <p:spPr bwMode="auto">
            <a:xfrm>
              <a:off x="4511904" y="56266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5" name="Блок-схема: узел 304"/>
            <p:cNvSpPr>
              <a:spLocks/>
            </p:cNvSpPr>
            <p:nvPr/>
          </p:nvSpPr>
          <p:spPr bwMode="auto">
            <a:xfrm>
              <a:off x="4439921" y="60754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6" name="Блок-схема: узел 305"/>
            <p:cNvSpPr>
              <a:spLocks/>
            </p:cNvSpPr>
            <p:nvPr/>
          </p:nvSpPr>
          <p:spPr bwMode="auto">
            <a:xfrm>
              <a:off x="4816704" y="59314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7" name="Блок-схема: узел 306"/>
            <p:cNvSpPr>
              <a:spLocks/>
            </p:cNvSpPr>
            <p:nvPr/>
          </p:nvSpPr>
          <p:spPr bwMode="auto">
            <a:xfrm>
              <a:off x="3173840" y="563506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8" name="Блок-схема: узел 307"/>
            <p:cNvSpPr>
              <a:spLocks/>
            </p:cNvSpPr>
            <p:nvPr/>
          </p:nvSpPr>
          <p:spPr bwMode="auto">
            <a:xfrm>
              <a:off x="5193504" y="530014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09" name="Блок-схема: узел 308"/>
            <p:cNvSpPr>
              <a:spLocks/>
            </p:cNvSpPr>
            <p:nvPr/>
          </p:nvSpPr>
          <p:spPr bwMode="auto">
            <a:xfrm>
              <a:off x="4816720" y="41664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0" name="Блок-схема: узел 309"/>
            <p:cNvSpPr>
              <a:spLocks/>
            </p:cNvSpPr>
            <p:nvPr/>
          </p:nvSpPr>
          <p:spPr bwMode="auto">
            <a:xfrm>
              <a:off x="4445262" y="47869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1" name="Блок-схема: узел 310"/>
            <p:cNvSpPr>
              <a:spLocks/>
            </p:cNvSpPr>
            <p:nvPr/>
          </p:nvSpPr>
          <p:spPr bwMode="auto">
            <a:xfrm>
              <a:off x="3525520" y="46429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2" name="Блок-схема: узел 311"/>
            <p:cNvSpPr>
              <a:spLocks/>
            </p:cNvSpPr>
            <p:nvPr/>
          </p:nvSpPr>
          <p:spPr bwMode="auto">
            <a:xfrm>
              <a:off x="3749920" y="51637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3" name="Блок-схема: узел 312"/>
            <p:cNvSpPr>
              <a:spLocks/>
            </p:cNvSpPr>
            <p:nvPr/>
          </p:nvSpPr>
          <p:spPr bwMode="auto">
            <a:xfrm>
              <a:off x="3910720" y="42997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4" name="Блок-схема: узел 313"/>
            <p:cNvSpPr>
              <a:spLocks/>
            </p:cNvSpPr>
            <p:nvPr/>
          </p:nvSpPr>
          <p:spPr bwMode="auto">
            <a:xfrm>
              <a:off x="4054720" y="54685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5" name="Блок-схема: узел 314"/>
            <p:cNvSpPr>
              <a:spLocks/>
            </p:cNvSpPr>
            <p:nvPr/>
          </p:nvSpPr>
          <p:spPr bwMode="auto">
            <a:xfrm>
              <a:off x="3982737" y="59173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6" name="Блок-схема: узел 315"/>
            <p:cNvSpPr>
              <a:spLocks/>
            </p:cNvSpPr>
            <p:nvPr/>
          </p:nvSpPr>
          <p:spPr bwMode="auto">
            <a:xfrm>
              <a:off x="4359520" y="57733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7" name="Блок-схема: узел 316"/>
            <p:cNvSpPr>
              <a:spLocks/>
            </p:cNvSpPr>
            <p:nvPr/>
          </p:nvSpPr>
          <p:spPr bwMode="auto">
            <a:xfrm>
              <a:off x="2716656" y="54769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8" name="Блок-схема: узел 317"/>
            <p:cNvSpPr>
              <a:spLocks/>
            </p:cNvSpPr>
            <p:nvPr/>
          </p:nvSpPr>
          <p:spPr bwMode="auto">
            <a:xfrm>
              <a:off x="4664320" y="607812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19" name="Блок-схема: узел 318"/>
            <p:cNvSpPr>
              <a:spLocks/>
            </p:cNvSpPr>
            <p:nvPr/>
          </p:nvSpPr>
          <p:spPr bwMode="auto">
            <a:xfrm>
              <a:off x="4736320" y="514201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0" name="Блок-схема: узел 319"/>
            <p:cNvSpPr>
              <a:spLocks/>
            </p:cNvSpPr>
            <p:nvPr/>
          </p:nvSpPr>
          <p:spPr bwMode="auto">
            <a:xfrm>
              <a:off x="4969120" y="431887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1" name="Блок-схема: узел 320"/>
            <p:cNvSpPr>
              <a:spLocks/>
            </p:cNvSpPr>
            <p:nvPr/>
          </p:nvSpPr>
          <p:spPr bwMode="auto">
            <a:xfrm>
              <a:off x="4816704" y="3227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2" name="Блок-схема: узел 321"/>
            <p:cNvSpPr>
              <a:spLocks/>
            </p:cNvSpPr>
            <p:nvPr/>
          </p:nvSpPr>
          <p:spPr bwMode="auto">
            <a:xfrm>
              <a:off x="4445246" y="38483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3" name="Блок-схема: узел 322"/>
            <p:cNvSpPr>
              <a:spLocks/>
            </p:cNvSpPr>
            <p:nvPr/>
          </p:nvSpPr>
          <p:spPr bwMode="auto">
            <a:xfrm>
              <a:off x="3525504" y="37043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4" name="Блок-схема: узел 323"/>
            <p:cNvSpPr>
              <a:spLocks/>
            </p:cNvSpPr>
            <p:nvPr/>
          </p:nvSpPr>
          <p:spPr bwMode="auto">
            <a:xfrm>
              <a:off x="3749904" y="42251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5" name="Блок-схема: узел 324"/>
            <p:cNvSpPr>
              <a:spLocks/>
            </p:cNvSpPr>
            <p:nvPr/>
          </p:nvSpPr>
          <p:spPr bwMode="auto">
            <a:xfrm>
              <a:off x="3910704" y="336117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6" name="Блок-схема: узел 325"/>
            <p:cNvSpPr>
              <a:spLocks/>
            </p:cNvSpPr>
            <p:nvPr/>
          </p:nvSpPr>
          <p:spPr bwMode="auto">
            <a:xfrm>
              <a:off x="4054704" y="45299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7" name="Блок-схема: узел 326"/>
            <p:cNvSpPr>
              <a:spLocks/>
            </p:cNvSpPr>
            <p:nvPr/>
          </p:nvSpPr>
          <p:spPr bwMode="auto">
            <a:xfrm>
              <a:off x="3982721" y="49787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8" name="Блок-схема: узел 327"/>
            <p:cNvSpPr>
              <a:spLocks/>
            </p:cNvSpPr>
            <p:nvPr/>
          </p:nvSpPr>
          <p:spPr bwMode="auto">
            <a:xfrm>
              <a:off x="4454973" y="399644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29" name="Блок-схема: узел 328"/>
            <p:cNvSpPr>
              <a:spLocks/>
            </p:cNvSpPr>
            <p:nvPr/>
          </p:nvSpPr>
          <p:spPr bwMode="auto">
            <a:xfrm>
              <a:off x="2716640" y="45383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0" name="Блок-схема: узел 329"/>
            <p:cNvSpPr>
              <a:spLocks/>
            </p:cNvSpPr>
            <p:nvPr/>
          </p:nvSpPr>
          <p:spPr bwMode="auto">
            <a:xfrm>
              <a:off x="4664304" y="513951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1" name="Блок-схема: узел 330"/>
            <p:cNvSpPr>
              <a:spLocks/>
            </p:cNvSpPr>
            <p:nvPr/>
          </p:nvSpPr>
          <p:spPr bwMode="auto">
            <a:xfrm>
              <a:off x="4736304" y="420340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2" name="Блок-схема: узел 331"/>
            <p:cNvSpPr>
              <a:spLocks/>
            </p:cNvSpPr>
            <p:nvPr/>
          </p:nvSpPr>
          <p:spPr bwMode="auto">
            <a:xfrm>
              <a:off x="4969104" y="33802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3" name="Блок-схема: узел 332"/>
            <p:cNvSpPr>
              <a:spLocks/>
            </p:cNvSpPr>
            <p:nvPr/>
          </p:nvSpPr>
          <p:spPr bwMode="auto">
            <a:xfrm>
              <a:off x="3963688" y="43538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4" name="Блок-схема: узел 333"/>
            <p:cNvSpPr>
              <a:spLocks/>
            </p:cNvSpPr>
            <p:nvPr/>
          </p:nvSpPr>
          <p:spPr bwMode="auto">
            <a:xfrm>
              <a:off x="3592230" y="4974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5" name="Блок-схема: узел 334"/>
            <p:cNvSpPr>
              <a:spLocks/>
            </p:cNvSpPr>
            <p:nvPr/>
          </p:nvSpPr>
          <p:spPr bwMode="auto">
            <a:xfrm>
              <a:off x="2672488" y="48303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6" name="Блок-схема: узел 335"/>
            <p:cNvSpPr>
              <a:spLocks/>
            </p:cNvSpPr>
            <p:nvPr/>
          </p:nvSpPr>
          <p:spPr bwMode="auto">
            <a:xfrm>
              <a:off x="2896888" y="53511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7" name="Блок-схема: узел 336"/>
            <p:cNvSpPr>
              <a:spLocks/>
            </p:cNvSpPr>
            <p:nvPr/>
          </p:nvSpPr>
          <p:spPr bwMode="auto">
            <a:xfrm>
              <a:off x="3057688" y="448716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8" name="Блок-схема: узел 337"/>
            <p:cNvSpPr>
              <a:spLocks/>
            </p:cNvSpPr>
            <p:nvPr/>
          </p:nvSpPr>
          <p:spPr bwMode="auto">
            <a:xfrm>
              <a:off x="3201688" y="56559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39" name="Блок-схема: узел 338"/>
            <p:cNvSpPr>
              <a:spLocks/>
            </p:cNvSpPr>
            <p:nvPr/>
          </p:nvSpPr>
          <p:spPr bwMode="auto">
            <a:xfrm>
              <a:off x="3129705" y="61047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0" name="Блок-схема: узел 339"/>
            <p:cNvSpPr>
              <a:spLocks/>
            </p:cNvSpPr>
            <p:nvPr/>
          </p:nvSpPr>
          <p:spPr bwMode="auto">
            <a:xfrm>
              <a:off x="3506488" y="59607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1" name="Блок-схема: узел 340"/>
            <p:cNvSpPr>
              <a:spLocks/>
            </p:cNvSpPr>
            <p:nvPr/>
          </p:nvSpPr>
          <p:spPr bwMode="auto">
            <a:xfrm>
              <a:off x="2331456" y="549110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2" name="Блок-схема: узел 341"/>
            <p:cNvSpPr>
              <a:spLocks/>
            </p:cNvSpPr>
            <p:nvPr/>
          </p:nvSpPr>
          <p:spPr bwMode="auto">
            <a:xfrm>
              <a:off x="3883288" y="532939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43" name="Блок-схема: узел 342"/>
            <p:cNvSpPr>
              <a:spLocks/>
            </p:cNvSpPr>
            <p:nvPr/>
          </p:nvSpPr>
          <p:spPr bwMode="auto">
            <a:xfrm>
              <a:off x="4116088" y="4506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89" name="Блок-схема: узел 388"/>
            <p:cNvSpPr>
              <a:spLocks/>
            </p:cNvSpPr>
            <p:nvPr/>
          </p:nvSpPr>
          <p:spPr bwMode="auto">
            <a:xfrm>
              <a:off x="5290720" y="48493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0" name="Блок-схема: узел 389"/>
            <p:cNvSpPr>
              <a:spLocks/>
            </p:cNvSpPr>
            <p:nvPr/>
          </p:nvSpPr>
          <p:spPr bwMode="auto">
            <a:xfrm>
              <a:off x="5515120" y="53701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1" name="Блок-схема: узел 390"/>
            <p:cNvSpPr>
              <a:spLocks/>
            </p:cNvSpPr>
            <p:nvPr/>
          </p:nvSpPr>
          <p:spPr bwMode="auto">
            <a:xfrm>
              <a:off x="5675920" y="4506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5" name="Блок-схема: узел 394"/>
            <p:cNvSpPr>
              <a:spLocks/>
            </p:cNvSpPr>
            <p:nvPr/>
          </p:nvSpPr>
          <p:spPr bwMode="auto">
            <a:xfrm>
              <a:off x="4481856" y="568339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8" name="Блок-схема: узел 397"/>
            <p:cNvSpPr>
              <a:spLocks/>
            </p:cNvSpPr>
            <p:nvPr/>
          </p:nvSpPr>
          <p:spPr bwMode="auto">
            <a:xfrm>
              <a:off x="5753278" y="48352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399" name="Блок-схема: узел 398"/>
            <p:cNvSpPr>
              <a:spLocks/>
            </p:cNvSpPr>
            <p:nvPr/>
          </p:nvSpPr>
          <p:spPr bwMode="auto">
            <a:xfrm>
              <a:off x="4833536" y="46912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0" name="Блок-схема: узел 399"/>
            <p:cNvSpPr>
              <a:spLocks/>
            </p:cNvSpPr>
            <p:nvPr/>
          </p:nvSpPr>
          <p:spPr bwMode="auto">
            <a:xfrm>
              <a:off x="5057936" y="52120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1" name="Блок-схема: узел 400"/>
            <p:cNvSpPr>
              <a:spLocks/>
            </p:cNvSpPr>
            <p:nvPr/>
          </p:nvSpPr>
          <p:spPr bwMode="auto">
            <a:xfrm>
              <a:off x="5218736" y="43481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2" name="Блок-схема: узел 401"/>
            <p:cNvSpPr>
              <a:spLocks/>
            </p:cNvSpPr>
            <p:nvPr/>
          </p:nvSpPr>
          <p:spPr bwMode="auto">
            <a:xfrm>
              <a:off x="5362736" y="55168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3" name="Блок-схема: узел 402"/>
            <p:cNvSpPr>
              <a:spLocks/>
            </p:cNvSpPr>
            <p:nvPr/>
          </p:nvSpPr>
          <p:spPr bwMode="auto">
            <a:xfrm>
              <a:off x="5290753" y="59656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4" name="Блок-схема: узел 403"/>
            <p:cNvSpPr>
              <a:spLocks/>
            </p:cNvSpPr>
            <p:nvPr/>
          </p:nvSpPr>
          <p:spPr bwMode="auto">
            <a:xfrm>
              <a:off x="5667536" y="58216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05" name="Блок-схема: узел 404"/>
            <p:cNvSpPr>
              <a:spLocks/>
            </p:cNvSpPr>
            <p:nvPr/>
          </p:nvSpPr>
          <p:spPr bwMode="auto">
            <a:xfrm>
              <a:off x="4024672" y="552526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1" name="Блок-схема: узел 410"/>
            <p:cNvSpPr>
              <a:spLocks/>
            </p:cNvSpPr>
            <p:nvPr/>
          </p:nvSpPr>
          <p:spPr bwMode="auto">
            <a:xfrm>
              <a:off x="4833520" y="3752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2" name="Блок-схема: узел 411"/>
            <p:cNvSpPr>
              <a:spLocks/>
            </p:cNvSpPr>
            <p:nvPr/>
          </p:nvSpPr>
          <p:spPr bwMode="auto">
            <a:xfrm>
              <a:off x="5057920" y="42734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3" name="Блок-схема: узел 412"/>
            <p:cNvSpPr>
              <a:spLocks/>
            </p:cNvSpPr>
            <p:nvPr/>
          </p:nvSpPr>
          <p:spPr bwMode="auto">
            <a:xfrm>
              <a:off x="5218720" y="340951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4" name="Блок-схема: узел 413"/>
            <p:cNvSpPr>
              <a:spLocks/>
            </p:cNvSpPr>
            <p:nvPr/>
          </p:nvSpPr>
          <p:spPr bwMode="auto">
            <a:xfrm>
              <a:off x="5362720" y="45782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5" name="Блок-схема: узел 414"/>
            <p:cNvSpPr>
              <a:spLocks/>
            </p:cNvSpPr>
            <p:nvPr/>
          </p:nvSpPr>
          <p:spPr bwMode="auto">
            <a:xfrm>
              <a:off x="5290737" y="50270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6" name="Блок-схема: узел 415"/>
            <p:cNvSpPr>
              <a:spLocks/>
            </p:cNvSpPr>
            <p:nvPr/>
          </p:nvSpPr>
          <p:spPr bwMode="auto">
            <a:xfrm>
              <a:off x="5667520" y="48830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17" name="Блок-схема: узел 416"/>
            <p:cNvSpPr>
              <a:spLocks/>
            </p:cNvSpPr>
            <p:nvPr/>
          </p:nvSpPr>
          <p:spPr bwMode="auto">
            <a:xfrm>
              <a:off x="4024656" y="458665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1" name="Блок-схема: узел 420"/>
            <p:cNvSpPr>
              <a:spLocks/>
            </p:cNvSpPr>
            <p:nvPr/>
          </p:nvSpPr>
          <p:spPr bwMode="auto">
            <a:xfrm>
              <a:off x="5271704" y="44021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2" name="Блок-схема: узел 421"/>
            <p:cNvSpPr>
              <a:spLocks/>
            </p:cNvSpPr>
            <p:nvPr/>
          </p:nvSpPr>
          <p:spPr bwMode="auto">
            <a:xfrm>
              <a:off x="4900246" y="50226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3" name="Блок-схема: узел 422"/>
            <p:cNvSpPr>
              <a:spLocks/>
            </p:cNvSpPr>
            <p:nvPr/>
          </p:nvSpPr>
          <p:spPr bwMode="auto">
            <a:xfrm>
              <a:off x="3980504" y="48786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4" name="Блок-схема: узел 423"/>
            <p:cNvSpPr>
              <a:spLocks/>
            </p:cNvSpPr>
            <p:nvPr/>
          </p:nvSpPr>
          <p:spPr bwMode="auto">
            <a:xfrm>
              <a:off x="4204904" y="53994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5" name="Блок-схема: узел 424"/>
            <p:cNvSpPr>
              <a:spLocks/>
            </p:cNvSpPr>
            <p:nvPr/>
          </p:nvSpPr>
          <p:spPr bwMode="auto">
            <a:xfrm>
              <a:off x="4365704" y="453550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6" name="Блок-схема: узел 425"/>
            <p:cNvSpPr>
              <a:spLocks/>
            </p:cNvSpPr>
            <p:nvPr/>
          </p:nvSpPr>
          <p:spPr bwMode="auto">
            <a:xfrm>
              <a:off x="4509704" y="57042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7" name="Блок-схема: узел 426"/>
            <p:cNvSpPr>
              <a:spLocks/>
            </p:cNvSpPr>
            <p:nvPr/>
          </p:nvSpPr>
          <p:spPr bwMode="auto">
            <a:xfrm>
              <a:off x="4644263" y="558132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8" name="Блок-схема: узел 427"/>
            <p:cNvSpPr>
              <a:spLocks/>
            </p:cNvSpPr>
            <p:nvPr/>
          </p:nvSpPr>
          <p:spPr bwMode="auto">
            <a:xfrm>
              <a:off x="4814504" y="60090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29" name="Блок-схема: узел 428"/>
            <p:cNvSpPr>
              <a:spLocks/>
            </p:cNvSpPr>
            <p:nvPr/>
          </p:nvSpPr>
          <p:spPr bwMode="auto">
            <a:xfrm>
              <a:off x="3171640" y="571264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0" name="Блок-схема: узел 429"/>
            <p:cNvSpPr>
              <a:spLocks/>
            </p:cNvSpPr>
            <p:nvPr/>
          </p:nvSpPr>
          <p:spPr bwMode="auto">
            <a:xfrm>
              <a:off x="5191304" y="537773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1" name="Блок-схема: узел 430"/>
            <p:cNvSpPr>
              <a:spLocks/>
            </p:cNvSpPr>
            <p:nvPr/>
          </p:nvSpPr>
          <p:spPr bwMode="auto">
            <a:xfrm>
              <a:off x="5424104" y="455459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2" name="Блок-схема: узел 431"/>
            <p:cNvSpPr>
              <a:spLocks/>
            </p:cNvSpPr>
            <p:nvPr/>
          </p:nvSpPr>
          <p:spPr bwMode="auto">
            <a:xfrm>
              <a:off x="5753230" y="50110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3" name="Блок-схема: узел 432"/>
            <p:cNvSpPr>
              <a:spLocks/>
            </p:cNvSpPr>
            <p:nvPr/>
          </p:nvSpPr>
          <p:spPr bwMode="auto">
            <a:xfrm>
              <a:off x="4833488" y="48670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4" name="Блок-схема: узел 433"/>
            <p:cNvSpPr>
              <a:spLocks/>
            </p:cNvSpPr>
            <p:nvPr/>
          </p:nvSpPr>
          <p:spPr bwMode="auto">
            <a:xfrm>
              <a:off x="5057888" y="53878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5" name="Блок-схема: узел 434"/>
            <p:cNvSpPr>
              <a:spLocks/>
            </p:cNvSpPr>
            <p:nvPr/>
          </p:nvSpPr>
          <p:spPr bwMode="auto">
            <a:xfrm>
              <a:off x="5218688" y="45239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6" name="Блок-схема: узел 435"/>
            <p:cNvSpPr>
              <a:spLocks/>
            </p:cNvSpPr>
            <p:nvPr/>
          </p:nvSpPr>
          <p:spPr bwMode="auto">
            <a:xfrm>
              <a:off x="5362688" y="56926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7" name="Блок-схема: узел 436"/>
            <p:cNvSpPr>
              <a:spLocks/>
            </p:cNvSpPr>
            <p:nvPr/>
          </p:nvSpPr>
          <p:spPr bwMode="auto">
            <a:xfrm>
              <a:off x="5497247" y="55697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8" name="Блок-схема: узел 437"/>
            <p:cNvSpPr>
              <a:spLocks/>
            </p:cNvSpPr>
            <p:nvPr/>
          </p:nvSpPr>
          <p:spPr bwMode="auto">
            <a:xfrm>
              <a:off x="5667488" y="59974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39" name="Блок-схема: узел 438"/>
            <p:cNvSpPr>
              <a:spLocks/>
            </p:cNvSpPr>
            <p:nvPr/>
          </p:nvSpPr>
          <p:spPr bwMode="auto">
            <a:xfrm>
              <a:off x="4024624" y="570108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1" name="Блок-схема: узел 440"/>
            <p:cNvSpPr>
              <a:spLocks/>
            </p:cNvSpPr>
            <p:nvPr/>
          </p:nvSpPr>
          <p:spPr bwMode="auto">
            <a:xfrm>
              <a:off x="5667504" y="4232491"/>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2" name="Блок-схема: узел 441"/>
            <p:cNvSpPr>
              <a:spLocks/>
            </p:cNvSpPr>
            <p:nvPr/>
          </p:nvSpPr>
          <p:spPr bwMode="auto">
            <a:xfrm>
              <a:off x="5296046" y="48529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3" name="Блок-схема: узел 442"/>
            <p:cNvSpPr>
              <a:spLocks/>
            </p:cNvSpPr>
            <p:nvPr/>
          </p:nvSpPr>
          <p:spPr bwMode="auto">
            <a:xfrm>
              <a:off x="4376304" y="47089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4" name="Блок-схема: узел 443"/>
            <p:cNvSpPr>
              <a:spLocks/>
            </p:cNvSpPr>
            <p:nvPr/>
          </p:nvSpPr>
          <p:spPr bwMode="auto">
            <a:xfrm>
              <a:off x="4001518" y="518203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5" name="Блок-схема: узел 444"/>
            <p:cNvSpPr>
              <a:spLocks/>
            </p:cNvSpPr>
            <p:nvPr/>
          </p:nvSpPr>
          <p:spPr bwMode="auto">
            <a:xfrm>
              <a:off x="4761504" y="436580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6" name="Блок-схема: узел 445"/>
            <p:cNvSpPr>
              <a:spLocks/>
            </p:cNvSpPr>
            <p:nvPr/>
          </p:nvSpPr>
          <p:spPr bwMode="auto">
            <a:xfrm>
              <a:off x="4905504" y="55345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7" name="Блок-схема: узел 446"/>
            <p:cNvSpPr>
              <a:spLocks/>
            </p:cNvSpPr>
            <p:nvPr/>
          </p:nvSpPr>
          <p:spPr bwMode="auto">
            <a:xfrm>
              <a:off x="4833521" y="59833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8" name="Блок-схема: узел 447"/>
            <p:cNvSpPr>
              <a:spLocks/>
            </p:cNvSpPr>
            <p:nvPr/>
          </p:nvSpPr>
          <p:spPr bwMode="auto">
            <a:xfrm>
              <a:off x="5210304" y="583934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49" name="Блок-схема: узел 448"/>
            <p:cNvSpPr>
              <a:spLocks/>
            </p:cNvSpPr>
            <p:nvPr/>
          </p:nvSpPr>
          <p:spPr bwMode="auto">
            <a:xfrm>
              <a:off x="3567440" y="520982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0" name="Блок-схема: узел 449"/>
            <p:cNvSpPr>
              <a:spLocks/>
            </p:cNvSpPr>
            <p:nvPr/>
          </p:nvSpPr>
          <p:spPr bwMode="auto">
            <a:xfrm>
              <a:off x="5721646" y="55724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1" name="Блок-схема: узел 450"/>
            <p:cNvSpPr>
              <a:spLocks/>
            </p:cNvSpPr>
            <p:nvPr/>
          </p:nvSpPr>
          <p:spPr bwMode="auto">
            <a:xfrm>
              <a:off x="5587104" y="520803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4" name="Блок-схема: узел 453"/>
            <p:cNvSpPr>
              <a:spLocks/>
            </p:cNvSpPr>
            <p:nvPr/>
          </p:nvSpPr>
          <p:spPr bwMode="auto">
            <a:xfrm>
              <a:off x="5296030" y="39143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5" name="Блок-схема: узел 454"/>
            <p:cNvSpPr>
              <a:spLocks/>
            </p:cNvSpPr>
            <p:nvPr/>
          </p:nvSpPr>
          <p:spPr bwMode="auto">
            <a:xfrm>
              <a:off x="4376288" y="37703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6" name="Блок-схема: узел 455"/>
            <p:cNvSpPr>
              <a:spLocks/>
            </p:cNvSpPr>
            <p:nvPr/>
          </p:nvSpPr>
          <p:spPr bwMode="auto">
            <a:xfrm>
              <a:off x="4600688" y="42911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7" name="Блок-схема: узел 456"/>
            <p:cNvSpPr>
              <a:spLocks/>
            </p:cNvSpPr>
            <p:nvPr/>
          </p:nvSpPr>
          <p:spPr bwMode="auto">
            <a:xfrm>
              <a:off x="4761488" y="342719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8" name="Блок-схема: узел 457"/>
            <p:cNvSpPr>
              <a:spLocks/>
            </p:cNvSpPr>
            <p:nvPr/>
          </p:nvSpPr>
          <p:spPr bwMode="auto">
            <a:xfrm>
              <a:off x="5459920" y="479600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59" name="Блок-схема: узел 458"/>
            <p:cNvSpPr>
              <a:spLocks/>
            </p:cNvSpPr>
            <p:nvPr/>
          </p:nvSpPr>
          <p:spPr bwMode="auto">
            <a:xfrm>
              <a:off x="4636888" y="386372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0" name="Блок-схема: узел 459"/>
            <p:cNvSpPr>
              <a:spLocks/>
            </p:cNvSpPr>
            <p:nvPr/>
          </p:nvSpPr>
          <p:spPr bwMode="auto">
            <a:xfrm>
              <a:off x="5210288" y="49007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1" name="Блок-схема: узел 460"/>
            <p:cNvSpPr>
              <a:spLocks/>
            </p:cNvSpPr>
            <p:nvPr/>
          </p:nvSpPr>
          <p:spPr bwMode="auto">
            <a:xfrm>
              <a:off x="3567424" y="46043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2" name="Блок-схема: узел 461"/>
            <p:cNvSpPr>
              <a:spLocks/>
            </p:cNvSpPr>
            <p:nvPr/>
          </p:nvSpPr>
          <p:spPr bwMode="auto">
            <a:xfrm>
              <a:off x="5515088" y="520553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3" name="Блок-схема: узел 462"/>
            <p:cNvSpPr>
              <a:spLocks/>
            </p:cNvSpPr>
            <p:nvPr/>
          </p:nvSpPr>
          <p:spPr bwMode="auto">
            <a:xfrm>
              <a:off x="5587088" y="426942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5" name="Блок-схема: узел 464"/>
            <p:cNvSpPr>
              <a:spLocks/>
            </p:cNvSpPr>
            <p:nvPr/>
          </p:nvSpPr>
          <p:spPr bwMode="auto">
            <a:xfrm>
              <a:off x="4814472" y="4419875"/>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6" name="Блок-схема: узел 465"/>
            <p:cNvSpPr>
              <a:spLocks/>
            </p:cNvSpPr>
            <p:nvPr/>
          </p:nvSpPr>
          <p:spPr bwMode="auto">
            <a:xfrm>
              <a:off x="4443014" y="50403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7" name="Блок-схема: узел 466"/>
            <p:cNvSpPr>
              <a:spLocks/>
            </p:cNvSpPr>
            <p:nvPr/>
          </p:nvSpPr>
          <p:spPr bwMode="auto">
            <a:xfrm>
              <a:off x="3523272" y="48963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8" name="Блок-схема: узел 467"/>
            <p:cNvSpPr>
              <a:spLocks/>
            </p:cNvSpPr>
            <p:nvPr/>
          </p:nvSpPr>
          <p:spPr bwMode="auto">
            <a:xfrm>
              <a:off x="3747672" y="54171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69" name="Блок-схема: узел 468"/>
            <p:cNvSpPr>
              <a:spLocks/>
            </p:cNvSpPr>
            <p:nvPr/>
          </p:nvSpPr>
          <p:spPr bwMode="auto">
            <a:xfrm>
              <a:off x="3908472" y="455318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0" name="Блок-схема: узел 469"/>
            <p:cNvSpPr>
              <a:spLocks/>
            </p:cNvSpPr>
            <p:nvPr/>
          </p:nvSpPr>
          <p:spPr bwMode="auto">
            <a:xfrm>
              <a:off x="4052472" y="57219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1" name="Блок-схема: узел 470"/>
            <p:cNvSpPr>
              <a:spLocks/>
            </p:cNvSpPr>
            <p:nvPr/>
          </p:nvSpPr>
          <p:spPr bwMode="auto">
            <a:xfrm>
              <a:off x="4187031" y="559901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2" name="Блок-схема: узел 471"/>
            <p:cNvSpPr>
              <a:spLocks/>
            </p:cNvSpPr>
            <p:nvPr/>
          </p:nvSpPr>
          <p:spPr bwMode="auto">
            <a:xfrm>
              <a:off x="4357272" y="60267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3" name="Блок-схема: узел 472"/>
            <p:cNvSpPr>
              <a:spLocks/>
            </p:cNvSpPr>
            <p:nvPr/>
          </p:nvSpPr>
          <p:spPr bwMode="auto">
            <a:xfrm>
              <a:off x="2714408" y="573032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4" name="Блок-схема: узел 473"/>
            <p:cNvSpPr>
              <a:spLocks/>
            </p:cNvSpPr>
            <p:nvPr/>
          </p:nvSpPr>
          <p:spPr bwMode="auto">
            <a:xfrm>
              <a:off x="4734072" y="539541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5" name="Блок-схема: узел 474"/>
            <p:cNvSpPr>
              <a:spLocks/>
            </p:cNvSpPr>
            <p:nvPr/>
          </p:nvSpPr>
          <p:spPr bwMode="auto">
            <a:xfrm>
              <a:off x="3995370" y="413386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79" name="Блок-схема: узел 478"/>
            <p:cNvSpPr>
              <a:spLocks/>
            </p:cNvSpPr>
            <p:nvPr/>
          </p:nvSpPr>
          <p:spPr bwMode="auto">
            <a:xfrm>
              <a:off x="7062280" y="52539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0" name="Блок-схема: узел 479"/>
            <p:cNvSpPr>
              <a:spLocks/>
            </p:cNvSpPr>
            <p:nvPr/>
          </p:nvSpPr>
          <p:spPr bwMode="auto">
            <a:xfrm>
              <a:off x="6400144" y="25962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1" name="Блок-схема: узел 480"/>
            <p:cNvSpPr>
              <a:spLocks/>
            </p:cNvSpPr>
            <p:nvPr/>
          </p:nvSpPr>
          <p:spPr bwMode="auto">
            <a:xfrm>
              <a:off x="6624544" y="31170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2" name="Блок-схема: узел 481"/>
            <p:cNvSpPr>
              <a:spLocks/>
            </p:cNvSpPr>
            <p:nvPr/>
          </p:nvSpPr>
          <p:spPr bwMode="auto">
            <a:xfrm>
              <a:off x="6605096" y="50958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3" name="Блок-схема: узел 482"/>
            <p:cNvSpPr>
              <a:spLocks/>
            </p:cNvSpPr>
            <p:nvPr/>
          </p:nvSpPr>
          <p:spPr bwMode="auto">
            <a:xfrm>
              <a:off x="7638344" y="38440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4" name="Блок-схема: узел 483"/>
            <p:cNvSpPr>
              <a:spLocks/>
            </p:cNvSpPr>
            <p:nvPr/>
          </p:nvSpPr>
          <p:spPr bwMode="auto">
            <a:xfrm>
              <a:off x="6605080" y="41572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5" name="Блок-схема: узел 484"/>
            <p:cNvSpPr>
              <a:spLocks/>
            </p:cNvSpPr>
            <p:nvPr/>
          </p:nvSpPr>
          <p:spPr bwMode="auto">
            <a:xfrm>
              <a:off x="6466854" y="29276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6" name="Блок-схема: узел 485"/>
            <p:cNvSpPr>
              <a:spLocks/>
            </p:cNvSpPr>
            <p:nvPr/>
          </p:nvSpPr>
          <p:spPr bwMode="auto">
            <a:xfrm>
              <a:off x="6560928" y="44492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7" name="Блок-схема: узел 486"/>
            <p:cNvSpPr>
              <a:spLocks/>
            </p:cNvSpPr>
            <p:nvPr/>
          </p:nvSpPr>
          <p:spPr bwMode="auto">
            <a:xfrm>
              <a:off x="6785328" y="49700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8" name="Блок-схема: узел 487"/>
            <p:cNvSpPr>
              <a:spLocks/>
            </p:cNvSpPr>
            <p:nvPr/>
          </p:nvSpPr>
          <p:spPr bwMode="auto">
            <a:xfrm>
              <a:off x="6946128" y="410609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89" name="Блок-схема: узел 488"/>
            <p:cNvSpPr>
              <a:spLocks/>
            </p:cNvSpPr>
            <p:nvPr/>
          </p:nvSpPr>
          <p:spPr bwMode="auto">
            <a:xfrm>
              <a:off x="7090128" y="52748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0" name="Блок-схема: узел 489"/>
            <p:cNvSpPr>
              <a:spLocks/>
            </p:cNvSpPr>
            <p:nvPr/>
          </p:nvSpPr>
          <p:spPr bwMode="auto">
            <a:xfrm>
              <a:off x="7018145" y="57236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1" name="Блок-схема: узел 490"/>
            <p:cNvSpPr>
              <a:spLocks/>
            </p:cNvSpPr>
            <p:nvPr/>
          </p:nvSpPr>
          <p:spPr bwMode="auto">
            <a:xfrm>
              <a:off x="7394928" y="55796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2" name="Блок-схема: узел 491"/>
            <p:cNvSpPr>
              <a:spLocks/>
            </p:cNvSpPr>
            <p:nvPr/>
          </p:nvSpPr>
          <p:spPr bwMode="auto">
            <a:xfrm>
              <a:off x="6219896" y="511003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3" name="Блок-схема: узел 492"/>
            <p:cNvSpPr>
              <a:spLocks/>
            </p:cNvSpPr>
            <p:nvPr/>
          </p:nvSpPr>
          <p:spPr bwMode="auto">
            <a:xfrm>
              <a:off x="7214680" y="54063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4" name="Блок-схема: узел 493"/>
            <p:cNvSpPr>
              <a:spLocks/>
            </p:cNvSpPr>
            <p:nvPr/>
          </p:nvSpPr>
          <p:spPr bwMode="auto">
            <a:xfrm>
              <a:off x="6552544" y="27486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5" name="Блок-схема: узел 494"/>
            <p:cNvSpPr>
              <a:spLocks/>
            </p:cNvSpPr>
            <p:nvPr/>
          </p:nvSpPr>
          <p:spPr bwMode="auto">
            <a:xfrm>
              <a:off x="6757496" y="52482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6" name="Блок-схема: узел 495"/>
            <p:cNvSpPr>
              <a:spLocks/>
            </p:cNvSpPr>
            <p:nvPr/>
          </p:nvSpPr>
          <p:spPr bwMode="auto">
            <a:xfrm>
              <a:off x="6757480" y="43096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7" name="Блок-схема: узел 496"/>
            <p:cNvSpPr>
              <a:spLocks/>
            </p:cNvSpPr>
            <p:nvPr/>
          </p:nvSpPr>
          <p:spPr bwMode="auto">
            <a:xfrm>
              <a:off x="6619254" y="30800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8" name="Блок-схема: узел 497"/>
            <p:cNvSpPr>
              <a:spLocks/>
            </p:cNvSpPr>
            <p:nvPr/>
          </p:nvSpPr>
          <p:spPr bwMode="auto">
            <a:xfrm>
              <a:off x="6713328" y="46016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499" name="Блок-схема: узел 498"/>
            <p:cNvSpPr>
              <a:spLocks/>
            </p:cNvSpPr>
            <p:nvPr/>
          </p:nvSpPr>
          <p:spPr bwMode="auto">
            <a:xfrm>
              <a:off x="6937728" y="51224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0" name="Блок-схема: узел 499"/>
            <p:cNvSpPr>
              <a:spLocks/>
            </p:cNvSpPr>
            <p:nvPr/>
          </p:nvSpPr>
          <p:spPr bwMode="auto">
            <a:xfrm>
              <a:off x="7098528" y="425849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1" name="Блок-схема: узел 500"/>
            <p:cNvSpPr>
              <a:spLocks/>
            </p:cNvSpPr>
            <p:nvPr/>
          </p:nvSpPr>
          <p:spPr bwMode="auto">
            <a:xfrm>
              <a:off x="7242528" y="54272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2" name="Блок-схема: узел 501"/>
            <p:cNvSpPr>
              <a:spLocks/>
            </p:cNvSpPr>
            <p:nvPr/>
          </p:nvSpPr>
          <p:spPr bwMode="auto">
            <a:xfrm>
              <a:off x="7170545" y="58760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3" name="Блок-схема: узел 502"/>
            <p:cNvSpPr>
              <a:spLocks/>
            </p:cNvSpPr>
            <p:nvPr/>
          </p:nvSpPr>
          <p:spPr bwMode="auto">
            <a:xfrm>
              <a:off x="7547328" y="57320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4" name="Блок-схема: узел 503"/>
            <p:cNvSpPr>
              <a:spLocks/>
            </p:cNvSpPr>
            <p:nvPr/>
          </p:nvSpPr>
          <p:spPr bwMode="auto">
            <a:xfrm>
              <a:off x="6372296" y="526243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5" name="Блок-схема: узел 504"/>
            <p:cNvSpPr>
              <a:spLocks/>
            </p:cNvSpPr>
            <p:nvPr/>
          </p:nvSpPr>
          <p:spPr bwMode="auto">
            <a:xfrm>
              <a:off x="7439080" y="58423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6" name="Блок-схема: узел 505"/>
            <p:cNvSpPr>
              <a:spLocks/>
            </p:cNvSpPr>
            <p:nvPr/>
          </p:nvSpPr>
          <p:spPr bwMode="auto">
            <a:xfrm>
              <a:off x="6981896" y="56842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7" name="Блок-схема: узел 506"/>
            <p:cNvSpPr>
              <a:spLocks/>
            </p:cNvSpPr>
            <p:nvPr/>
          </p:nvSpPr>
          <p:spPr bwMode="auto">
            <a:xfrm>
              <a:off x="6981880" y="47456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8" name="Блок-схема: узел 507"/>
            <p:cNvSpPr>
              <a:spLocks/>
            </p:cNvSpPr>
            <p:nvPr/>
          </p:nvSpPr>
          <p:spPr bwMode="auto">
            <a:xfrm>
              <a:off x="6937728" y="50376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09" name="Блок-схема: узел 508"/>
            <p:cNvSpPr>
              <a:spLocks/>
            </p:cNvSpPr>
            <p:nvPr/>
          </p:nvSpPr>
          <p:spPr bwMode="auto">
            <a:xfrm>
              <a:off x="7162128" y="55584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0" name="Блок-схема: узел 509"/>
            <p:cNvSpPr>
              <a:spLocks/>
            </p:cNvSpPr>
            <p:nvPr/>
          </p:nvSpPr>
          <p:spPr bwMode="auto">
            <a:xfrm>
              <a:off x="6309112" y="302888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2" name="Блок-схема: узел 511"/>
            <p:cNvSpPr>
              <a:spLocks/>
            </p:cNvSpPr>
            <p:nvPr/>
          </p:nvSpPr>
          <p:spPr bwMode="auto">
            <a:xfrm>
              <a:off x="7269960" y="60268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3" name="Блок-схема: узел 512"/>
            <p:cNvSpPr>
              <a:spLocks/>
            </p:cNvSpPr>
            <p:nvPr/>
          </p:nvSpPr>
          <p:spPr bwMode="auto">
            <a:xfrm>
              <a:off x="7657158" y="58443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4" name="Блок-схема: узел 513"/>
            <p:cNvSpPr>
              <a:spLocks/>
            </p:cNvSpPr>
            <p:nvPr/>
          </p:nvSpPr>
          <p:spPr bwMode="auto">
            <a:xfrm>
              <a:off x="6128864" y="58716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5" name="Блок-схема: узел 514"/>
            <p:cNvSpPr>
              <a:spLocks/>
            </p:cNvSpPr>
            <p:nvPr/>
          </p:nvSpPr>
          <p:spPr bwMode="auto">
            <a:xfrm>
              <a:off x="6624528" y="30868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6" name="Блок-схема: узел 515"/>
            <p:cNvSpPr>
              <a:spLocks/>
            </p:cNvSpPr>
            <p:nvPr/>
          </p:nvSpPr>
          <p:spPr bwMode="auto">
            <a:xfrm>
              <a:off x="6829480" y="55864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7" name="Блок-схема: узел 516"/>
            <p:cNvSpPr>
              <a:spLocks/>
            </p:cNvSpPr>
            <p:nvPr/>
          </p:nvSpPr>
          <p:spPr bwMode="auto">
            <a:xfrm>
              <a:off x="7181160" y="45943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8" name="Блок-схема: узел 517"/>
            <p:cNvSpPr>
              <a:spLocks/>
            </p:cNvSpPr>
            <p:nvPr/>
          </p:nvSpPr>
          <p:spPr bwMode="auto">
            <a:xfrm>
              <a:off x="6391744" y="344951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19" name="Блок-схема: узел 518"/>
            <p:cNvSpPr>
              <a:spLocks/>
            </p:cNvSpPr>
            <p:nvPr/>
          </p:nvSpPr>
          <p:spPr bwMode="auto">
            <a:xfrm>
              <a:off x="6552544" y="258556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0" name="Блок-схема: узел 519"/>
            <p:cNvSpPr>
              <a:spLocks/>
            </p:cNvSpPr>
            <p:nvPr/>
          </p:nvSpPr>
          <p:spPr bwMode="auto">
            <a:xfrm>
              <a:off x="7638377" y="58687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1" name="Блок-схема: узел 520"/>
            <p:cNvSpPr>
              <a:spLocks/>
            </p:cNvSpPr>
            <p:nvPr/>
          </p:nvSpPr>
          <p:spPr bwMode="auto">
            <a:xfrm>
              <a:off x="6372296" y="54283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2" name="Блок-схема: узел 521"/>
            <p:cNvSpPr>
              <a:spLocks/>
            </p:cNvSpPr>
            <p:nvPr/>
          </p:nvSpPr>
          <p:spPr bwMode="auto">
            <a:xfrm>
              <a:off x="7181144" y="365569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3" name="Блок-схема: узел 522"/>
            <p:cNvSpPr>
              <a:spLocks/>
            </p:cNvSpPr>
            <p:nvPr/>
          </p:nvSpPr>
          <p:spPr bwMode="auto">
            <a:xfrm>
              <a:off x="6391728" y="25109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4" name="Блок-схема: узел 523"/>
            <p:cNvSpPr>
              <a:spLocks/>
            </p:cNvSpPr>
            <p:nvPr/>
          </p:nvSpPr>
          <p:spPr bwMode="auto">
            <a:xfrm>
              <a:off x="6624545" y="32645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5" name="Блок-схема: узел 524"/>
            <p:cNvSpPr>
              <a:spLocks/>
            </p:cNvSpPr>
            <p:nvPr/>
          </p:nvSpPr>
          <p:spPr bwMode="auto">
            <a:xfrm>
              <a:off x="6372280" y="448969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6" name="Блок-схема: узел 525"/>
            <p:cNvSpPr>
              <a:spLocks/>
            </p:cNvSpPr>
            <p:nvPr/>
          </p:nvSpPr>
          <p:spPr bwMode="auto">
            <a:xfrm>
              <a:off x="6605512" y="26396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7" name="Блок-схема: узел 526"/>
            <p:cNvSpPr>
              <a:spLocks/>
            </p:cNvSpPr>
            <p:nvPr/>
          </p:nvSpPr>
          <p:spPr bwMode="auto">
            <a:xfrm>
              <a:off x="6234054" y="326009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8" name="Блок-схема: узел 527"/>
            <p:cNvSpPr>
              <a:spLocks/>
            </p:cNvSpPr>
            <p:nvPr/>
          </p:nvSpPr>
          <p:spPr bwMode="auto">
            <a:xfrm>
              <a:off x="6328128" y="47816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29" name="Блок-схема: узел 528"/>
            <p:cNvSpPr>
              <a:spLocks/>
            </p:cNvSpPr>
            <p:nvPr/>
          </p:nvSpPr>
          <p:spPr bwMode="auto">
            <a:xfrm>
              <a:off x="6552528" y="53024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0" name="Блок-схема: узел 529"/>
            <p:cNvSpPr>
              <a:spLocks/>
            </p:cNvSpPr>
            <p:nvPr/>
          </p:nvSpPr>
          <p:spPr bwMode="auto">
            <a:xfrm>
              <a:off x="6713328" y="44385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1" name="Блок-схема: узел 530"/>
            <p:cNvSpPr>
              <a:spLocks/>
            </p:cNvSpPr>
            <p:nvPr/>
          </p:nvSpPr>
          <p:spPr bwMode="auto">
            <a:xfrm>
              <a:off x="5967209" y="354142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2" name="Блок-схема: узел 531"/>
            <p:cNvSpPr>
              <a:spLocks/>
            </p:cNvSpPr>
            <p:nvPr/>
          </p:nvSpPr>
          <p:spPr bwMode="auto">
            <a:xfrm>
              <a:off x="6785345" y="60560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3" name="Блок-схема: узел 532"/>
            <p:cNvSpPr>
              <a:spLocks/>
            </p:cNvSpPr>
            <p:nvPr/>
          </p:nvSpPr>
          <p:spPr bwMode="auto">
            <a:xfrm>
              <a:off x="7162128" y="59120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4" name="Блок-схема: узел 533"/>
            <p:cNvSpPr>
              <a:spLocks/>
            </p:cNvSpPr>
            <p:nvPr/>
          </p:nvSpPr>
          <p:spPr bwMode="auto">
            <a:xfrm>
              <a:off x="7538928" y="528077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5" name="Блок-схема: узел 534"/>
            <p:cNvSpPr>
              <a:spLocks/>
            </p:cNvSpPr>
            <p:nvPr/>
          </p:nvSpPr>
          <p:spPr bwMode="auto">
            <a:xfrm>
              <a:off x="6622328" y="316443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6" name="Блок-схема: узел 535"/>
            <p:cNvSpPr>
              <a:spLocks/>
            </p:cNvSpPr>
            <p:nvPr/>
          </p:nvSpPr>
          <p:spPr bwMode="auto">
            <a:xfrm>
              <a:off x="6041939" y="302831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7" name="Блок-схема: узел 536"/>
            <p:cNvSpPr>
              <a:spLocks/>
            </p:cNvSpPr>
            <p:nvPr/>
          </p:nvSpPr>
          <p:spPr bwMode="auto">
            <a:xfrm>
              <a:off x="7223080" y="549432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8" name="Блок-схема: узел 537"/>
            <p:cNvSpPr>
              <a:spLocks/>
            </p:cNvSpPr>
            <p:nvPr/>
          </p:nvSpPr>
          <p:spPr bwMode="auto">
            <a:xfrm>
              <a:off x="6209248" y="28901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39" name="Блок-схема: узел 538"/>
            <p:cNvSpPr>
              <a:spLocks/>
            </p:cNvSpPr>
            <p:nvPr/>
          </p:nvSpPr>
          <p:spPr bwMode="auto">
            <a:xfrm>
              <a:off x="7178912" y="484770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0" name="Блок-схема: узел 539"/>
            <p:cNvSpPr>
              <a:spLocks/>
            </p:cNvSpPr>
            <p:nvPr/>
          </p:nvSpPr>
          <p:spPr bwMode="auto">
            <a:xfrm>
              <a:off x="5739488" y="29036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2" name="Блок-схема: узел 541"/>
            <p:cNvSpPr>
              <a:spLocks/>
            </p:cNvSpPr>
            <p:nvPr/>
          </p:nvSpPr>
          <p:spPr bwMode="auto">
            <a:xfrm>
              <a:off x="6370048" y="568170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3" name="Блок-схема: узел 542"/>
            <p:cNvSpPr>
              <a:spLocks/>
            </p:cNvSpPr>
            <p:nvPr/>
          </p:nvSpPr>
          <p:spPr bwMode="auto">
            <a:xfrm>
              <a:off x="7170545" y="405360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4" name="Блок-схема: узел 543"/>
            <p:cNvSpPr>
              <a:spLocks/>
            </p:cNvSpPr>
            <p:nvPr/>
          </p:nvSpPr>
          <p:spPr bwMode="auto">
            <a:xfrm>
              <a:off x="7305712" y="315666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5" name="Блок-схема: узел 544"/>
            <p:cNvSpPr>
              <a:spLocks/>
            </p:cNvSpPr>
            <p:nvPr/>
          </p:nvSpPr>
          <p:spPr bwMode="auto">
            <a:xfrm>
              <a:off x="7530112" y="367746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6" name="Блок-схема: узел 545"/>
            <p:cNvSpPr>
              <a:spLocks/>
            </p:cNvSpPr>
            <p:nvPr/>
          </p:nvSpPr>
          <p:spPr bwMode="auto">
            <a:xfrm>
              <a:off x="6496848" y="399066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7" name="Блок-схема: узел 546"/>
            <p:cNvSpPr>
              <a:spLocks/>
            </p:cNvSpPr>
            <p:nvPr/>
          </p:nvSpPr>
          <p:spPr bwMode="auto">
            <a:xfrm>
              <a:off x="7530096" y="273886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8" name="Блок-схема: узел 547"/>
            <p:cNvSpPr>
              <a:spLocks/>
            </p:cNvSpPr>
            <p:nvPr/>
          </p:nvSpPr>
          <p:spPr bwMode="auto">
            <a:xfrm>
              <a:off x="6496832" y="305206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49" name="Блок-схема: узел 548"/>
            <p:cNvSpPr>
              <a:spLocks/>
            </p:cNvSpPr>
            <p:nvPr/>
          </p:nvSpPr>
          <p:spPr bwMode="auto">
            <a:xfrm>
              <a:off x="7372422" y="34880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0" name="Блок-схема: узел 549"/>
            <p:cNvSpPr>
              <a:spLocks/>
            </p:cNvSpPr>
            <p:nvPr/>
          </p:nvSpPr>
          <p:spPr bwMode="auto">
            <a:xfrm>
              <a:off x="6452680" y="33440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1" name="Блок-схема: узел 550"/>
            <p:cNvSpPr>
              <a:spLocks/>
            </p:cNvSpPr>
            <p:nvPr/>
          </p:nvSpPr>
          <p:spPr bwMode="auto">
            <a:xfrm>
              <a:off x="6677080" y="38648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2" name="Блок-схема: узел 551"/>
            <p:cNvSpPr>
              <a:spLocks/>
            </p:cNvSpPr>
            <p:nvPr/>
          </p:nvSpPr>
          <p:spPr bwMode="auto">
            <a:xfrm>
              <a:off x="6837880" y="300090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4" name="Блок-схема: узел 553"/>
            <p:cNvSpPr>
              <a:spLocks/>
            </p:cNvSpPr>
            <p:nvPr/>
          </p:nvSpPr>
          <p:spPr bwMode="auto">
            <a:xfrm>
              <a:off x="6909897" y="4618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5" name="Блок-схема: узел 554"/>
            <p:cNvSpPr>
              <a:spLocks/>
            </p:cNvSpPr>
            <p:nvPr/>
          </p:nvSpPr>
          <p:spPr bwMode="auto">
            <a:xfrm>
              <a:off x="6272864" y="280885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6" name="Блок-схема: узел 555"/>
            <p:cNvSpPr>
              <a:spLocks/>
            </p:cNvSpPr>
            <p:nvPr/>
          </p:nvSpPr>
          <p:spPr bwMode="auto">
            <a:xfrm>
              <a:off x="6111648" y="40048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7" name="Блок-схема: узел 556"/>
            <p:cNvSpPr>
              <a:spLocks/>
            </p:cNvSpPr>
            <p:nvPr/>
          </p:nvSpPr>
          <p:spPr bwMode="auto">
            <a:xfrm>
              <a:off x="7106432" y="430120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8" name="Блок-схема: узел 557"/>
            <p:cNvSpPr>
              <a:spLocks/>
            </p:cNvSpPr>
            <p:nvPr/>
          </p:nvSpPr>
          <p:spPr bwMode="auto">
            <a:xfrm>
              <a:off x="7458112" y="330906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59" name="Блок-схема: узел 558"/>
            <p:cNvSpPr>
              <a:spLocks/>
            </p:cNvSpPr>
            <p:nvPr/>
          </p:nvSpPr>
          <p:spPr bwMode="auto">
            <a:xfrm>
              <a:off x="6649248" y="414306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0" name="Блок-схема: узел 559"/>
            <p:cNvSpPr>
              <a:spLocks/>
            </p:cNvSpPr>
            <p:nvPr/>
          </p:nvSpPr>
          <p:spPr bwMode="auto">
            <a:xfrm>
              <a:off x="6649232" y="320446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1" name="Блок-схема: узел 560"/>
            <p:cNvSpPr>
              <a:spLocks/>
            </p:cNvSpPr>
            <p:nvPr/>
          </p:nvSpPr>
          <p:spPr bwMode="auto">
            <a:xfrm>
              <a:off x="7524822" y="3640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2" name="Блок-схема: узел 561"/>
            <p:cNvSpPr>
              <a:spLocks/>
            </p:cNvSpPr>
            <p:nvPr/>
          </p:nvSpPr>
          <p:spPr bwMode="auto">
            <a:xfrm>
              <a:off x="6605080" y="3496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3" name="Блок-схема: узел 562"/>
            <p:cNvSpPr>
              <a:spLocks/>
            </p:cNvSpPr>
            <p:nvPr/>
          </p:nvSpPr>
          <p:spPr bwMode="auto">
            <a:xfrm>
              <a:off x="6829480" y="40172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4" name="Блок-схема: узел 563"/>
            <p:cNvSpPr>
              <a:spLocks/>
            </p:cNvSpPr>
            <p:nvPr/>
          </p:nvSpPr>
          <p:spPr bwMode="auto">
            <a:xfrm>
              <a:off x="6990280" y="315330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5" name="Блок-схема: узел 564"/>
            <p:cNvSpPr>
              <a:spLocks/>
            </p:cNvSpPr>
            <p:nvPr/>
          </p:nvSpPr>
          <p:spPr bwMode="auto">
            <a:xfrm>
              <a:off x="7134280" y="43220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6" name="Блок-схема: узел 565"/>
            <p:cNvSpPr>
              <a:spLocks/>
            </p:cNvSpPr>
            <p:nvPr/>
          </p:nvSpPr>
          <p:spPr bwMode="auto">
            <a:xfrm>
              <a:off x="6662280" y="370427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68" name="Блок-схема: узел 567"/>
            <p:cNvSpPr>
              <a:spLocks/>
            </p:cNvSpPr>
            <p:nvPr/>
          </p:nvSpPr>
          <p:spPr bwMode="auto">
            <a:xfrm>
              <a:off x="6264048" y="41572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0" name="Блок-схема: узел 569"/>
            <p:cNvSpPr>
              <a:spLocks/>
            </p:cNvSpPr>
            <p:nvPr/>
          </p:nvSpPr>
          <p:spPr bwMode="auto">
            <a:xfrm>
              <a:off x="7495047" y="473065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1" name="Блок-схема: узел 570"/>
            <p:cNvSpPr>
              <a:spLocks/>
            </p:cNvSpPr>
            <p:nvPr/>
          </p:nvSpPr>
          <p:spPr bwMode="auto">
            <a:xfrm>
              <a:off x="6873632" y="3640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2" name="Блок-схема: узел 571"/>
            <p:cNvSpPr>
              <a:spLocks/>
            </p:cNvSpPr>
            <p:nvPr/>
          </p:nvSpPr>
          <p:spPr bwMode="auto">
            <a:xfrm>
              <a:off x="6829480" y="39324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3" name="Блок-схема: узел 572"/>
            <p:cNvSpPr>
              <a:spLocks/>
            </p:cNvSpPr>
            <p:nvPr/>
          </p:nvSpPr>
          <p:spPr bwMode="auto">
            <a:xfrm>
              <a:off x="7053880" y="44532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4" name="Блок-схема: узел 573"/>
            <p:cNvSpPr>
              <a:spLocks/>
            </p:cNvSpPr>
            <p:nvPr/>
          </p:nvSpPr>
          <p:spPr bwMode="auto">
            <a:xfrm>
              <a:off x="7214680" y="358929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6" name="Блок-схема: узел 575"/>
            <p:cNvSpPr>
              <a:spLocks/>
            </p:cNvSpPr>
            <p:nvPr/>
          </p:nvSpPr>
          <p:spPr bwMode="auto">
            <a:xfrm>
              <a:off x="7161712" y="49216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7" name="Блок-схема: узел 576"/>
            <p:cNvSpPr>
              <a:spLocks/>
            </p:cNvSpPr>
            <p:nvPr/>
          </p:nvSpPr>
          <p:spPr bwMode="auto">
            <a:xfrm>
              <a:off x="6535094" y="307361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8" name="Блок-схема: узел 577"/>
            <p:cNvSpPr>
              <a:spLocks/>
            </p:cNvSpPr>
            <p:nvPr/>
          </p:nvSpPr>
          <p:spPr bwMode="auto">
            <a:xfrm>
              <a:off x="6020616" y="476644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79" name="Блок-схема: узел 578"/>
            <p:cNvSpPr>
              <a:spLocks/>
            </p:cNvSpPr>
            <p:nvPr/>
          </p:nvSpPr>
          <p:spPr bwMode="auto">
            <a:xfrm>
              <a:off x="7530096" y="36472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0" name="Блок-схема: узел 579"/>
            <p:cNvSpPr>
              <a:spLocks/>
            </p:cNvSpPr>
            <p:nvPr/>
          </p:nvSpPr>
          <p:spPr bwMode="auto">
            <a:xfrm>
              <a:off x="6721232" y="448125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1" name="Блок-схема: узел 580"/>
            <p:cNvSpPr>
              <a:spLocks/>
            </p:cNvSpPr>
            <p:nvPr/>
          </p:nvSpPr>
          <p:spPr bwMode="auto">
            <a:xfrm>
              <a:off x="7072912" y="348911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2" name="Блок-схема: узел 581"/>
            <p:cNvSpPr>
              <a:spLocks/>
            </p:cNvSpPr>
            <p:nvPr/>
          </p:nvSpPr>
          <p:spPr bwMode="auto">
            <a:xfrm>
              <a:off x="7297312" y="400991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3" name="Блок-схема: узел 582"/>
            <p:cNvSpPr>
              <a:spLocks/>
            </p:cNvSpPr>
            <p:nvPr/>
          </p:nvSpPr>
          <p:spPr bwMode="auto">
            <a:xfrm>
              <a:off x="7458112" y="314597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4" name="Блок-схема: узел 583"/>
            <p:cNvSpPr>
              <a:spLocks/>
            </p:cNvSpPr>
            <p:nvPr/>
          </p:nvSpPr>
          <p:spPr bwMode="auto">
            <a:xfrm>
              <a:off x="6516313" y="309792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5" name="Блок-схема: узел 584"/>
            <p:cNvSpPr>
              <a:spLocks/>
            </p:cNvSpPr>
            <p:nvPr/>
          </p:nvSpPr>
          <p:spPr bwMode="auto">
            <a:xfrm>
              <a:off x="6264048" y="432311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6" name="Блок-схема: узел 585"/>
            <p:cNvSpPr>
              <a:spLocks/>
            </p:cNvSpPr>
            <p:nvPr/>
          </p:nvSpPr>
          <p:spPr bwMode="auto">
            <a:xfrm>
              <a:off x="7072896" y="255051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7" name="Блок-схема: узел 586"/>
            <p:cNvSpPr>
              <a:spLocks/>
            </p:cNvSpPr>
            <p:nvPr/>
          </p:nvSpPr>
          <p:spPr bwMode="auto">
            <a:xfrm>
              <a:off x="7297296" y="297581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8" name="Блок-схема: узел 587"/>
            <p:cNvSpPr>
              <a:spLocks/>
            </p:cNvSpPr>
            <p:nvPr/>
          </p:nvSpPr>
          <p:spPr bwMode="auto">
            <a:xfrm>
              <a:off x="7530113" y="382491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89" name="Блок-схема: узел 588"/>
            <p:cNvSpPr>
              <a:spLocks/>
            </p:cNvSpPr>
            <p:nvPr/>
          </p:nvSpPr>
          <p:spPr bwMode="auto">
            <a:xfrm>
              <a:off x="6264032" y="338451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0" name="Блок-схема: узел 589"/>
            <p:cNvSpPr>
              <a:spLocks/>
            </p:cNvSpPr>
            <p:nvPr/>
          </p:nvSpPr>
          <p:spPr bwMode="auto">
            <a:xfrm>
              <a:off x="7644480" y="3352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1" name="Блок-схема: узел 590"/>
            <p:cNvSpPr>
              <a:spLocks/>
            </p:cNvSpPr>
            <p:nvPr/>
          </p:nvSpPr>
          <p:spPr bwMode="auto">
            <a:xfrm>
              <a:off x="7139622" y="382050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2" name="Блок-схема: узел 591"/>
            <p:cNvSpPr>
              <a:spLocks/>
            </p:cNvSpPr>
            <p:nvPr/>
          </p:nvSpPr>
          <p:spPr bwMode="auto">
            <a:xfrm>
              <a:off x="6219880" y="367650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3" name="Блок-схема: узел 592"/>
            <p:cNvSpPr>
              <a:spLocks/>
            </p:cNvSpPr>
            <p:nvPr/>
          </p:nvSpPr>
          <p:spPr bwMode="auto">
            <a:xfrm>
              <a:off x="6444280" y="419730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4" name="Блок-схема: узел 593"/>
            <p:cNvSpPr>
              <a:spLocks/>
            </p:cNvSpPr>
            <p:nvPr/>
          </p:nvSpPr>
          <p:spPr bwMode="auto">
            <a:xfrm>
              <a:off x="6605080" y="333336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6" name="Блок-схема: узел 595"/>
            <p:cNvSpPr>
              <a:spLocks/>
            </p:cNvSpPr>
            <p:nvPr/>
          </p:nvSpPr>
          <p:spPr bwMode="auto">
            <a:xfrm>
              <a:off x="6677097" y="495090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599" name="Блок-схема: узел 598"/>
            <p:cNvSpPr>
              <a:spLocks/>
            </p:cNvSpPr>
            <p:nvPr/>
          </p:nvSpPr>
          <p:spPr bwMode="auto">
            <a:xfrm>
              <a:off x="7753659" y="367738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1" name="Блок-схема: узел 600"/>
            <p:cNvSpPr>
              <a:spLocks/>
            </p:cNvSpPr>
            <p:nvPr/>
          </p:nvSpPr>
          <p:spPr bwMode="auto">
            <a:xfrm>
              <a:off x="7114832" y="43891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2" name="Блок-схема: узел 601"/>
            <p:cNvSpPr>
              <a:spLocks/>
            </p:cNvSpPr>
            <p:nvPr/>
          </p:nvSpPr>
          <p:spPr bwMode="auto">
            <a:xfrm>
              <a:off x="7114816" y="345053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3" name="Блок-схема: узел 602"/>
            <p:cNvSpPr>
              <a:spLocks/>
            </p:cNvSpPr>
            <p:nvPr/>
          </p:nvSpPr>
          <p:spPr bwMode="auto">
            <a:xfrm>
              <a:off x="7070664" y="374252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4" name="Блок-схема: узел 603"/>
            <p:cNvSpPr>
              <a:spLocks/>
            </p:cNvSpPr>
            <p:nvPr/>
          </p:nvSpPr>
          <p:spPr bwMode="auto">
            <a:xfrm>
              <a:off x="6281248" y="259772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5" name="Блок-схема: узел 604"/>
            <p:cNvSpPr>
              <a:spLocks/>
            </p:cNvSpPr>
            <p:nvPr/>
          </p:nvSpPr>
          <p:spPr bwMode="auto">
            <a:xfrm>
              <a:off x="7285042" y="33897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06" name="Блок-схема: узел 605"/>
            <p:cNvSpPr>
              <a:spLocks/>
            </p:cNvSpPr>
            <p:nvPr/>
          </p:nvSpPr>
          <p:spPr bwMode="auto">
            <a:xfrm>
              <a:off x="6261800" y="457652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1" name="Блок-схема: узел 670"/>
            <p:cNvSpPr>
              <a:spLocks/>
            </p:cNvSpPr>
            <p:nvPr/>
          </p:nvSpPr>
          <p:spPr bwMode="auto">
            <a:xfrm>
              <a:off x="7214680" y="54063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3" name="Блок-схема: узел 672"/>
            <p:cNvSpPr>
              <a:spLocks/>
            </p:cNvSpPr>
            <p:nvPr/>
          </p:nvSpPr>
          <p:spPr bwMode="auto">
            <a:xfrm>
              <a:off x="6776944" y="32694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4" name="Блок-схема: узел 673"/>
            <p:cNvSpPr>
              <a:spLocks/>
            </p:cNvSpPr>
            <p:nvPr/>
          </p:nvSpPr>
          <p:spPr bwMode="auto">
            <a:xfrm>
              <a:off x="6757496" y="52482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5" name="Блок-схема: узел 674"/>
            <p:cNvSpPr>
              <a:spLocks/>
            </p:cNvSpPr>
            <p:nvPr/>
          </p:nvSpPr>
          <p:spPr bwMode="auto">
            <a:xfrm>
              <a:off x="7790744" y="39964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6" name="Блок-схема: узел 675"/>
            <p:cNvSpPr>
              <a:spLocks/>
            </p:cNvSpPr>
            <p:nvPr/>
          </p:nvSpPr>
          <p:spPr bwMode="auto">
            <a:xfrm>
              <a:off x="6757480" y="43096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7" name="Блок-схема: узел 676"/>
            <p:cNvSpPr>
              <a:spLocks/>
            </p:cNvSpPr>
            <p:nvPr/>
          </p:nvSpPr>
          <p:spPr bwMode="auto">
            <a:xfrm>
              <a:off x="6619254" y="30800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79" name="Блок-схема: узел 678"/>
            <p:cNvSpPr>
              <a:spLocks/>
            </p:cNvSpPr>
            <p:nvPr/>
          </p:nvSpPr>
          <p:spPr bwMode="auto">
            <a:xfrm>
              <a:off x="7242528" y="508358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0" name="Блок-схема: узел 679"/>
            <p:cNvSpPr>
              <a:spLocks/>
            </p:cNvSpPr>
            <p:nvPr/>
          </p:nvSpPr>
          <p:spPr bwMode="auto">
            <a:xfrm>
              <a:off x="7194012" y="32392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1" name="Блок-схема: узел 680"/>
            <p:cNvSpPr>
              <a:spLocks/>
            </p:cNvSpPr>
            <p:nvPr/>
          </p:nvSpPr>
          <p:spPr bwMode="auto">
            <a:xfrm>
              <a:off x="7242528" y="54272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3" name="Блок-схема: узел 682"/>
            <p:cNvSpPr>
              <a:spLocks/>
            </p:cNvSpPr>
            <p:nvPr/>
          </p:nvSpPr>
          <p:spPr bwMode="auto">
            <a:xfrm>
              <a:off x="7547328" y="57320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4" name="Блок-схема: узел 683"/>
            <p:cNvSpPr>
              <a:spLocks/>
            </p:cNvSpPr>
            <p:nvPr/>
          </p:nvSpPr>
          <p:spPr bwMode="auto">
            <a:xfrm>
              <a:off x="6372296" y="526243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5" name="Блок-схема: узел 684"/>
            <p:cNvSpPr>
              <a:spLocks/>
            </p:cNvSpPr>
            <p:nvPr/>
          </p:nvSpPr>
          <p:spPr bwMode="auto">
            <a:xfrm>
              <a:off x="7367080" y="55587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6" name="Блок-схема: узел 685"/>
            <p:cNvSpPr>
              <a:spLocks/>
            </p:cNvSpPr>
            <p:nvPr/>
          </p:nvSpPr>
          <p:spPr bwMode="auto">
            <a:xfrm>
              <a:off x="6704944" y="290105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7" name="Блок-схема: узел 686"/>
            <p:cNvSpPr>
              <a:spLocks/>
            </p:cNvSpPr>
            <p:nvPr/>
          </p:nvSpPr>
          <p:spPr bwMode="auto">
            <a:xfrm>
              <a:off x="6909896" y="540065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8" name="Блок-схема: узел 687"/>
            <p:cNvSpPr>
              <a:spLocks/>
            </p:cNvSpPr>
            <p:nvPr/>
          </p:nvSpPr>
          <p:spPr bwMode="auto">
            <a:xfrm>
              <a:off x="6909880" y="446204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89" name="Блок-схема: узел 688"/>
            <p:cNvSpPr>
              <a:spLocks/>
            </p:cNvSpPr>
            <p:nvPr/>
          </p:nvSpPr>
          <p:spPr bwMode="auto">
            <a:xfrm>
              <a:off x="6771654" y="32324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0" name="Блок-схема: узел 689"/>
            <p:cNvSpPr>
              <a:spLocks/>
            </p:cNvSpPr>
            <p:nvPr/>
          </p:nvSpPr>
          <p:spPr bwMode="auto">
            <a:xfrm>
              <a:off x="6865728" y="47540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1" name="Блок-схема: узел 690"/>
            <p:cNvSpPr>
              <a:spLocks/>
            </p:cNvSpPr>
            <p:nvPr/>
          </p:nvSpPr>
          <p:spPr bwMode="auto">
            <a:xfrm>
              <a:off x="7090128" y="52748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2" name="Блок-схема: узел 691"/>
            <p:cNvSpPr>
              <a:spLocks/>
            </p:cNvSpPr>
            <p:nvPr/>
          </p:nvSpPr>
          <p:spPr bwMode="auto">
            <a:xfrm>
              <a:off x="6237112" y="274530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3" name="Блок-схема: узел 692"/>
            <p:cNvSpPr>
              <a:spLocks/>
            </p:cNvSpPr>
            <p:nvPr/>
          </p:nvSpPr>
          <p:spPr bwMode="auto">
            <a:xfrm>
              <a:off x="7394928" y="55796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4" name="Блок-схема: узел 693"/>
            <p:cNvSpPr>
              <a:spLocks/>
            </p:cNvSpPr>
            <p:nvPr/>
          </p:nvSpPr>
          <p:spPr bwMode="auto">
            <a:xfrm>
              <a:off x="7322945" y="60284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5" name="Блок-схема: узел 694"/>
            <p:cNvSpPr>
              <a:spLocks/>
            </p:cNvSpPr>
            <p:nvPr/>
          </p:nvSpPr>
          <p:spPr bwMode="auto">
            <a:xfrm>
              <a:off x="7699728" y="58844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6" name="Блок-схема: узел 695"/>
            <p:cNvSpPr>
              <a:spLocks/>
            </p:cNvSpPr>
            <p:nvPr/>
          </p:nvSpPr>
          <p:spPr bwMode="auto">
            <a:xfrm>
              <a:off x="6524696" y="541483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697" name="Блок-схема: узел 696"/>
            <p:cNvSpPr>
              <a:spLocks/>
            </p:cNvSpPr>
            <p:nvPr/>
          </p:nvSpPr>
          <p:spPr bwMode="auto">
            <a:xfrm>
              <a:off x="7591480" y="59947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0" name="Блок-схема: узел 699"/>
            <p:cNvSpPr>
              <a:spLocks/>
            </p:cNvSpPr>
            <p:nvPr/>
          </p:nvSpPr>
          <p:spPr bwMode="auto">
            <a:xfrm>
              <a:off x="7090128" y="51900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1" name="Блок-схема: узел 700"/>
            <p:cNvSpPr>
              <a:spLocks/>
            </p:cNvSpPr>
            <p:nvPr/>
          </p:nvSpPr>
          <p:spPr bwMode="auto">
            <a:xfrm>
              <a:off x="7314528" y="57108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3" name="Блок-схема: узел 702"/>
            <p:cNvSpPr>
              <a:spLocks/>
            </p:cNvSpPr>
            <p:nvPr/>
          </p:nvSpPr>
          <p:spPr bwMode="auto">
            <a:xfrm>
              <a:off x="7619328" y="60156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4" name="Блок-схема: узел 703"/>
            <p:cNvSpPr>
              <a:spLocks/>
            </p:cNvSpPr>
            <p:nvPr/>
          </p:nvSpPr>
          <p:spPr bwMode="auto">
            <a:xfrm>
              <a:off x="5603920" y="262230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5" name="Блок-схема: узел 704"/>
            <p:cNvSpPr>
              <a:spLocks/>
            </p:cNvSpPr>
            <p:nvPr/>
          </p:nvSpPr>
          <p:spPr bwMode="auto">
            <a:xfrm>
              <a:off x="7809558" y="599679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6" name="Блок-схема: узел 705"/>
            <p:cNvSpPr>
              <a:spLocks/>
            </p:cNvSpPr>
            <p:nvPr/>
          </p:nvSpPr>
          <p:spPr bwMode="auto">
            <a:xfrm>
              <a:off x="6281264" y="60240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7" name="Блок-схема: узел 706"/>
            <p:cNvSpPr>
              <a:spLocks/>
            </p:cNvSpPr>
            <p:nvPr/>
          </p:nvSpPr>
          <p:spPr bwMode="auto">
            <a:xfrm>
              <a:off x="6776928" y="323924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08" name="Блок-схема: узел 707"/>
            <p:cNvSpPr>
              <a:spLocks/>
            </p:cNvSpPr>
            <p:nvPr/>
          </p:nvSpPr>
          <p:spPr bwMode="auto">
            <a:xfrm>
              <a:off x="5865646" y="272474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0" name="Блок-схема: узел 709"/>
            <p:cNvSpPr>
              <a:spLocks/>
            </p:cNvSpPr>
            <p:nvPr/>
          </p:nvSpPr>
          <p:spPr bwMode="auto">
            <a:xfrm>
              <a:off x="7557960" y="52675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1" name="Блок-схема: узел 710"/>
            <p:cNvSpPr>
              <a:spLocks/>
            </p:cNvSpPr>
            <p:nvPr/>
          </p:nvSpPr>
          <p:spPr bwMode="auto">
            <a:xfrm>
              <a:off x="6704944" y="273796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2" name="Блок-схема: узел 711"/>
            <p:cNvSpPr>
              <a:spLocks/>
            </p:cNvSpPr>
            <p:nvPr/>
          </p:nvSpPr>
          <p:spPr bwMode="auto">
            <a:xfrm>
              <a:off x="5825278" y="326805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3" name="Блок-схема: узел 712"/>
            <p:cNvSpPr>
              <a:spLocks/>
            </p:cNvSpPr>
            <p:nvPr/>
          </p:nvSpPr>
          <p:spPr bwMode="auto">
            <a:xfrm>
              <a:off x="6524696" y="558070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4" name="Блок-схема: узел 713"/>
            <p:cNvSpPr>
              <a:spLocks/>
            </p:cNvSpPr>
            <p:nvPr/>
          </p:nvSpPr>
          <p:spPr bwMode="auto">
            <a:xfrm>
              <a:off x="7333544" y="380809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6" name="Блок-схема: узел 715"/>
            <p:cNvSpPr>
              <a:spLocks/>
            </p:cNvSpPr>
            <p:nvPr/>
          </p:nvSpPr>
          <p:spPr bwMode="auto">
            <a:xfrm>
              <a:off x="6776945" y="341690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7" name="Блок-схема: узел 716"/>
            <p:cNvSpPr>
              <a:spLocks/>
            </p:cNvSpPr>
            <p:nvPr/>
          </p:nvSpPr>
          <p:spPr bwMode="auto">
            <a:xfrm>
              <a:off x="6524680" y="464209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8" name="Блок-схема: узел 717"/>
            <p:cNvSpPr>
              <a:spLocks/>
            </p:cNvSpPr>
            <p:nvPr/>
          </p:nvSpPr>
          <p:spPr bwMode="auto">
            <a:xfrm>
              <a:off x="6757912" y="279204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19" name="Блок-схема: узел 718"/>
            <p:cNvSpPr>
              <a:spLocks/>
            </p:cNvSpPr>
            <p:nvPr/>
          </p:nvSpPr>
          <p:spPr bwMode="auto">
            <a:xfrm>
              <a:off x="6386454" y="341249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0" name="Блок-схема: узел 719"/>
            <p:cNvSpPr>
              <a:spLocks/>
            </p:cNvSpPr>
            <p:nvPr/>
          </p:nvSpPr>
          <p:spPr bwMode="auto">
            <a:xfrm>
              <a:off x="6480528" y="49340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1" name="Блок-схема: узел 720"/>
            <p:cNvSpPr>
              <a:spLocks/>
            </p:cNvSpPr>
            <p:nvPr/>
          </p:nvSpPr>
          <p:spPr bwMode="auto">
            <a:xfrm>
              <a:off x="6704928" y="54548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2" name="Блок-схема: узел 721"/>
            <p:cNvSpPr>
              <a:spLocks/>
            </p:cNvSpPr>
            <p:nvPr/>
          </p:nvSpPr>
          <p:spPr bwMode="auto">
            <a:xfrm>
              <a:off x="7379623" y="49340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3" name="Блок-схема: узел 722"/>
            <p:cNvSpPr>
              <a:spLocks/>
            </p:cNvSpPr>
            <p:nvPr/>
          </p:nvSpPr>
          <p:spPr bwMode="auto">
            <a:xfrm>
              <a:off x="7009728" y="57596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6" name="Блок-схема: узел 725"/>
            <p:cNvSpPr>
              <a:spLocks/>
            </p:cNvSpPr>
            <p:nvPr/>
          </p:nvSpPr>
          <p:spPr bwMode="auto">
            <a:xfrm>
              <a:off x="7691328" y="543317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7" name="Блок-схема: узел 726"/>
            <p:cNvSpPr>
              <a:spLocks/>
            </p:cNvSpPr>
            <p:nvPr/>
          </p:nvSpPr>
          <p:spPr bwMode="auto">
            <a:xfrm>
              <a:off x="6774728" y="331683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8" name="Блок-схема: узел 727"/>
            <p:cNvSpPr>
              <a:spLocks/>
            </p:cNvSpPr>
            <p:nvPr/>
          </p:nvSpPr>
          <p:spPr bwMode="auto">
            <a:xfrm>
              <a:off x="6979680" y="581642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29" name="Блок-схема: узел 728"/>
            <p:cNvSpPr>
              <a:spLocks/>
            </p:cNvSpPr>
            <p:nvPr/>
          </p:nvSpPr>
          <p:spPr bwMode="auto">
            <a:xfrm>
              <a:off x="7375480" y="564672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2" name="Блок-схема: узел 731"/>
            <p:cNvSpPr>
              <a:spLocks/>
            </p:cNvSpPr>
            <p:nvPr/>
          </p:nvSpPr>
          <p:spPr bwMode="auto">
            <a:xfrm>
              <a:off x="7555712" y="552090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3" name="Блок-схема: узел 732"/>
            <p:cNvSpPr>
              <a:spLocks/>
            </p:cNvSpPr>
            <p:nvPr/>
          </p:nvSpPr>
          <p:spPr bwMode="auto">
            <a:xfrm>
              <a:off x="6702696" y="299137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4" name="Блок-схема: узел 733"/>
            <p:cNvSpPr>
              <a:spLocks/>
            </p:cNvSpPr>
            <p:nvPr/>
          </p:nvSpPr>
          <p:spPr bwMode="auto">
            <a:xfrm>
              <a:off x="6522448" y="583410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5" name="Блок-схема: узел 734"/>
            <p:cNvSpPr>
              <a:spLocks/>
            </p:cNvSpPr>
            <p:nvPr/>
          </p:nvSpPr>
          <p:spPr bwMode="auto">
            <a:xfrm>
              <a:off x="7338100" y="42624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6" name="Блок-схема: узел 735"/>
            <p:cNvSpPr>
              <a:spLocks/>
            </p:cNvSpPr>
            <p:nvPr/>
          </p:nvSpPr>
          <p:spPr bwMode="auto">
            <a:xfrm>
              <a:off x="7293948" y="455447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7" name="Блок-схема: узел 736"/>
            <p:cNvSpPr>
              <a:spLocks/>
            </p:cNvSpPr>
            <p:nvPr/>
          </p:nvSpPr>
          <p:spPr bwMode="auto">
            <a:xfrm>
              <a:off x="7679148" y="42113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8" name="Блок-схема: узел 737"/>
            <p:cNvSpPr>
              <a:spLocks/>
            </p:cNvSpPr>
            <p:nvPr/>
          </p:nvSpPr>
          <p:spPr bwMode="auto">
            <a:xfrm>
              <a:off x="7490500" y="44148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39" name="Блок-схема: узел 738"/>
            <p:cNvSpPr>
              <a:spLocks/>
            </p:cNvSpPr>
            <p:nvPr/>
          </p:nvSpPr>
          <p:spPr bwMode="auto">
            <a:xfrm>
              <a:off x="7831548" y="43637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0" name="Блок-схема: узел 739"/>
            <p:cNvSpPr>
              <a:spLocks/>
            </p:cNvSpPr>
            <p:nvPr/>
          </p:nvSpPr>
          <p:spPr bwMode="auto">
            <a:xfrm>
              <a:off x="7446348" y="454378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1" name="Блок-схема: узел 740"/>
            <p:cNvSpPr>
              <a:spLocks/>
            </p:cNvSpPr>
            <p:nvPr/>
          </p:nvSpPr>
          <p:spPr bwMode="auto">
            <a:xfrm>
              <a:off x="7903565" y="41588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2" name="Блок-схема: узел 741"/>
            <p:cNvSpPr>
              <a:spLocks/>
            </p:cNvSpPr>
            <p:nvPr/>
          </p:nvSpPr>
          <p:spPr bwMode="auto">
            <a:xfrm>
              <a:off x="7410100" y="39700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3" name="Блок-схема: узел 742"/>
            <p:cNvSpPr>
              <a:spLocks/>
            </p:cNvSpPr>
            <p:nvPr/>
          </p:nvSpPr>
          <p:spPr bwMode="auto">
            <a:xfrm>
              <a:off x="7839452" y="440644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4" name="Блок-схема: узел 743"/>
            <p:cNvSpPr>
              <a:spLocks/>
            </p:cNvSpPr>
            <p:nvPr/>
          </p:nvSpPr>
          <p:spPr bwMode="auto">
            <a:xfrm>
              <a:off x="7382268" y="424831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5" name="Блок-схема: узел 744"/>
            <p:cNvSpPr>
              <a:spLocks/>
            </p:cNvSpPr>
            <p:nvPr/>
          </p:nvSpPr>
          <p:spPr bwMode="auto">
            <a:xfrm>
              <a:off x="7562500" y="41224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6" name="Блок-схема: узел 745"/>
            <p:cNvSpPr>
              <a:spLocks/>
            </p:cNvSpPr>
            <p:nvPr/>
          </p:nvSpPr>
          <p:spPr bwMode="auto">
            <a:xfrm>
              <a:off x="7867300" y="442729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7" name="Блок-схема: узел 746"/>
            <p:cNvSpPr>
              <a:spLocks/>
            </p:cNvSpPr>
            <p:nvPr/>
          </p:nvSpPr>
          <p:spPr bwMode="auto">
            <a:xfrm>
              <a:off x="7562500" y="40376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8" name="Блок-схема: узел 747"/>
            <p:cNvSpPr>
              <a:spLocks/>
            </p:cNvSpPr>
            <p:nvPr/>
          </p:nvSpPr>
          <p:spPr bwMode="auto">
            <a:xfrm>
              <a:off x="7786900" y="45584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49" name="Блок-схема: узел 748"/>
            <p:cNvSpPr>
              <a:spLocks/>
            </p:cNvSpPr>
            <p:nvPr/>
          </p:nvSpPr>
          <p:spPr bwMode="auto">
            <a:xfrm>
              <a:off x="7454252" y="458650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0" name="Блок-схема: узел 749"/>
            <p:cNvSpPr>
              <a:spLocks/>
            </p:cNvSpPr>
            <p:nvPr/>
          </p:nvSpPr>
          <p:spPr bwMode="auto">
            <a:xfrm>
              <a:off x="7872642" y="392574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1" name="Блок-схема: узел 750"/>
            <p:cNvSpPr>
              <a:spLocks/>
            </p:cNvSpPr>
            <p:nvPr/>
          </p:nvSpPr>
          <p:spPr bwMode="auto">
            <a:xfrm>
              <a:off x="7847852" y="44943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2" name="Блок-схема: узел 751"/>
            <p:cNvSpPr>
              <a:spLocks/>
            </p:cNvSpPr>
            <p:nvPr/>
          </p:nvSpPr>
          <p:spPr bwMode="auto">
            <a:xfrm>
              <a:off x="7490500" y="44148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3" name="Блок-схема: узел 752"/>
            <p:cNvSpPr>
              <a:spLocks/>
            </p:cNvSpPr>
            <p:nvPr/>
          </p:nvSpPr>
          <p:spPr bwMode="auto">
            <a:xfrm>
              <a:off x="7831548" y="436373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4" name="Блок-схема: узел 753"/>
            <p:cNvSpPr>
              <a:spLocks/>
            </p:cNvSpPr>
            <p:nvPr/>
          </p:nvSpPr>
          <p:spPr bwMode="auto">
            <a:xfrm>
              <a:off x="7642900" y="45672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5" name="Блок-схема: узел 754"/>
            <p:cNvSpPr>
              <a:spLocks/>
            </p:cNvSpPr>
            <p:nvPr/>
          </p:nvSpPr>
          <p:spPr bwMode="auto">
            <a:xfrm>
              <a:off x="7385259" y="50146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6" name="Блок-схема: узел 755"/>
            <p:cNvSpPr>
              <a:spLocks/>
            </p:cNvSpPr>
            <p:nvPr/>
          </p:nvSpPr>
          <p:spPr bwMode="auto">
            <a:xfrm>
              <a:off x="7341107" y="5306672"/>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7" name="Блок-схема: узел 756"/>
            <p:cNvSpPr>
              <a:spLocks/>
            </p:cNvSpPr>
            <p:nvPr/>
          </p:nvSpPr>
          <p:spPr bwMode="auto">
            <a:xfrm>
              <a:off x="7726307" y="496352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8" name="Блок-схема: узел 757"/>
            <p:cNvSpPr>
              <a:spLocks/>
            </p:cNvSpPr>
            <p:nvPr/>
          </p:nvSpPr>
          <p:spPr bwMode="auto">
            <a:xfrm>
              <a:off x="7537659" y="51670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59" name="Блок-схема: узел 758"/>
            <p:cNvSpPr>
              <a:spLocks/>
            </p:cNvSpPr>
            <p:nvPr/>
          </p:nvSpPr>
          <p:spPr bwMode="auto">
            <a:xfrm>
              <a:off x="7878707" y="511592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0" name="Блок-схема: узел 759"/>
            <p:cNvSpPr>
              <a:spLocks/>
            </p:cNvSpPr>
            <p:nvPr/>
          </p:nvSpPr>
          <p:spPr bwMode="auto">
            <a:xfrm>
              <a:off x="7493507" y="529598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1" name="Блок-схема: узел 760"/>
            <p:cNvSpPr>
              <a:spLocks/>
            </p:cNvSpPr>
            <p:nvPr/>
          </p:nvSpPr>
          <p:spPr bwMode="auto">
            <a:xfrm>
              <a:off x="7950724" y="4911038"/>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2" name="Блок-схема: узел 761"/>
            <p:cNvSpPr>
              <a:spLocks/>
            </p:cNvSpPr>
            <p:nvPr/>
          </p:nvSpPr>
          <p:spPr bwMode="auto">
            <a:xfrm>
              <a:off x="6440874" y="371245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3" name="Блок-схема: узел 762"/>
            <p:cNvSpPr>
              <a:spLocks/>
            </p:cNvSpPr>
            <p:nvPr/>
          </p:nvSpPr>
          <p:spPr bwMode="auto">
            <a:xfrm>
              <a:off x="7886611" y="5158641"/>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4" name="Блок-схема: узел 763"/>
            <p:cNvSpPr>
              <a:spLocks/>
            </p:cNvSpPr>
            <p:nvPr/>
          </p:nvSpPr>
          <p:spPr bwMode="auto">
            <a:xfrm>
              <a:off x="7087104" y="2914245"/>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5" name="Блок-схема: узел 764"/>
            <p:cNvSpPr>
              <a:spLocks/>
            </p:cNvSpPr>
            <p:nvPr/>
          </p:nvSpPr>
          <p:spPr bwMode="auto">
            <a:xfrm>
              <a:off x="7609659" y="487468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6" name="Блок-схема: узел 765"/>
            <p:cNvSpPr>
              <a:spLocks/>
            </p:cNvSpPr>
            <p:nvPr/>
          </p:nvSpPr>
          <p:spPr bwMode="auto">
            <a:xfrm>
              <a:off x="7914459" y="5179487"/>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7" name="Блок-схема: узел 766"/>
            <p:cNvSpPr>
              <a:spLocks/>
            </p:cNvSpPr>
            <p:nvPr/>
          </p:nvSpPr>
          <p:spPr bwMode="auto">
            <a:xfrm>
              <a:off x="7609659" y="478987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8" name="Блок-схема: узел 767"/>
            <p:cNvSpPr>
              <a:spLocks/>
            </p:cNvSpPr>
            <p:nvPr/>
          </p:nvSpPr>
          <p:spPr bwMode="auto">
            <a:xfrm>
              <a:off x="7834059" y="5310676"/>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69" name="Блок-схема: узел 768"/>
            <p:cNvSpPr>
              <a:spLocks/>
            </p:cNvSpPr>
            <p:nvPr/>
          </p:nvSpPr>
          <p:spPr bwMode="auto">
            <a:xfrm>
              <a:off x="7797593" y="5632890"/>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0" name="Блок-схема: узел 769"/>
            <p:cNvSpPr>
              <a:spLocks/>
            </p:cNvSpPr>
            <p:nvPr/>
          </p:nvSpPr>
          <p:spPr bwMode="auto">
            <a:xfrm>
              <a:off x="7919801" y="46779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1" name="Блок-схема: узел 770"/>
            <p:cNvSpPr>
              <a:spLocks/>
            </p:cNvSpPr>
            <p:nvPr/>
          </p:nvSpPr>
          <p:spPr bwMode="auto">
            <a:xfrm>
              <a:off x="7895011" y="5246574"/>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2" name="Блок-схема: узел 771"/>
            <p:cNvSpPr>
              <a:spLocks/>
            </p:cNvSpPr>
            <p:nvPr/>
          </p:nvSpPr>
          <p:spPr bwMode="auto">
            <a:xfrm>
              <a:off x="7537659" y="51670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3" name="Блок-схема: узел 772"/>
            <p:cNvSpPr>
              <a:spLocks/>
            </p:cNvSpPr>
            <p:nvPr/>
          </p:nvSpPr>
          <p:spPr bwMode="auto">
            <a:xfrm>
              <a:off x="7878707" y="511592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4" name="Блок-схема: узел 773"/>
            <p:cNvSpPr>
              <a:spLocks/>
            </p:cNvSpPr>
            <p:nvPr/>
          </p:nvSpPr>
          <p:spPr bwMode="auto">
            <a:xfrm>
              <a:off x="7690059" y="5319483"/>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775" name="Блок-схема: узел 774"/>
            <p:cNvSpPr>
              <a:spLocks/>
            </p:cNvSpPr>
            <p:nvPr/>
          </p:nvSpPr>
          <p:spPr bwMode="auto">
            <a:xfrm>
              <a:off x="3174634" y="22991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6" name="Блок-схема: узел 775"/>
            <p:cNvSpPr>
              <a:spLocks/>
            </p:cNvSpPr>
            <p:nvPr/>
          </p:nvSpPr>
          <p:spPr bwMode="auto">
            <a:xfrm>
              <a:off x="3396040" y="23083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7" name="Блок-схема: узел 776"/>
            <p:cNvSpPr>
              <a:spLocks/>
            </p:cNvSpPr>
            <p:nvPr/>
          </p:nvSpPr>
          <p:spPr bwMode="auto">
            <a:xfrm>
              <a:off x="3470320" y="25505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8" name="Блок-схема: узел 777"/>
            <p:cNvSpPr>
              <a:spLocks/>
            </p:cNvSpPr>
            <p:nvPr/>
          </p:nvSpPr>
          <p:spPr bwMode="auto">
            <a:xfrm>
              <a:off x="3748864" y="23737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79" name="Блок-схема: узел 778"/>
            <p:cNvSpPr>
              <a:spLocks/>
            </p:cNvSpPr>
            <p:nvPr/>
          </p:nvSpPr>
          <p:spPr bwMode="auto">
            <a:xfrm>
              <a:off x="3595288" y="216575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0" name="Блок-схема: узел 779"/>
            <p:cNvSpPr>
              <a:spLocks/>
            </p:cNvSpPr>
            <p:nvPr/>
          </p:nvSpPr>
          <p:spPr bwMode="auto">
            <a:xfrm>
              <a:off x="3831098" y="21215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1" name="Блок-схема: узел 780"/>
            <p:cNvSpPr>
              <a:spLocks/>
            </p:cNvSpPr>
            <p:nvPr/>
          </p:nvSpPr>
          <p:spPr bwMode="auto">
            <a:xfrm>
              <a:off x="4052504" y="21307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2" name="Блок-схема: узел 781"/>
            <p:cNvSpPr>
              <a:spLocks/>
            </p:cNvSpPr>
            <p:nvPr/>
          </p:nvSpPr>
          <p:spPr bwMode="auto">
            <a:xfrm>
              <a:off x="4126784" y="23728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3" name="Блок-схема: узел 782"/>
            <p:cNvSpPr>
              <a:spLocks/>
            </p:cNvSpPr>
            <p:nvPr/>
          </p:nvSpPr>
          <p:spPr bwMode="auto">
            <a:xfrm>
              <a:off x="4405328" y="21960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4" name="Блок-схема: узел 783"/>
            <p:cNvSpPr>
              <a:spLocks/>
            </p:cNvSpPr>
            <p:nvPr/>
          </p:nvSpPr>
          <p:spPr bwMode="auto">
            <a:xfrm>
              <a:off x="4251752" y="19881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5" name="Блок-схема: узел 784"/>
            <p:cNvSpPr>
              <a:spLocks/>
            </p:cNvSpPr>
            <p:nvPr/>
          </p:nvSpPr>
          <p:spPr bwMode="auto">
            <a:xfrm>
              <a:off x="4598178" y="19776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6" name="Блок-схема: узел 785"/>
            <p:cNvSpPr>
              <a:spLocks/>
            </p:cNvSpPr>
            <p:nvPr/>
          </p:nvSpPr>
          <p:spPr bwMode="auto">
            <a:xfrm>
              <a:off x="5083880" y="18441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7" name="Блок-схема: узел 786"/>
            <p:cNvSpPr>
              <a:spLocks/>
            </p:cNvSpPr>
            <p:nvPr/>
          </p:nvSpPr>
          <p:spPr bwMode="auto">
            <a:xfrm>
              <a:off x="4063104" y="18283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8" name="Блок-схема: узел 787"/>
            <p:cNvSpPr>
              <a:spLocks/>
            </p:cNvSpPr>
            <p:nvPr/>
          </p:nvSpPr>
          <p:spPr bwMode="auto">
            <a:xfrm>
              <a:off x="5436704" y="19094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89" name="Блок-схема: узел 788"/>
            <p:cNvSpPr>
              <a:spLocks/>
            </p:cNvSpPr>
            <p:nvPr/>
          </p:nvSpPr>
          <p:spPr bwMode="auto">
            <a:xfrm>
              <a:off x="5283128" y="17015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0" name="Блок-схема: узел 789"/>
            <p:cNvSpPr>
              <a:spLocks/>
            </p:cNvSpPr>
            <p:nvPr/>
          </p:nvSpPr>
          <p:spPr bwMode="auto">
            <a:xfrm>
              <a:off x="4108466" y="25482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1" name="Блок-схема: узел 790"/>
            <p:cNvSpPr>
              <a:spLocks/>
            </p:cNvSpPr>
            <p:nvPr/>
          </p:nvSpPr>
          <p:spPr bwMode="auto">
            <a:xfrm>
              <a:off x="4329872" y="25573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2" name="Блок-схема: узел 791"/>
            <p:cNvSpPr>
              <a:spLocks/>
            </p:cNvSpPr>
            <p:nvPr/>
          </p:nvSpPr>
          <p:spPr bwMode="auto">
            <a:xfrm>
              <a:off x="4404152" y="27995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3" name="Блок-схема: узел 792"/>
            <p:cNvSpPr>
              <a:spLocks/>
            </p:cNvSpPr>
            <p:nvPr/>
          </p:nvSpPr>
          <p:spPr bwMode="auto">
            <a:xfrm>
              <a:off x="4682696" y="262272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4" name="Блок-схема: узел 793"/>
            <p:cNvSpPr>
              <a:spLocks/>
            </p:cNvSpPr>
            <p:nvPr/>
          </p:nvSpPr>
          <p:spPr bwMode="auto">
            <a:xfrm>
              <a:off x="4529120" y="24147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5" name="Блок-схема: узел 794"/>
            <p:cNvSpPr>
              <a:spLocks/>
            </p:cNvSpPr>
            <p:nvPr/>
          </p:nvSpPr>
          <p:spPr bwMode="auto">
            <a:xfrm>
              <a:off x="3469562" y="301475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6" name="Блок-схема: узел 795"/>
            <p:cNvSpPr>
              <a:spLocks/>
            </p:cNvSpPr>
            <p:nvPr/>
          </p:nvSpPr>
          <p:spPr bwMode="auto">
            <a:xfrm>
              <a:off x="3690968" y="302391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7" name="Блок-схема: узел 796"/>
            <p:cNvSpPr>
              <a:spLocks/>
            </p:cNvSpPr>
            <p:nvPr/>
          </p:nvSpPr>
          <p:spPr bwMode="auto">
            <a:xfrm>
              <a:off x="3765248" y="32660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8" name="Блок-схема: узел 797"/>
            <p:cNvSpPr>
              <a:spLocks/>
            </p:cNvSpPr>
            <p:nvPr/>
          </p:nvSpPr>
          <p:spPr bwMode="auto">
            <a:xfrm>
              <a:off x="4043792" y="30892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799" name="Блок-схема: узел 798"/>
            <p:cNvSpPr>
              <a:spLocks/>
            </p:cNvSpPr>
            <p:nvPr/>
          </p:nvSpPr>
          <p:spPr bwMode="auto">
            <a:xfrm>
              <a:off x="3890216" y="28813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0" name="Блок-схема: узел 799"/>
            <p:cNvSpPr>
              <a:spLocks/>
            </p:cNvSpPr>
            <p:nvPr/>
          </p:nvSpPr>
          <p:spPr bwMode="auto">
            <a:xfrm>
              <a:off x="4260450" y="30035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1" name="Блок-схема: узел 800"/>
            <p:cNvSpPr>
              <a:spLocks/>
            </p:cNvSpPr>
            <p:nvPr/>
          </p:nvSpPr>
          <p:spPr bwMode="auto">
            <a:xfrm>
              <a:off x="4481856" y="30126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2" name="Блок-схема: узел 801"/>
            <p:cNvSpPr>
              <a:spLocks/>
            </p:cNvSpPr>
            <p:nvPr/>
          </p:nvSpPr>
          <p:spPr bwMode="auto">
            <a:xfrm>
              <a:off x="4556136" y="32548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3" name="Блок-схема: узел 802"/>
            <p:cNvSpPr>
              <a:spLocks/>
            </p:cNvSpPr>
            <p:nvPr/>
          </p:nvSpPr>
          <p:spPr bwMode="auto">
            <a:xfrm>
              <a:off x="4834680" y="307802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4" name="Блок-схема: узел 803"/>
            <p:cNvSpPr>
              <a:spLocks/>
            </p:cNvSpPr>
            <p:nvPr/>
          </p:nvSpPr>
          <p:spPr bwMode="auto">
            <a:xfrm>
              <a:off x="4681104" y="28700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5" name="Блок-схема: узел 804"/>
            <p:cNvSpPr>
              <a:spLocks/>
            </p:cNvSpPr>
            <p:nvPr/>
          </p:nvSpPr>
          <p:spPr bwMode="auto">
            <a:xfrm>
              <a:off x="2879358" y="27755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6" name="Блок-схема: узел 805"/>
            <p:cNvSpPr>
              <a:spLocks/>
            </p:cNvSpPr>
            <p:nvPr/>
          </p:nvSpPr>
          <p:spPr bwMode="auto">
            <a:xfrm>
              <a:off x="3100764" y="278467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7" name="Блок-схема: узел 806"/>
            <p:cNvSpPr>
              <a:spLocks/>
            </p:cNvSpPr>
            <p:nvPr/>
          </p:nvSpPr>
          <p:spPr bwMode="auto">
            <a:xfrm>
              <a:off x="3175044" y="302684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8" name="Блок-схема: узел 807"/>
            <p:cNvSpPr>
              <a:spLocks/>
            </p:cNvSpPr>
            <p:nvPr/>
          </p:nvSpPr>
          <p:spPr bwMode="auto">
            <a:xfrm>
              <a:off x="3453588" y="285002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09" name="Блок-схема: узел 808"/>
            <p:cNvSpPr>
              <a:spLocks/>
            </p:cNvSpPr>
            <p:nvPr/>
          </p:nvSpPr>
          <p:spPr bwMode="auto">
            <a:xfrm>
              <a:off x="3300012" y="26420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0" name="Блок-схема: узел 809"/>
            <p:cNvSpPr>
              <a:spLocks/>
            </p:cNvSpPr>
            <p:nvPr/>
          </p:nvSpPr>
          <p:spPr bwMode="auto">
            <a:xfrm>
              <a:off x="3565140" y="259550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1" name="Блок-схема: узел 810"/>
            <p:cNvSpPr>
              <a:spLocks/>
            </p:cNvSpPr>
            <p:nvPr/>
          </p:nvSpPr>
          <p:spPr bwMode="auto">
            <a:xfrm>
              <a:off x="3786546" y="26046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2" name="Блок-схема: узел 811"/>
            <p:cNvSpPr>
              <a:spLocks/>
            </p:cNvSpPr>
            <p:nvPr/>
          </p:nvSpPr>
          <p:spPr bwMode="auto">
            <a:xfrm>
              <a:off x="3860826" y="284682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3" name="Блок-схема: узел 812"/>
            <p:cNvSpPr>
              <a:spLocks/>
            </p:cNvSpPr>
            <p:nvPr/>
          </p:nvSpPr>
          <p:spPr bwMode="auto">
            <a:xfrm>
              <a:off x="4139370" y="26700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4" name="Блок-схема: узел 813"/>
            <p:cNvSpPr>
              <a:spLocks/>
            </p:cNvSpPr>
            <p:nvPr/>
          </p:nvSpPr>
          <p:spPr bwMode="auto">
            <a:xfrm>
              <a:off x="3985794" y="24620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5" name="Блок-схема: узел 814"/>
            <p:cNvSpPr>
              <a:spLocks/>
            </p:cNvSpPr>
            <p:nvPr/>
          </p:nvSpPr>
          <p:spPr bwMode="auto">
            <a:xfrm>
              <a:off x="4469723" y="248893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6" name="Блок-схема: узел 815"/>
            <p:cNvSpPr>
              <a:spLocks/>
            </p:cNvSpPr>
            <p:nvPr/>
          </p:nvSpPr>
          <p:spPr bwMode="auto">
            <a:xfrm>
              <a:off x="4691129" y="24980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7" name="Блок-схема: узел 816"/>
            <p:cNvSpPr>
              <a:spLocks/>
            </p:cNvSpPr>
            <p:nvPr/>
          </p:nvSpPr>
          <p:spPr bwMode="auto">
            <a:xfrm>
              <a:off x="4765409" y="274025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8" name="Блок-схема: узел 817"/>
            <p:cNvSpPr>
              <a:spLocks/>
            </p:cNvSpPr>
            <p:nvPr/>
          </p:nvSpPr>
          <p:spPr bwMode="auto">
            <a:xfrm>
              <a:off x="5043953" y="256344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19" name="Блок-схема: узел 818"/>
            <p:cNvSpPr>
              <a:spLocks/>
            </p:cNvSpPr>
            <p:nvPr/>
          </p:nvSpPr>
          <p:spPr bwMode="auto">
            <a:xfrm>
              <a:off x="4890377" y="235549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0" name="Блок-схема: узел 819"/>
            <p:cNvSpPr>
              <a:spLocks/>
            </p:cNvSpPr>
            <p:nvPr/>
          </p:nvSpPr>
          <p:spPr bwMode="auto">
            <a:xfrm>
              <a:off x="5299313" y="212746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1" name="Блок-схема: узел 820"/>
            <p:cNvSpPr>
              <a:spLocks/>
            </p:cNvSpPr>
            <p:nvPr/>
          </p:nvSpPr>
          <p:spPr bwMode="auto">
            <a:xfrm>
              <a:off x="5520719" y="21366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2" name="Блок-схема: узел 821"/>
            <p:cNvSpPr>
              <a:spLocks/>
            </p:cNvSpPr>
            <p:nvPr/>
          </p:nvSpPr>
          <p:spPr bwMode="auto">
            <a:xfrm>
              <a:off x="5594999" y="23787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3" name="Блок-схема: узел 822"/>
            <p:cNvSpPr>
              <a:spLocks/>
            </p:cNvSpPr>
            <p:nvPr/>
          </p:nvSpPr>
          <p:spPr bwMode="auto">
            <a:xfrm>
              <a:off x="5873543" y="22019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4" name="Блок-схема: узел 823"/>
            <p:cNvSpPr>
              <a:spLocks/>
            </p:cNvSpPr>
            <p:nvPr/>
          </p:nvSpPr>
          <p:spPr bwMode="auto">
            <a:xfrm>
              <a:off x="5719967" y="19940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5" name="Блок-схема: узел 824"/>
            <p:cNvSpPr>
              <a:spLocks/>
            </p:cNvSpPr>
            <p:nvPr/>
          </p:nvSpPr>
          <p:spPr bwMode="auto">
            <a:xfrm>
              <a:off x="5955777" y="194983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6" name="Блок-схема: узел 825"/>
            <p:cNvSpPr>
              <a:spLocks/>
            </p:cNvSpPr>
            <p:nvPr/>
          </p:nvSpPr>
          <p:spPr bwMode="auto">
            <a:xfrm>
              <a:off x="6177183" y="19589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7" name="Блок-схема: узел 826"/>
            <p:cNvSpPr>
              <a:spLocks/>
            </p:cNvSpPr>
            <p:nvPr/>
          </p:nvSpPr>
          <p:spPr bwMode="auto">
            <a:xfrm>
              <a:off x="6251463" y="220115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8" name="Блок-схема: узел 827"/>
            <p:cNvSpPr>
              <a:spLocks/>
            </p:cNvSpPr>
            <p:nvPr/>
          </p:nvSpPr>
          <p:spPr bwMode="auto">
            <a:xfrm>
              <a:off x="6233145" y="23764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29" name="Блок-схема: узел 828"/>
            <p:cNvSpPr>
              <a:spLocks/>
            </p:cNvSpPr>
            <p:nvPr/>
          </p:nvSpPr>
          <p:spPr bwMode="auto">
            <a:xfrm>
              <a:off x="5262452" y="276540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0" name="Блок-схема: узел 829"/>
            <p:cNvSpPr>
              <a:spLocks/>
            </p:cNvSpPr>
            <p:nvPr/>
          </p:nvSpPr>
          <p:spPr bwMode="auto">
            <a:xfrm>
              <a:off x="5689819" y="242377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1" name="Блок-схема: узел 830"/>
            <p:cNvSpPr>
              <a:spLocks/>
            </p:cNvSpPr>
            <p:nvPr/>
          </p:nvSpPr>
          <p:spPr bwMode="auto">
            <a:xfrm>
              <a:off x="5911225" y="24329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2" name="Блок-схема: узел 831"/>
            <p:cNvSpPr>
              <a:spLocks/>
            </p:cNvSpPr>
            <p:nvPr/>
          </p:nvSpPr>
          <p:spPr bwMode="auto">
            <a:xfrm>
              <a:off x="6264049" y="24982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3" name="Блок-схема: узел 832"/>
            <p:cNvSpPr>
              <a:spLocks/>
            </p:cNvSpPr>
            <p:nvPr/>
          </p:nvSpPr>
          <p:spPr bwMode="auto">
            <a:xfrm>
              <a:off x="6110473" y="229033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4" name="Блок-схема: узел 833"/>
            <p:cNvSpPr>
              <a:spLocks/>
            </p:cNvSpPr>
            <p:nvPr/>
          </p:nvSpPr>
          <p:spPr bwMode="auto">
            <a:xfrm>
              <a:off x="5737697" y="251892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5" name="Блок-схема: узел 834"/>
            <p:cNvSpPr>
              <a:spLocks/>
            </p:cNvSpPr>
            <p:nvPr/>
          </p:nvSpPr>
          <p:spPr bwMode="auto">
            <a:xfrm>
              <a:off x="5959103" y="252807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6" name="Блок-схема: узел 835"/>
            <p:cNvSpPr>
              <a:spLocks/>
            </p:cNvSpPr>
            <p:nvPr/>
          </p:nvSpPr>
          <p:spPr bwMode="auto">
            <a:xfrm>
              <a:off x="6033383" y="27702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7" name="Блок-схема: узел 836"/>
            <p:cNvSpPr>
              <a:spLocks/>
            </p:cNvSpPr>
            <p:nvPr/>
          </p:nvSpPr>
          <p:spPr bwMode="auto">
            <a:xfrm>
              <a:off x="6311927" y="25934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8" name="Блок-схема: узел 837"/>
            <p:cNvSpPr>
              <a:spLocks/>
            </p:cNvSpPr>
            <p:nvPr/>
          </p:nvSpPr>
          <p:spPr bwMode="auto">
            <a:xfrm>
              <a:off x="6158351" y="23854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39" name="Блок-схема: узел 838"/>
            <p:cNvSpPr>
              <a:spLocks/>
            </p:cNvSpPr>
            <p:nvPr/>
          </p:nvSpPr>
          <p:spPr bwMode="auto">
            <a:xfrm>
              <a:off x="6394161" y="234130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0" name="Блок-схема: узел 839"/>
            <p:cNvSpPr>
              <a:spLocks/>
            </p:cNvSpPr>
            <p:nvPr/>
          </p:nvSpPr>
          <p:spPr bwMode="auto">
            <a:xfrm>
              <a:off x="6615567" y="235045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1" name="Блок-схема: узел 840"/>
            <p:cNvSpPr>
              <a:spLocks/>
            </p:cNvSpPr>
            <p:nvPr/>
          </p:nvSpPr>
          <p:spPr bwMode="auto">
            <a:xfrm>
              <a:off x="6689847" y="259262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2" name="Блок-схема: узел 841"/>
            <p:cNvSpPr>
              <a:spLocks/>
            </p:cNvSpPr>
            <p:nvPr/>
          </p:nvSpPr>
          <p:spPr bwMode="auto">
            <a:xfrm>
              <a:off x="6671529" y="27679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3" name="Блок-схема: узел 842"/>
            <p:cNvSpPr>
              <a:spLocks/>
            </p:cNvSpPr>
            <p:nvPr/>
          </p:nvSpPr>
          <p:spPr bwMode="auto">
            <a:xfrm>
              <a:off x="5863075" y="28618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4" name="Блок-схема: узел 843"/>
            <p:cNvSpPr>
              <a:spLocks/>
            </p:cNvSpPr>
            <p:nvPr/>
          </p:nvSpPr>
          <p:spPr bwMode="auto">
            <a:xfrm>
              <a:off x="6128203" y="281523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5" name="Блок-схема: узел 844"/>
            <p:cNvSpPr>
              <a:spLocks/>
            </p:cNvSpPr>
            <p:nvPr/>
          </p:nvSpPr>
          <p:spPr bwMode="auto">
            <a:xfrm>
              <a:off x="6349609" y="282439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6" name="Блок-схема: узел 845"/>
            <p:cNvSpPr>
              <a:spLocks/>
            </p:cNvSpPr>
            <p:nvPr/>
          </p:nvSpPr>
          <p:spPr bwMode="auto">
            <a:xfrm>
              <a:off x="6702433" y="28897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7" name="Блок-схема: узел 846"/>
            <p:cNvSpPr>
              <a:spLocks/>
            </p:cNvSpPr>
            <p:nvPr/>
          </p:nvSpPr>
          <p:spPr bwMode="auto">
            <a:xfrm>
              <a:off x="6548857" y="26818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8" name="Блок-схема: узел 847"/>
            <p:cNvSpPr>
              <a:spLocks/>
            </p:cNvSpPr>
            <p:nvPr/>
          </p:nvSpPr>
          <p:spPr bwMode="auto">
            <a:xfrm>
              <a:off x="6050368" y="18324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49" name="Блок-схема: узел 848"/>
            <p:cNvSpPr>
              <a:spLocks/>
            </p:cNvSpPr>
            <p:nvPr/>
          </p:nvSpPr>
          <p:spPr bwMode="auto">
            <a:xfrm>
              <a:off x="6271774" y="18416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0" name="Блок-схема: узел 849"/>
            <p:cNvSpPr>
              <a:spLocks/>
            </p:cNvSpPr>
            <p:nvPr/>
          </p:nvSpPr>
          <p:spPr bwMode="auto">
            <a:xfrm>
              <a:off x="6346054" y="20837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1" name="Блок-схема: узел 850"/>
            <p:cNvSpPr>
              <a:spLocks/>
            </p:cNvSpPr>
            <p:nvPr/>
          </p:nvSpPr>
          <p:spPr bwMode="auto">
            <a:xfrm>
              <a:off x="6624598" y="19069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2" name="Блок-схема: узел 851"/>
            <p:cNvSpPr>
              <a:spLocks/>
            </p:cNvSpPr>
            <p:nvPr/>
          </p:nvSpPr>
          <p:spPr bwMode="auto">
            <a:xfrm>
              <a:off x="6471022" y="169903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3" name="Блок-схема: узел 852"/>
            <p:cNvSpPr>
              <a:spLocks/>
            </p:cNvSpPr>
            <p:nvPr/>
          </p:nvSpPr>
          <p:spPr bwMode="auto">
            <a:xfrm>
              <a:off x="6706832" y="16548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4" name="Блок-схема: узел 853"/>
            <p:cNvSpPr>
              <a:spLocks/>
            </p:cNvSpPr>
            <p:nvPr/>
          </p:nvSpPr>
          <p:spPr bwMode="auto">
            <a:xfrm>
              <a:off x="6928238" y="16639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5" name="Блок-схема: узел 854"/>
            <p:cNvSpPr>
              <a:spLocks/>
            </p:cNvSpPr>
            <p:nvPr/>
          </p:nvSpPr>
          <p:spPr bwMode="auto">
            <a:xfrm>
              <a:off x="7002518" y="19061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6" name="Блок-схема: узел 855"/>
            <p:cNvSpPr>
              <a:spLocks/>
            </p:cNvSpPr>
            <p:nvPr/>
          </p:nvSpPr>
          <p:spPr bwMode="auto">
            <a:xfrm>
              <a:off x="6984200" y="20814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7" name="Блок-схема: узел 856"/>
            <p:cNvSpPr>
              <a:spLocks/>
            </p:cNvSpPr>
            <p:nvPr/>
          </p:nvSpPr>
          <p:spPr bwMode="auto">
            <a:xfrm>
              <a:off x="6175746" y="217536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8" name="Блок-схема: узел 857"/>
            <p:cNvSpPr>
              <a:spLocks/>
            </p:cNvSpPr>
            <p:nvPr/>
          </p:nvSpPr>
          <p:spPr bwMode="auto">
            <a:xfrm>
              <a:off x="6440874" y="212878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59" name="Блок-схема: узел 858"/>
            <p:cNvSpPr>
              <a:spLocks/>
            </p:cNvSpPr>
            <p:nvPr/>
          </p:nvSpPr>
          <p:spPr bwMode="auto">
            <a:xfrm>
              <a:off x="6662280" y="213793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0" name="Блок-схема: узел 859"/>
            <p:cNvSpPr>
              <a:spLocks/>
            </p:cNvSpPr>
            <p:nvPr/>
          </p:nvSpPr>
          <p:spPr bwMode="auto">
            <a:xfrm>
              <a:off x="7015104" y="22032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1" name="Блок-схема: узел 860"/>
            <p:cNvSpPr>
              <a:spLocks/>
            </p:cNvSpPr>
            <p:nvPr/>
          </p:nvSpPr>
          <p:spPr bwMode="auto">
            <a:xfrm>
              <a:off x="6861528" y="199534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2" name="Блок-схема: узел 861"/>
            <p:cNvSpPr>
              <a:spLocks/>
            </p:cNvSpPr>
            <p:nvPr/>
          </p:nvSpPr>
          <p:spPr bwMode="auto">
            <a:xfrm>
              <a:off x="6651082" y="24229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3" name="Блок-схема: узел 862"/>
            <p:cNvSpPr>
              <a:spLocks/>
            </p:cNvSpPr>
            <p:nvPr/>
          </p:nvSpPr>
          <p:spPr bwMode="auto">
            <a:xfrm>
              <a:off x="6872488" y="243214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4" name="Блок-схема: узел 863"/>
            <p:cNvSpPr>
              <a:spLocks/>
            </p:cNvSpPr>
            <p:nvPr/>
          </p:nvSpPr>
          <p:spPr bwMode="auto">
            <a:xfrm>
              <a:off x="6946768" y="26743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5" name="Блок-схема: узел 864"/>
            <p:cNvSpPr>
              <a:spLocks/>
            </p:cNvSpPr>
            <p:nvPr/>
          </p:nvSpPr>
          <p:spPr bwMode="auto">
            <a:xfrm>
              <a:off x="7225312" y="24974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6" name="Блок-схема: узел 865"/>
            <p:cNvSpPr>
              <a:spLocks/>
            </p:cNvSpPr>
            <p:nvPr/>
          </p:nvSpPr>
          <p:spPr bwMode="auto">
            <a:xfrm>
              <a:off x="7071736" y="228955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7" name="Блок-схема: узел 866"/>
            <p:cNvSpPr>
              <a:spLocks/>
            </p:cNvSpPr>
            <p:nvPr/>
          </p:nvSpPr>
          <p:spPr bwMode="auto">
            <a:xfrm>
              <a:off x="7307546" y="22453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8" name="Блок-схема: узел 867"/>
            <p:cNvSpPr>
              <a:spLocks/>
            </p:cNvSpPr>
            <p:nvPr/>
          </p:nvSpPr>
          <p:spPr bwMode="auto">
            <a:xfrm>
              <a:off x="7528952" y="225451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69" name="Блок-схема: узел 868"/>
            <p:cNvSpPr>
              <a:spLocks/>
            </p:cNvSpPr>
            <p:nvPr/>
          </p:nvSpPr>
          <p:spPr bwMode="auto">
            <a:xfrm>
              <a:off x="7603232" y="249668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0" name="Блок-схема: узел 869"/>
            <p:cNvSpPr>
              <a:spLocks/>
            </p:cNvSpPr>
            <p:nvPr/>
          </p:nvSpPr>
          <p:spPr bwMode="auto">
            <a:xfrm>
              <a:off x="7584914" y="26720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1" name="Блок-схема: узел 870"/>
            <p:cNvSpPr>
              <a:spLocks/>
            </p:cNvSpPr>
            <p:nvPr/>
          </p:nvSpPr>
          <p:spPr bwMode="auto">
            <a:xfrm>
              <a:off x="6776460" y="27658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2" name="Блок-схема: узел 871"/>
            <p:cNvSpPr>
              <a:spLocks/>
            </p:cNvSpPr>
            <p:nvPr/>
          </p:nvSpPr>
          <p:spPr bwMode="auto">
            <a:xfrm>
              <a:off x="7041588" y="27193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3" name="Блок-схема: узел 872"/>
            <p:cNvSpPr>
              <a:spLocks/>
            </p:cNvSpPr>
            <p:nvPr/>
          </p:nvSpPr>
          <p:spPr bwMode="auto">
            <a:xfrm>
              <a:off x="7262994" y="272845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4" name="Блок-схема: узел 873"/>
            <p:cNvSpPr>
              <a:spLocks/>
            </p:cNvSpPr>
            <p:nvPr/>
          </p:nvSpPr>
          <p:spPr bwMode="auto">
            <a:xfrm>
              <a:off x="7615818" y="27938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5" name="Блок-схема: узел 874"/>
            <p:cNvSpPr>
              <a:spLocks/>
            </p:cNvSpPr>
            <p:nvPr/>
          </p:nvSpPr>
          <p:spPr bwMode="auto">
            <a:xfrm>
              <a:off x="7462242" y="25858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6" name="Блок-схема: узел 875"/>
            <p:cNvSpPr>
              <a:spLocks/>
            </p:cNvSpPr>
            <p:nvPr/>
          </p:nvSpPr>
          <p:spPr bwMode="auto">
            <a:xfrm>
              <a:off x="6888568" y="18619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7" name="Блок-схема: узел 876"/>
            <p:cNvSpPr>
              <a:spLocks/>
            </p:cNvSpPr>
            <p:nvPr/>
          </p:nvSpPr>
          <p:spPr bwMode="auto">
            <a:xfrm>
              <a:off x="7109974" y="18710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8" name="Блок-схема: узел 877"/>
            <p:cNvSpPr>
              <a:spLocks/>
            </p:cNvSpPr>
            <p:nvPr/>
          </p:nvSpPr>
          <p:spPr bwMode="auto">
            <a:xfrm>
              <a:off x="7184254" y="21132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79" name="Блок-схема: узел 878"/>
            <p:cNvSpPr>
              <a:spLocks/>
            </p:cNvSpPr>
            <p:nvPr/>
          </p:nvSpPr>
          <p:spPr bwMode="auto">
            <a:xfrm>
              <a:off x="7462798" y="19364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0" name="Блок-схема: узел 879"/>
            <p:cNvSpPr>
              <a:spLocks/>
            </p:cNvSpPr>
            <p:nvPr/>
          </p:nvSpPr>
          <p:spPr bwMode="auto">
            <a:xfrm>
              <a:off x="7309222" y="17284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1" name="Блок-схема: узел 880"/>
            <p:cNvSpPr>
              <a:spLocks/>
            </p:cNvSpPr>
            <p:nvPr/>
          </p:nvSpPr>
          <p:spPr bwMode="auto">
            <a:xfrm>
              <a:off x="7545032" y="16843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2" name="Блок-схема: узел 881"/>
            <p:cNvSpPr>
              <a:spLocks/>
            </p:cNvSpPr>
            <p:nvPr/>
          </p:nvSpPr>
          <p:spPr bwMode="auto">
            <a:xfrm>
              <a:off x="7766438" y="169345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3" name="Блок-схема: узел 882"/>
            <p:cNvSpPr>
              <a:spLocks/>
            </p:cNvSpPr>
            <p:nvPr/>
          </p:nvSpPr>
          <p:spPr bwMode="auto">
            <a:xfrm>
              <a:off x="7840718" y="19356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4" name="Блок-схема: узел 883"/>
            <p:cNvSpPr>
              <a:spLocks/>
            </p:cNvSpPr>
            <p:nvPr/>
          </p:nvSpPr>
          <p:spPr bwMode="auto">
            <a:xfrm>
              <a:off x="7822400" y="21109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5" name="Блок-схема: узел 884"/>
            <p:cNvSpPr>
              <a:spLocks/>
            </p:cNvSpPr>
            <p:nvPr/>
          </p:nvSpPr>
          <p:spPr bwMode="auto">
            <a:xfrm>
              <a:off x="7013946" y="220481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6" name="Блок-схема: узел 885"/>
            <p:cNvSpPr>
              <a:spLocks/>
            </p:cNvSpPr>
            <p:nvPr/>
          </p:nvSpPr>
          <p:spPr bwMode="auto">
            <a:xfrm>
              <a:off x="7279074" y="215823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7" name="Блок-схема: узел 886"/>
            <p:cNvSpPr>
              <a:spLocks/>
            </p:cNvSpPr>
            <p:nvPr/>
          </p:nvSpPr>
          <p:spPr bwMode="auto">
            <a:xfrm>
              <a:off x="7500480" y="21673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8" name="Блок-схема: узел 887"/>
            <p:cNvSpPr>
              <a:spLocks/>
            </p:cNvSpPr>
            <p:nvPr/>
          </p:nvSpPr>
          <p:spPr bwMode="auto">
            <a:xfrm>
              <a:off x="7853304" y="22327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89" name="Блок-схема: узел 888"/>
            <p:cNvSpPr>
              <a:spLocks/>
            </p:cNvSpPr>
            <p:nvPr/>
          </p:nvSpPr>
          <p:spPr bwMode="auto">
            <a:xfrm>
              <a:off x="7699728" y="20248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0" name="Блок-схема: узел 889"/>
            <p:cNvSpPr>
              <a:spLocks/>
            </p:cNvSpPr>
            <p:nvPr/>
          </p:nvSpPr>
          <p:spPr bwMode="auto">
            <a:xfrm>
              <a:off x="3412776" y="34234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1" name="Блок-схема: узел 890"/>
            <p:cNvSpPr>
              <a:spLocks/>
            </p:cNvSpPr>
            <p:nvPr/>
          </p:nvSpPr>
          <p:spPr bwMode="auto">
            <a:xfrm>
              <a:off x="3634182" y="34325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2" name="Блок-схема: узел 891"/>
            <p:cNvSpPr>
              <a:spLocks/>
            </p:cNvSpPr>
            <p:nvPr/>
          </p:nvSpPr>
          <p:spPr bwMode="auto">
            <a:xfrm>
              <a:off x="3708462" y="36747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3" name="Блок-схема: узел 892"/>
            <p:cNvSpPr>
              <a:spLocks/>
            </p:cNvSpPr>
            <p:nvPr/>
          </p:nvSpPr>
          <p:spPr bwMode="auto">
            <a:xfrm>
              <a:off x="3987006" y="34979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4" name="Блок-схема: узел 893"/>
            <p:cNvSpPr>
              <a:spLocks/>
            </p:cNvSpPr>
            <p:nvPr/>
          </p:nvSpPr>
          <p:spPr bwMode="auto">
            <a:xfrm>
              <a:off x="5376719" y="373791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5" name="Блок-схема: узел 894"/>
            <p:cNvSpPr>
              <a:spLocks/>
            </p:cNvSpPr>
            <p:nvPr/>
          </p:nvSpPr>
          <p:spPr bwMode="auto">
            <a:xfrm>
              <a:off x="4069240" y="32457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6" name="Блок-схема: узел 895"/>
            <p:cNvSpPr>
              <a:spLocks/>
            </p:cNvSpPr>
            <p:nvPr/>
          </p:nvSpPr>
          <p:spPr bwMode="auto">
            <a:xfrm>
              <a:off x="4290646" y="325494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7" name="Блок-схема: узел 896"/>
            <p:cNvSpPr>
              <a:spLocks/>
            </p:cNvSpPr>
            <p:nvPr/>
          </p:nvSpPr>
          <p:spPr bwMode="auto">
            <a:xfrm>
              <a:off x="4364926" y="34971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8" name="Блок-схема: узел 897"/>
            <p:cNvSpPr>
              <a:spLocks/>
            </p:cNvSpPr>
            <p:nvPr/>
          </p:nvSpPr>
          <p:spPr bwMode="auto">
            <a:xfrm>
              <a:off x="4346608" y="367243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899" name="Блок-схема: узел 898"/>
            <p:cNvSpPr>
              <a:spLocks/>
            </p:cNvSpPr>
            <p:nvPr/>
          </p:nvSpPr>
          <p:spPr bwMode="auto">
            <a:xfrm>
              <a:off x="3538154" y="376630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0" name="Блок-схема: узел 899"/>
            <p:cNvSpPr>
              <a:spLocks/>
            </p:cNvSpPr>
            <p:nvPr/>
          </p:nvSpPr>
          <p:spPr bwMode="auto">
            <a:xfrm>
              <a:off x="3803282" y="371972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1" name="Блок-схема: узел 900"/>
            <p:cNvSpPr>
              <a:spLocks/>
            </p:cNvSpPr>
            <p:nvPr/>
          </p:nvSpPr>
          <p:spPr bwMode="auto">
            <a:xfrm>
              <a:off x="4024688" y="37288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2" name="Блок-схема: узел 901"/>
            <p:cNvSpPr>
              <a:spLocks/>
            </p:cNvSpPr>
            <p:nvPr/>
          </p:nvSpPr>
          <p:spPr bwMode="auto">
            <a:xfrm>
              <a:off x="4377512" y="37942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3" name="Блок-схема: узел 902"/>
            <p:cNvSpPr>
              <a:spLocks/>
            </p:cNvSpPr>
            <p:nvPr/>
          </p:nvSpPr>
          <p:spPr bwMode="auto">
            <a:xfrm>
              <a:off x="4223936" y="35862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4" name="Блок-схема: узел 903"/>
            <p:cNvSpPr>
              <a:spLocks/>
            </p:cNvSpPr>
            <p:nvPr/>
          </p:nvSpPr>
          <p:spPr bwMode="auto">
            <a:xfrm>
              <a:off x="2427201" y="344250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5" name="Блок-схема: узел 904"/>
            <p:cNvSpPr>
              <a:spLocks/>
            </p:cNvSpPr>
            <p:nvPr/>
          </p:nvSpPr>
          <p:spPr bwMode="auto">
            <a:xfrm>
              <a:off x="2648607" y="345165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6" name="Блок-схема: узел 905"/>
            <p:cNvSpPr>
              <a:spLocks/>
            </p:cNvSpPr>
            <p:nvPr/>
          </p:nvSpPr>
          <p:spPr bwMode="auto">
            <a:xfrm>
              <a:off x="2722887" y="36938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7" name="Блок-схема: узел 906"/>
            <p:cNvSpPr>
              <a:spLocks/>
            </p:cNvSpPr>
            <p:nvPr/>
          </p:nvSpPr>
          <p:spPr bwMode="auto">
            <a:xfrm>
              <a:off x="3001431" y="351701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8" name="Блок-схема: узел 907"/>
            <p:cNvSpPr>
              <a:spLocks/>
            </p:cNvSpPr>
            <p:nvPr/>
          </p:nvSpPr>
          <p:spPr bwMode="auto">
            <a:xfrm>
              <a:off x="2847855" y="330906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09" name="Блок-схема: узел 908"/>
            <p:cNvSpPr>
              <a:spLocks/>
            </p:cNvSpPr>
            <p:nvPr/>
          </p:nvSpPr>
          <p:spPr bwMode="auto">
            <a:xfrm>
              <a:off x="3083665" y="32648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0" name="Блок-схема: узел 909"/>
            <p:cNvSpPr>
              <a:spLocks/>
            </p:cNvSpPr>
            <p:nvPr/>
          </p:nvSpPr>
          <p:spPr bwMode="auto">
            <a:xfrm>
              <a:off x="3305071" y="327403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1" name="Блок-схема: узел 910"/>
            <p:cNvSpPr>
              <a:spLocks/>
            </p:cNvSpPr>
            <p:nvPr/>
          </p:nvSpPr>
          <p:spPr bwMode="auto">
            <a:xfrm>
              <a:off x="3379351" y="351619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2" name="Блок-схема: узел 911"/>
            <p:cNvSpPr>
              <a:spLocks/>
            </p:cNvSpPr>
            <p:nvPr/>
          </p:nvSpPr>
          <p:spPr bwMode="auto">
            <a:xfrm>
              <a:off x="3361033" y="369152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3" name="Блок-схема: узел 912"/>
            <p:cNvSpPr>
              <a:spLocks/>
            </p:cNvSpPr>
            <p:nvPr/>
          </p:nvSpPr>
          <p:spPr bwMode="auto">
            <a:xfrm>
              <a:off x="2552579" y="37853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4" name="Блок-схема: узел 913"/>
            <p:cNvSpPr>
              <a:spLocks/>
            </p:cNvSpPr>
            <p:nvPr/>
          </p:nvSpPr>
          <p:spPr bwMode="auto">
            <a:xfrm>
              <a:off x="2817707" y="373881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5" name="Блок-схема: узел 914"/>
            <p:cNvSpPr>
              <a:spLocks/>
            </p:cNvSpPr>
            <p:nvPr/>
          </p:nvSpPr>
          <p:spPr bwMode="auto">
            <a:xfrm>
              <a:off x="3039113" y="37479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6" name="Блок-схема: узел 915"/>
            <p:cNvSpPr>
              <a:spLocks/>
            </p:cNvSpPr>
            <p:nvPr/>
          </p:nvSpPr>
          <p:spPr bwMode="auto">
            <a:xfrm>
              <a:off x="3391937" y="381332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7" name="Блок-схема: узел 916"/>
            <p:cNvSpPr>
              <a:spLocks/>
            </p:cNvSpPr>
            <p:nvPr/>
          </p:nvSpPr>
          <p:spPr bwMode="auto">
            <a:xfrm>
              <a:off x="3238361" y="360538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8" name="Блок-схема: узел 917"/>
            <p:cNvSpPr>
              <a:spLocks/>
            </p:cNvSpPr>
            <p:nvPr/>
          </p:nvSpPr>
          <p:spPr bwMode="auto">
            <a:xfrm>
              <a:off x="2244260" y="26410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19" name="Блок-схема: узел 918"/>
            <p:cNvSpPr>
              <a:spLocks/>
            </p:cNvSpPr>
            <p:nvPr/>
          </p:nvSpPr>
          <p:spPr bwMode="auto">
            <a:xfrm>
              <a:off x="2465666" y="265024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0" name="Блок-схема: узел 919"/>
            <p:cNvSpPr>
              <a:spLocks/>
            </p:cNvSpPr>
            <p:nvPr/>
          </p:nvSpPr>
          <p:spPr bwMode="auto">
            <a:xfrm>
              <a:off x="2539946" y="28924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1" name="Блок-схема: узел 920"/>
            <p:cNvSpPr>
              <a:spLocks/>
            </p:cNvSpPr>
            <p:nvPr/>
          </p:nvSpPr>
          <p:spPr bwMode="auto">
            <a:xfrm>
              <a:off x="2818490" y="27156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2" name="Блок-схема: узел 921"/>
            <p:cNvSpPr>
              <a:spLocks/>
            </p:cNvSpPr>
            <p:nvPr/>
          </p:nvSpPr>
          <p:spPr bwMode="auto">
            <a:xfrm>
              <a:off x="2664914" y="250765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3" name="Блок-схема: узел 922"/>
            <p:cNvSpPr>
              <a:spLocks/>
            </p:cNvSpPr>
            <p:nvPr/>
          </p:nvSpPr>
          <p:spPr bwMode="auto">
            <a:xfrm>
              <a:off x="2900724" y="246346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4" name="Блок-схема: узел 923"/>
            <p:cNvSpPr>
              <a:spLocks/>
            </p:cNvSpPr>
            <p:nvPr/>
          </p:nvSpPr>
          <p:spPr bwMode="auto">
            <a:xfrm>
              <a:off x="3122130" y="247262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5" name="Блок-схема: узел 924"/>
            <p:cNvSpPr>
              <a:spLocks/>
            </p:cNvSpPr>
            <p:nvPr/>
          </p:nvSpPr>
          <p:spPr bwMode="auto">
            <a:xfrm>
              <a:off x="3196410" y="271478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6" name="Блок-схема: узел 925"/>
            <p:cNvSpPr>
              <a:spLocks/>
            </p:cNvSpPr>
            <p:nvPr/>
          </p:nvSpPr>
          <p:spPr bwMode="auto">
            <a:xfrm>
              <a:off x="3178092" y="289011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7" name="Блок-схема: узел 926"/>
            <p:cNvSpPr>
              <a:spLocks/>
            </p:cNvSpPr>
            <p:nvPr/>
          </p:nvSpPr>
          <p:spPr bwMode="auto">
            <a:xfrm>
              <a:off x="2369638" y="298398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8" name="Блок-схема: узел 927"/>
            <p:cNvSpPr>
              <a:spLocks/>
            </p:cNvSpPr>
            <p:nvPr/>
          </p:nvSpPr>
          <p:spPr bwMode="auto">
            <a:xfrm>
              <a:off x="2634766" y="293740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29" name="Блок-схема: узел 928"/>
            <p:cNvSpPr>
              <a:spLocks/>
            </p:cNvSpPr>
            <p:nvPr/>
          </p:nvSpPr>
          <p:spPr bwMode="auto">
            <a:xfrm>
              <a:off x="2856172" y="294655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0" name="Блок-схема: узел 929"/>
            <p:cNvSpPr>
              <a:spLocks/>
            </p:cNvSpPr>
            <p:nvPr/>
          </p:nvSpPr>
          <p:spPr bwMode="auto">
            <a:xfrm>
              <a:off x="3208996" y="30119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1" name="Блок-схема: узел 930"/>
            <p:cNvSpPr>
              <a:spLocks/>
            </p:cNvSpPr>
            <p:nvPr/>
          </p:nvSpPr>
          <p:spPr bwMode="auto">
            <a:xfrm>
              <a:off x="3055420" y="28039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2" name="Блок-схема: узел 931"/>
            <p:cNvSpPr>
              <a:spLocks/>
            </p:cNvSpPr>
            <p:nvPr/>
          </p:nvSpPr>
          <p:spPr bwMode="auto">
            <a:xfrm>
              <a:off x="2232452" y="205908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3" name="Блок-схема: узел 932"/>
            <p:cNvSpPr>
              <a:spLocks/>
            </p:cNvSpPr>
            <p:nvPr/>
          </p:nvSpPr>
          <p:spPr bwMode="auto">
            <a:xfrm>
              <a:off x="2453858" y="206824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4" name="Блок-схема: узел 933"/>
            <p:cNvSpPr>
              <a:spLocks/>
            </p:cNvSpPr>
            <p:nvPr/>
          </p:nvSpPr>
          <p:spPr bwMode="auto">
            <a:xfrm>
              <a:off x="2528138" y="23104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5" name="Блок-схема: узел 934"/>
            <p:cNvSpPr>
              <a:spLocks/>
            </p:cNvSpPr>
            <p:nvPr/>
          </p:nvSpPr>
          <p:spPr bwMode="auto">
            <a:xfrm>
              <a:off x="2806682" y="213359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6" name="Блок-схема: узел 935"/>
            <p:cNvSpPr>
              <a:spLocks/>
            </p:cNvSpPr>
            <p:nvPr/>
          </p:nvSpPr>
          <p:spPr bwMode="auto">
            <a:xfrm>
              <a:off x="2653106" y="192565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7" name="Блок-схема: узел 936"/>
            <p:cNvSpPr>
              <a:spLocks/>
            </p:cNvSpPr>
            <p:nvPr/>
          </p:nvSpPr>
          <p:spPr bwMode="auto">
            <a:xfrm>
              <a:off x="2888916" y="188146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8" name="Блок-схема: узел 937"/>
            <p:cNvSpPr>
              <a:spLocks/>
            </p:cNvSpPr>
            <p:nvPr/>
          </p:nvSpPr>
          <p:spPr bwMode="auto">
            <a:xfrm>
              <a:off x="3110322" y="18906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39" name="Блок-схема: узел 938"/>
            <p:cNvSpPr>
              <a:spLocks/>
            </p:cNvSpPr>
            <p:nvPr/>
          </p:nvSpPr>
          <p:spPr bwMode="auto">
            <a:xfrm>
              <a:off x="3184602" y="21327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0" name="Блок-схема: узел 939"/>
            <p:cNvSpPr>
              <a:spLocks/>
            </p:cNvSpPr>
            <p:nvPr/>
          </p:nvSpPr>
          <p:spPr bwMode="auto">
            <a:xfrm>
              <a:off x="3166284" y="23081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1" name="Блок-схема: узел 940"/>
            <p:cNvSpPr>
              <a:spLocks/>
            </p:cNvSpPr>
            <p:nvPr/>
          </p:nvSpPr>
          <p:spPr bwMode="auto">
            <a:xfrm>
              <a:off x="2357830" y="240197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2" name="Блок-схема: узел 941"/>
            <p:cNvSpPr>
              <a:spLocks/>
            </p:cNvSpPr>
            <p:nvPr/>
          </p:nvSpPr>
          <p:spPr bwMode="auto">
            <a:xfrm>
              <a:off x="2622958" y="235540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3" name="Блок-схема: узел 942"/>
            <p:cNvSpPr>
              <a:spLocks/>
            </p:cNvSpPr>
            <p:nvPr/>
          </p:nvSpPr>
          <p:spPr bwMode="auto">
            <a:xfrm>
              <a:off x="2844364" y="236455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4" name="Блок-схема: узел 943"/>
            <p:cNvSpPr>
              <a:spLocks/>
            </p:cNvSpPr>
            <p:nvPr/>
          </p:nvSpPr>
          <p:spPr bwMode="auto">
            <a:xfrm>
              <a:off x="3197188" y="242990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5" name="Блок-схема: узел 944"/>
            <p:cNvSpPr>
              <a:spLocks/>
            </p:cNvSpPr>
            <p:nvPr/>
          </p:nvSpPr>
          <p:spPr bwMode="auto">
            <a:xfrm>
              <a:off x="3043612" y="222196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46" name="Блок-схема: узел 945"/>
            <p:cNvSpPr>
              <a:spLocks/>
            </p:cNvSpPr>
            <p:nvPr/>
          </p:nvSpPr>
          <p:spPr bwMode="auto">
            <a:xfrm>
              <a:off x="3283689" y="38819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7" name="Блок-схема: узел 946"/>
            <p:cNvSpPr>
              <a:spLocks/>
            </p:cNvSpPr>
            <p:nvPr/>
          </p:nvSpPr>
          <p:spPr bwMode="auto">
            <a:xfrm>
              <a:off x="3239537" y="417390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8" name="Блок-схема: узел 947"/>
            <p:cNvSpPr>
              <a:spLocks/>
            </p:cNvSpPr>
            <p:nvPr/>
          </p:nvSpPr>
          <p:spPr bwMode="auto">
            <a:xfrm>
              <a:off x="3624737" y="38307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49" name="Блок-схема: узел 948"/>
            <p:cNvSpPr>
              <a:spLocks/>
            </p:cNvSpPr>
            <p:nvPr/>
          </p:nvSpPr>
          <p:spPr bwMode="auto">
            <a:xfrm>
              <a:off x="3436089" y="4034318"/>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0" name="Блок-схема: узел 949"/>
            <p:cNvSpPr>
              <a:spLocks/>
            </p:cNvSpPr>
            <p:nvPr/>
          </p:nvSpPr>
          <p:spPr bwMode="auto">
            <a:xfrm>
              <a:off x="3391937" y="432630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1" name="Блок-схема: узел 950"/>
            <p:cNvSpPr>
              <a:spLocks/>
            </p:cNvSpPr>
            <p:nvPr/>
          </p:nvSpPr>
          <p:spPr bwMode="auto">
            <a:xfrm>
              <a:off x="3777137" y="398316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2" name="Блок-схема: узел 951"/>
            <p:cNvSpPr>
              <a:spLocks/>
            </p:cNvSpPr>
            <p:nvPr/>
          </p:nvSpPr>
          <p:spPr bwMode="auto">
            <a:xfrm>
              <a:off x="3660489" y="4470307"/>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3" name="Блок-схема: узел 952"/>
            <p:cNvSpPr>
              <a:spLocks/>
            </p:cNvSpPr>
            <p:nvPr/>
          </p:nvSpPr>
          <p:spPr bwMode="auto">
            <a:xfrm>
              <a:off x="3640049" y="4109683"/>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4" name="Блок-схема: узел 953"/>
            <p:cNvSpPr>
              <a:spLocks/>
            </p:cNvSpPr>
            <p:nvPr/>
          </p:nvSpPr>
          <p:spPr bwMode="auto">
            <a:xfrm>
              <a:off x="3050889" y="4214370"/>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5" name="Блок-схема: узел 954"/>
            <p:cNvSpPr>
              <a:spLocks/>
            </p:cNvSpPr>
            <p:nvPr/>
          </p:nvSpPr>
          <p:spPr bwMode="auto">
            <a:xfrm>
              <a:off x="3006737" y="4506359"/>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6" name="Блок-схема: узел 955"/>
            <p:cNvSpPr>
              <a:spLocks/>
            </p:cNvSpPr>
            <p:nvPr/>
          </p:nvSpPr>
          <p:spPr bwMode="auto">
            <a:xfrm>
              <a:off x="3391937" y="4163216"/>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7" name="Блок-схема: узел 956"/>
            <p:cNvSpPr>
              <a:spLocks/>
            </p:cNvSpPr>
            <p:nvPr/>
          </p:nvSpPr>
          <p:spPr bwMode="auto">
            <a:xfrm>
              <a:off x="3549548" y="3270434"/>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958" name="Блок-схема: узел 957"/>
            <p:cNvSpPr>
              <a:spLocks/>
            </p:cNvSpPr>
            <p:nvPr/>
          </p:nvSpPr>
          <p:spPr bwMode="auto">
            <a:xfrm>
              <a:off x="3783981" y="213661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59" name="Блок-схема: узел 958"/>
            <p:cNvSpPr>
              <a:spLocks/>
            </p:cNvSpPr>
            <p:nvPr/>
          </p:nvSpPr>
          <p:spPr bwMode="auto">
            <a:xfrm>
              <a:off x="5146753" y="359276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0" name="Блок-схема: узел 959"/>
            <p:cNvSpPr>
              <a:spLocks/>
            </p:cNvSpPr>
            <p:nvPr/>
          </p:nvSpPr>
          <p:spPr bwMode="auto">
            <a:xfrm>
              <a:off x="4825121" y="211514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1" name="Блок-схема: узел 960"/>
            <p:cNvSpPr>
              <a:spLocks/>
            </p:cNvSpPr>
            <p:nvPr/>
          </p:nvSpPr>
          <p:spPr bwMode="auto">
            <a:xfrm>
              <a:off x="4690415" y="22239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2" name="Блок-схема: узел 961"/>
            <p:cNvSpPr>
              <a:spLocks/>
            </p:cNvSpPr>
            <p:nvPr/>
          </p:nvSpPr>
          <p:spPr bwMode="auto">
            <a:xfrm>
              <a:off x="3416029" y="19710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3" name="Блок-схема: узел 962"/>
            <p:cNvSpPr>
              <a:spLocks/>
            </p:cNvSpPr>
            <p:nvPr/>
          </p:nvSpPr>
          <p:spPr bwMode="auto">
            <a:xfrm>
              <a:off x="3262453" y="1763070"/>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4" name="Блок-схема: узел 963"/>
            <p:cNvSpPr>
              <a:spLocks/>
            </p:cNvSpPr>
            <p:nvPr/>
          </p:nvSpPr>
          <p:spPr bwMode="auto">
            <a:xfrm>
              <a:off x="3498263" y="17188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5" name="Блок-схема: узел 964"/>
            <p:cNvSpPr>
              <a:spLocks/>
            </p:cNvSpPr>
            <p:nvPr/>
          </p:nvSpPr>
          <p:spPr bwMode="auto">
            <a:xfrm>
              <a:off x="3719669" y="172803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6" name="Блок-схема: узел 965"/>
            <p:cNvSpPr>
              <a:spLocks/>
            </p:cNvSpPr>
            <p:nvPr/>
          </p:nvSpPr>
          <p:spPr bwMode="auto">
            <a:xfrm>
              <a:off x="3793949" y="197020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7" name="Блок-схема: узел 966"/>
            <p:cNvSpPr>
              <a:spLocks/>
            </p:cNvSpPr>
            <p:nvPr/>
          </p:nvSpPr>
          <p:spPr bwMode="auto">
            <a:xfrm>
              <a:off x="3775631" y="214552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8" name="Блок-схема: узел 967"/>
            <p:cNvSpPr>
              <a:spLocks/>
            </p:cNvSpPr>
            <p:nvPr/>
          </p:nvSpPr>
          <p:spPr bwMode="auto">
            <a:xfrm>
              <a:off x="2967177" y="223939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69" name="Блок-схема: узел 968"/>
            <p:cNvSpPr>
              <a:spLocks/>
            </p:cNvSpPr>
            <p:nvPr/>
          </p:nvSpPr>
          <p:spPr bwMode="auto">
            <a:xfrm>
              <a:off x="4305512" y="181861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0" name="Блок-схема: узел 969"/>
            <p:cNvSpPr>
              <a:spLocks/>
            </p:cNvSpPr>
            <p:nvPr/>
          </p:nvSpPr>
          <p:spPr bwMode="auto">
            <a:xfrm>
              <a:off x="3453711" y="220197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1" name="Блок-схема: узел 970"/>
            <p:cNvSpPr>
              <a:spLocks/>
            </p:cNvSpPr>
            <p:nvPr/>
          </p:nvSpPr>
          <p:spPr bwMode="auto">
            <a:xfrm>
              <a:off x="3652959" y="205938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cxnSp>
          <p:nvCxnSpPr>
            <p:cNvPr id="973" name="Прямая соединительная линия 972"/>
            <p:cNvCxnSpPr/>
            <p:nvPr/>
          </p:nvCxnSpPr>
          <p:spPr bwMode="auto">
            <a:xfrm flipV="1">
              <a:off x="5937646" y="1654847"/>
              <a:ext cx="154970" cy="4593862"/>
            </a:xfrm>
            <a:prstGeom prst="line">
              <a:avLst/>
            </a:prstGeom>
            <a:ln w="38100">
              <a:solidFill>
                <a:srgbClr val="00B050"/>
              </a:solidFill>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979" name="Блок-схема: узел 978"/>
            <p:cNvSpPr>
              <a:spLocks/>
            </p:cNvSpPr>
            <p:nvPr/>
          </p:nvSpPr>
          <p:spPr bwMode="auto">
            <a:xfrm>
              <a:off x="5620701" y="281831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0" name="Блок-схема: узел 979"/>
            <p:cNvSpPr>
              <a:spLocks/>
            </p:cNvSpPr>
            <p:nvPr/>
          </p:nvSpPr>
          <p:spPr bwMode="auto">
            <a:xfrm>
              <a:off x="4891083" y="17104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1" name="Блок-схема: узел 980"/>
            <p:cNvSpPr>
              <a:spLocks/>
            </p:cNvSpPr>
            <p:nvPr/>
          </p:nvSpPr>
          <p:spPr bwMode="auto">
            <a:xfrm>
              <a:off x="5269003" y="1709666"/>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2" name="Блок-схема: узел 981"/>
            <p:cNvSpPr>
              <a:spLocks/>
            </p:cNvSpPr>
            <p:nvPr/>
          </p:nvSpPr>
          <p:spPr bwMode="auto">
            <a:xfrm>
              <a:off x="5250685" y="188499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3" name="Блок-схема: узел 982"/>
            <p:cNvSpPr>
              <a:spLocks/>
            </p:cNvSpPr>
            <p:nvPr/>
          </p:nvSpPr>
          <p:spPr bwMode="auto">
            <a:xfrm>
              <a:off x="4709105" y="169345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4" name="Блок-схема: узел 983"/>
            <p:cNvSpPr>
              <a:spLocks/>
            </p:cNvSpPr>
            <p:nvPr/>
          </p:nvSpPr>
          <p:spPr bwMode="auto">
            <a:xfrm>
              <a:off x="5281589" y="200679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5" name="Блок-схема: узел 984"/>
            <p:cNvSpPr>
              <a:spLocks/>
            </p:cNvSpPr>
            <p:nvPr/>
          </p:nvSpPr>
          <p:spPr bwMode="auto">
            <a:xfrm>
              <a:off x="5128013" y="179884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6" name="Блок-схема: узел 985"/>
            <p:cNvSpPr>
              <a:spLocks/>
            </p:cNvSpPr>
            <p:nvPr/>
          </p:nvSpPr>
          <p:spPr bwMode="auto">
            <a:xfrm>
              <a:off x="5519043" y="202686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7" name="Блок-схема: узел 986"/>
            <p:cNvSpPr>
              <a:spLocks/>
            </p:cNvSpPr>
            <p:nvPr/>
          </p:nvSpPr>
          <p:spPr bwMode="auto">
            <a:xfrm>
              <a:off x="5452889" y="1708781"/>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8" name="Блок-схема: узел 987"/>
            <p:cNvSpPr>
              <a:spLocks/>
            </p:cNvSpPr>
            <p:nvPr/>
          </p:nvSpPr>
          <p:spPr bwMode="auto">
            <a:xfrm>
              <a:off x="5830809" y="170796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89" name="Блок-схема: узел 988"/>
            <p:cNvSpPr>
              <a:spLocks/>
            </p:cNvSpPr>
            <p:nvPr/>
          </p:nvSpPr>
          <p:spPr bwMode="auto">
            <a:xfrm>
              <a:off x="5812491" y="188329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0" name="Блок-схема: узел 989"/>
            <p:cNvSpPr>
              <a:spLocks/>
            </p:cNvSpPr>
            <p:nvPr/>
          </p:nvSpPr>
          <p:spPr bwMode="auto">
            <a:xfrm>
              <a:off x="5719075" y="31208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1" name="Блок-схема: узел 990"/>
            <p:cNvSpPr>
              <a:spLocks/>
            </p:cNvSpPr>
            <p:nvPr/>
          </p:nvSpPr>
          <p:spPr bwMode="auto">
            <a:xfrm>
              <a:off x="5843395" y="2005094"/>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2" name="Блок-схема: узел 991"/>
            <p:cNvSpPr>
              <a:spLocks/>
            </p:cNvSpPr>
            <p:nvPr/>
          </p:nvSpPr>
          <p:spPr bwMode="auto">
            <a:xfrm>
              <a:off x="5689819" y="179714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3" name="Блок-схема: узел 992"/>
            <p:cNvSpPr>
              <a:spLocks/>
            </p:cNvSpPr>
            <p:nvPr/>
          </p:nvSpPr>
          <p:spPr bwMode="auto">
            <a:xfrm>
              <a:off x="5447043" y="2454379"/>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4" name="Блок-схема: узел 993"/>
            <p:cNvSpPr>
              <a:spLocks/>
            </p:cNvSpPr>
            <p:nvPr/>
          </p:nvSpPr>
          <p:spPr bwMode="auto">
            <a:xfrm>
              <a:off x="5380889" y="2136295"/>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5" name="Блок-схема: узел 994"/>
            <p:cNvSpPr>
              <a:spLocks/>
            </p:cNvSpPr>
            <p:nvPr/>
          </p:nvSpPr>
          <p:spPr bwMode="auto">
            <a:xfrm>
              <a:off x="5758809" y="213548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6" name="Блок-схема: узел 995"/>
            <p:cNvSpPr>
              <a:spLocks/>
            </p:cNvSpPr>
            <p:nvPr/>
          </p:nvSpPr>
          <p:spPr bwMode="auto">
            <a:xfrm>
              <a:off x="5740491" y="231080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7" name="Блок-схема: узел 996"/>
            <p:cNvSpPr>
              <a:spLocks/>
            </p:cNvSpPr>
            <p:nvPr/>
          </p:nvSpPr>
          <p:spPr bwMode="auto">
            <a:xfrm>
              <a:off x="5418571" y="2367252"/>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8" name="Блок-схема: узел 997"/>
            <p:cNvSpPr>
              <a:spLocks/>
            </p:cNvSpPr>
            <p:nvPr/>
          </p:nvSpPr>
          <p:spPr bwMode="auto">
            <a:xfrm>
              <a:off x="5771395" y="2432608"/>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99" name="Блок-схема: узел 998"/>
            <p:cNvSpPr>
              <a:spLocks/>
            </p:cNvSpPr>
            <p:nvPr/>
          </p:nvSpPr>
          <p:spPr bwMode="auto">
            <a:xfrm>
              <a:off x="5617819" y="2224663"/>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cxnSp>
          <p:nvCxnSpPr>
            <p:cNvPr id="699" name="Прямая соединительная линия 698"/>
            <p:cNvCxnSpPr/>
            <p:nvPr/>
          </p:nvCxnSpPr>
          <p:spPr bwMode="auto">
            <a:xfrm flipH="1" flipV="1">
              <a:off x="5006952" y="1654847"/>
              <a:ext cx="1577922" cy="4594832"/>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Прямая со стрелкой 10"/>
            <p:cNvCxnSpPr/>
            <p:nvPr/>
          </p:nvCxnSpPr>
          <p:spPr bwMode="auto">
            <a:xfrm flipH="1">
              <a:off x="5207247" y="2153492"/>
              <a:ext cx="847978" cy="140472"/>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9" name="Прямая со стрелкой 708"/>
            <p:cNvCxnSpPr>
              <a:endCxn id="542" idx="1"/>
            </p:cNvCxnSpPr>
            <p:nvPr/>
          </p:nvCxnSpPr>
          <p:spPr bwMode="auto">
            <a:xfrm flipV="1">
              <a:off x="5967209" y="5702795"/>
              <a:ext cx="423927" cy="81852"/>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77" name="Picture 5" descr="C:\Users\torch\AppData\Local\Microsoft\Windows\Temporary Internet Files\Content.IE5\NWARSP42\hand-finger-arm-person-point-15362-large[1].png"/>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rot="5400000">
              <a:off x="4698072" y="1779915"/>
              <a:ext cx="360000" cy="50940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Группа 34"/>
            <p:cNvGrpSpPr/>
            <p:nvPr/>
          </p:nvGrpSpPr>
          <p:grpSpPr>
            <a:xfrm>
              <a:off x="2266541" y="4935139"/>
              <a:ext cx="1570707" cy="1201530"/>
              <a:chOff x="1495214" y="4896533"/>
              <a:chExt cx="1570707" cy="1201530"/>
            </a:xfrm>
          </p:grpSpPr>
          <p:sp>
            <p:nvSpPr>
              <p:cNvPr id="1028" name="Прямоугольник 1027"/>
              <p:cNvSpPr/>
              <p:nvPr/>
            </p:nvSpPr>
            <p:spPr bwMode="auto">
              <a:xfrm>
                <a:off x="1527202" y="4908080"/>
                <a:ext cx="1538719" cy="1189983"/>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1000" b="0" i="0" u="none" strike="noStrike" cap="none" normalizeH="0" baseline="0" dirty="0" smtClean="0">
                  <a:ln>
                    <a:noFill/>
                  </a:ln>
                  <a:solidFill>
                    <a:schemeClr val="tx1"/>
                  </a:solidFill>
                  <a:effectLst/>
                  <a:latin typeface="Arial" charset="0"/>
                </a:endParaRPr>
              </a:p>
            </p:txBody>
          </p:sp>
          <p:cxnSp>
            <p:nvCxnSpPr>
              <p:cNvPr id="1029" name="Прямая соединительная линия 1028"/>
              <p:cNvCxnSpPr/>
              <p:nvPr/>
            </p:nvCxnSpPr>
            <p:spPr bwMode="auto">
              <a:xfrm>
                <a:off x="2554913" y="5497307"/>
                <a:ext cx="401674" cy="0"/>
              </a:xfrm>
              <a:prstGeom prst="line">
                <a:avLst/>
              </a:prstGeom>
              <a:solidFill>
                <a:schemeClr val="accent1"/>
              </a:solidFill>
              <a:ln w="50800"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0" name="Прямая соединительная линия 1029"/>
              <p:cNvCxnSpPr/>
              <p:nvPr/>
            </p:nvCxnSpPr>
            <p:spPr bwMode="auto">
              <a:xfrm flipV="1">
                <a:off x="2554913" y="5025008"/>
                <a:ext cx="380606" cy="3046"/>
              </a:xfrm>
              <a:prstGeom prst="line">
                <a:avLst/>
              </a:prstGeom>
              <a:solidFill>
                <a:schemeClr val="accent1"/>
              </a:solidFill>
              <a:ln w="158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1" name="TextBox 1030"/>
              <p:cNvSpPr txBox="1"/>
              <p:nvPr/>
            </p:nvSpPr>
            <p:spPr>
              <a:xfrm>
                <a:off x="1495214" y="4896533"/>
                <a:ext cx="1082123" cy="215444"/>
              </a:xfrm>
              <a:prstGeom prst="rect">
                <a:avLst/>
              </a:prstGeom>
              <a:noFill/>
            </p:spPr>
            <p:txBody>
              <a:bodyPr wrap="square" rtlCol="0">
                <a:spAutoFit/>
              </a:bodyPr>
              <a:lstStyle/>
              <a:p>
                <a:r>
                  <a:rPr lang="en-US" sz="800" dirty="0" smtClean="0"/>
                  <a:t>“True” boundary</a:t>
                </a:r>
                <a:endParaRPr lang="ru-RU" sz="800" dirty="0"/>
              </a:p>
            </p:txBody>
          </p:sp>
          <p:sp>
            <p:nvSpPr>
              <p:cNvPr id="1032" name="TextBox 1031"/>
              <p:cNvSpPr txBox="1"/>
              <p:nvPr/>
            </p:nvSpPr>
            <p:spPr>
              <a:xfrm>
                <a:off x="1495214" y="5080741"/>
                <a:ext cx="1043743" cy="338554"/>
              </a:xfrm>
              <a:prstGeom prst="rect">
                <a:avLst/>
              </a:prstGeom>
              <a:noFill/>
            </p:spPr>
            <p:txBody>
              <a:bodyPr wrap="square" rtlCol="0">
                <a:spAutoFit/>
              </a:bodyPr>
              <a:lstStyle/>
              <a:p>
                <a:r>
                  <a:rPr lang="en-US" sz="800" dirty="0" smtClean="0"/>
                  <a:t>Learned boundary, 1</a:t>
                </a:r>
                <a:r>
                  <a:rPr lang="en-US" sz="800" baseline="30000" dirty="0" smtClean="0"/>
                  <a:t>st </a:t>
                </a:r>
                <a:r>
                  <a:rPr lang="en-US" sz="800" dirty="0" smtClean="0"/>
                  <a:t>stage </a:t>
                </a:r>
                <a:endParaRPr lang="ru-RU" sz="800" dirty="0"/>
              </a:p>
            </p:txBody>
          </p:sp>
          <p:sp>
            <p:nvSpPr>
              <p:cNvPr id="1033" name="Блок-схема: узел 1032"/>
              <p:cNvSpPr>
                <a:spLocks/>
              </p:cNvSpPr>
              <p:nvPr/>
            </p:nvSpPr>
            <p:spPr bwMode="auto">
              <a:xfrm>
                <a:off x="2554913" y="5687732"/>
                <a:ext cx="144000" cy="144000"/>
              </a:xfrm>
              <a:prstGeom prst="flowChartConnector">
                <a:avLst/>
              </a:prstGeom>
              <a:solidFill>
                <a:srgbClr val="0070C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4" name="Блок-схема: узел 1033"/>
              <p:cNvSpPr>
                <a:spLocks/>
              </p:cNvSpPr>
              <p:nvPr/>
            </p:nvSpPr>
            <p:spPr bwMode="auto">
              <a:xfrm>
                <a:off x="2808762" y="5674039"/>
                <a:ext cx="144000" cy="144000"/>
              </a:xfrm>
              <a:prstGeom prst="flowChartConnector">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Arial" charset="0"/>
                  </a:rPr>
                  <a:t>S</a:t>
                </a:r>
                <a:endParaRPr kumimoji="0" lang="ru-RU" sz="800" b="0" i="0" u="none" strike="noStrike" cap="none" normalizeH="0" baseline="0" dirty="0" smtClean="0">
                  <a:ln>
                    <a:noFill/>
                  </a:ln>
                  <a:solidFill>
                    <a:schemeClr val="bg1"/>
                  </a:solidFill>
                  <a:effectLst/>
                  <a:latin typeface="Arial" charset="0"/>
                </a:endParaRPr>
              </a:p>
            </p:txBody>
          </p:sp>
          <p:sp>
            <p:nvSpPr>
              <p:cNvPr id="1035" name="TextBox 1034"/>
              <p:cNvSpPr txBox="1"/>
              <p:nvPr/>
            </p:nvSpPr>
            <p:spPr>
              <a:xfrm>
                <a:off x="1495214" y="5695377"/>
                <a:ext cx="1058303" cy="215444"/>
              </a:xfrm>
              <a:prstGeom prst="rect">
                <a:avLst/>
              </a:prstGeom>
              <a:noFill/>
            </p:spPr>
            <p:txBody>
              <a:bodyPr wrap="none" rtlCol="0">
                <a:spAutoFit/>
              </a:bodyPr>
              <a:lstStyle/>
              <a:p>
                <a:r>
                  <a:rPr lang="en-US" sz="800" dirty="0" smtClean="0"/>
                  <a:t>Source samples, </a:t>
                </a:r>
                <a:r>
                  <a:rPr lang="en-US" sz="800" dirty="0" smtClean="0">
                    <a:latin typeface="Monotype Corsiva"/>
                  </a:rPr>
                  <a:t></a:t>
                </a:r>
                <a:endParaRPr lang="ru-RU" sz="800" dirty="0"/>
              </a:p>
            </p:txBody>
          </p:sp>
          <mc:AlternateContent xmlns:mc="http://schemas.openxmlformats.org/markup-compatibility/2006" xmlns:a14="http://schemas.microsoft.com/office/drawing/2010/main">
            <mc:Choice Requires="a14">
              <p:sp>
                <p:nvSpPr>
                  <p:cNvPr id="1036" name="TextBox 1035"/>
                  <p:cNvSpPr txBox="1"/>
                  <p:nvPr/>
                </p:nvSpPr>
                <p:spPr>
                  <a:xfrm>
                    <a:off x="1495214" y="5879587"/>
                    <a:ext cx="1077539" cy="215444"/>
                  </a:xfrm>
                  <a:prstGeom prst="rect">
                    <a:avLst/>
                  </a:prstGeom>
                  <a:noFill/>
                </p:spPr>
                <p:txBody>
                  <a:bodyPr wrap="none" rtlCol="0">
                    <a:spAutoFit/>
                  </a:bodyPr>
                  <a:lstStyle/>
                  <a:p>
                    <a:r>
                      <a:rPr lang="en-US" sz="800" dirty="0" smtClean="0"/>
                      <a:t>Target samples, </a:t>
                    </a:r>
                    <a14:m>
                      <m:oMath xmlns:m="http://schemas.openxmlformats.org/officeDocument/2006/math">
                        <m:r>
                          <a:rPr lang="en-US" sz="800" i="1" dirty="0" smtClean="0">
                            <a:latin typeface="Cambria Math"/>
                          </a:rPr>
                          <m:t>𝐷𝑠</m:t>
                        </m:r>
                      </m:oMath>
                    </a14:m>
                    <a:endParaRPr lang="ru-RU" sz="800" dirty="0"/>
                  </a:p>
                </p:txBody>
              </p:sp>
            </mc:Choice>
            <mc:Fallback xmlns="">
              <p:sp>
                <p:nvSpPr>
                  <p:cNvPr id="1036" name="TextBox 1035"/>
                  <p:cNvSpPr txBox="1">
                    <a:spLocks noRot="1" noChangeAspect="1" noMove="1" noResize="1" noEditPoints="1" noAdjustHandles="1" noChangeArrowheads="1" noChangeShapeType="1" noTextEdit="1"/>
                  </p:cNvSpPr>
                  <p:nvPr/>
                </p:nvSpPr>
                <p:spPr>
                  <a:xfrm>
                    <a:off x="1495214" y="5879587"/>
                    <a:ext cx="1077539" cy="215444"/>
                  </a:xfrm>
                  <a:prstGeom prst="rect">
                    <a:avLst/>
                  </a:prstGeom>
                  <a:blipFill rotWithShape="1">
                    <a:blip r:embed="rId5"/>
                    <a:stretch>
                      <a:fillRect b="-8571"/>
                    </a:stretch>
                  </a:blipFill>
                </p:spPr>
                <p:txBody>
                  <a:bodyPr/>
                  <a:lstStyle/>
                  <a:p>
                    <a:r>
                      <a:rPr lang="ru-RU">
                        <a:noFill/>
                      </a:rPr>
                      <a:t> </a:t>
                    </a:r>
                  </a:p>
                </p:txBody>
              </p:sp>
            </mc:Fallback>
          </mc:AlternateContent>
          <p:sp>
            <p:nvSpPr>
              <p:cNvPr id="1037" name="Блок-схема: узел 1036"/>
              <p:cNvSpPr>
                <a:spLocks/>
              </p:cNvSpPr>
              <p:nvPr/>
            </p:nvSpPr>
            <p:spPr bwMode="auto">
              <a:xfrm>
                <a:off x="2554913" y="5912187"/>
                <a:ext cx="144000" cy="144000"/>
              </a:xfrm>
              <a:prstGeom prst="flowChartConnector">
                <a:avLst/>
              </a:prstGeom>
              <a:solidFill>
                <a:schemeClr val="bg2">
                  <a:lumMod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bg1"/>
                    </a:solidFill>
                    <a:effectLst/>
                    <a:latin typeface="Arial" charset="0"/>
                  </a:rPr>
                  <a:t>T</a:t>
                </a:r>
                <a:endParaRPr kumimoji="0" lang="ru-RU" sz="800" b="1" i="0" u="none" strike="noStrike" cap="none" normalizeH="0" baseline="0" dirty="0" smtClean="0">
                  <a:ln>
                    <a:noFill/>
                  </a:ln>
                  <a:solidFill>
                    <a:schemeClr val="bg1"/>
                  </a:solidFill>
                  <a:effectLst/>
                  <a:latin typeface="Arial" charset="0"/>
                </a:endParaRPr>
              </a:p>
            </p:txBody>
          </p:sp>
          <p:sp>
            <p:nvSpPr>
              <p:cNvPr id="972" name="TextBox 971"/>
              <p:cNvSpPr txBox="1"/>
              <p:nvPr/>
            </p:nvSpPr>
            <p:spPr>
              <a:xfrm>
                <a:off x="1495214" y="5388059"/>
                <a:ext cx="1043743" cy="338554"/>
              </a:xfrm>
              <a:prstGeom prst="rect">
                <a:avLst/>
              </a:prstGeom>
              <a:noFill/>
            </p:spPr>
            <p:txBody>
              <a:bodyPr wrap="square" rtlCol="0">
                <a:spAutoFit/>
              </a:bodyPr>
              <a:lstStyle/>
              <a:p>
                <a:r>
                  <a:rPr lang="en-US" sz="800" dirty="0" smtClean="0"/>
                  <a:t>Learned boundary, 2</a:t>
                </a:r>
                <a:r>
                  <a:rPr lang="en-US" sz="800" baseline="30000" dirty="0" smtClean="0"/>
                  <a:t>nd</a:t>
                </a:r>
                <a:r>
                  <a:rPr lang="en-US" sz="800" dirty="0" smtClean="0"/>
                  <a:t> stage </a:t>
                </a:r>
                <a:endParaRPr lang="ru-RU" sz="800" dirty="0"/>
              </a:p>
            </p:txBody>
          </p:sp>
          <p:cxnSp>
            <p:nvCxnSpPr>
              <p:cNvPr id="974" name="Прямая соединительная линия 973"/>
              <p:cNvCxnSpPr/>
              <p:nvPr/>
            </p:nvCxnSpPr>
            <p:spPr bwMode="auto">
              <a:xfrm>
                <a:off x="2554913" y="5200378"/>
                <a:ext cx="403614" cy="99"/>
              </a:xfrm>
              <a:prstGeom prst="line">
                <a:avLst/>
              </a:prstGeom>
              <a:ln w="38100">
                <a:solidFill>
                  <a:srgbClr val="00B050"/>
                </a:solidFill>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grpSp>
        <p:sp>
          <p:nvSpPr>
            <p:cNvPr id="29" name="Прямоугольник 28"/>
            <p:cNvSpPr/>
            <p:nvPr/>
          </p:nvSpPr>
          <p:spPr bwMode="auto">
            <a:xfrm>
              <a:off x="3574028" y="1916132"/>
              <a:ext cx="1107574" cy="318805"/>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1100" dirty="0" smtClean="0">
                  <a:solidFill>
                    <a:srgbClr val="FFFF00"/>
                  </a:solidFill>
                </a:rPr>
                <a:t>AUC, KS, CvM</a:t>
              </a:r>
              <a:endParaRPr lang="ru-RU" sz="1600" dirty="0">
                <a:solidFill>
                  <a:srgbClr val="FFFF00"/>
                </a:solidFill>
              </a:endParaRPr>
            </a:p>
          </p:txBody>
        </p:sp>
      </p:grpSp>
    </p:spTree>
    <p:extLst>
      <p:ext uri="{BB962C8B-B14F-4D97-AF65-F5344CB8AC3E}">
        <p14:creationId xmlns:p14="http://schemas.microsoft.com/office/powerpoint/2010/main" val="21721945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Training the 2-nd Net (code)</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51</a:t>
            </a:fld>
            <a:endParaRPr lang="ru-RU" altLang="ru-RU" dirty="0"/>
          </a:p>
        </p:txBody>
      </p:sp>
      <p:grpSp>
        <p:nvGrpSpPr>
          <p:cNvPr id="5" name="Группа 4"/>
          <p:cNvGrpSpPr/>
          <p:nvPr/>
        </p:nvGrpSpPr>
        <p:grpSpPr>
          <a:xfrm>
            <a:off x="395536" y="1700812"/>
            <a:ext cx="7776864" cy="4536504"/>
            <a:chOff x="539552" y="1700808"/>
            <a:chExt cx="7418784" cy="4536504"/>
          </a:xfrm>
        </p:grpSpPr>
        <p:sp>
          <p:nvSpPr>
            <p:cNvPr id="14" name="Блок-схема: документ 13"/>
            <p:cNvSpPr/>
            <p:nvPr/>
          </p:nvSpPr>
          <p:spPr bwMode="auto">
            <a:xfrm>
              <a:off x="539552" y="1700812"/>
              <a:ext cx="7418784" cy="4536500"/>
            </a:xfrm>
            <a:prstGeom prst="flowChartDocumen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sz="1600" dirty="0" smtClean="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scipy.optimize import minimize</a:t>
              </a:r>
            </a:p>
            <a:p>
              <a:r>
                <a:rPr kumimoji="0" lang="en-US" sz="1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pretrain = True</a:t>
              </a:r>
            </a:p>
            <a:p>
              <a:r>
                <a:rPr lang="en-US" sz="1400" dirty="0">
                  <a:latin typeface="Courier New" panose="02070309020205020404" pitchFamily="49" charset="0"/>
                  <a:cs typeface="Courier New" panose="02070309020205020404" pitchFamily="49" charset="0"/>
                </a:rPr>
                <a:t>if pretrain:</a:t>
              </a:r>
            </a:p>
            <a:p>
              <a:r>
                <a:rPr lang="en-US" sz="1400" dirty="0">
                  <a:latin typeface="Courier New" panose="02070309020205020404" pitchFamily="49" charset="0"/>
                  <a:cs typeface="Courier New" panose="02070309020205020404" pitchFamily="49" charset="0"/>
                </a:rPr>
                <a:t>    # pretrain model</a:t>
              </a:r>
            </a:p>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model.fit(Xt, yt_categorical, batch_size=64, nb_epoch=1,</a:t>
              </a:r>
            </a:p>
            <a:p>
              <a:r>
                <a:rPr lang="en-US" sz="1400" dirty="0">
                  <a:latin typeface="Courier New" panose="02070309020205020404" pitchFamily="49" charset="0"/>
                  <a:cs typeface="Courier New" panose="02070309020205020404" pitchFamily="49" charset="0"/>
                </a:rPr>
                <a:t>              validation_data=None, verbose=2, show_accuracy=True)</a:t>
              </a:r>
            </a:p>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x0 = get_weights(model)</a:t>
              </a:r>
            </a:p>
            <a:p>
              <a:r>
                <a:rPr lang="en-US" sz="1400" dirty="0">
                  <a:latin typeface="Courier New" panose="02070309020205020404" pitchFamily="49" charset="0"/>
                  <a:cs typeface="Courier New" panose="02070309020205020404" pitchFamily="49" charset="0"/>
                </a:rPr>
                <a:t>print("Optimize %d weights" % len(x0))</a:t>
              </a:r>
            </a:p>
            <a:p>
              <a:r>
                <a:rPr lang="en-US" sz="1400" dirty="0">
                  <a:latin typeface="Courier New" panose="02070309020205020404" pitchFamily="49" charset="0"/>
                  <a:cs typeface="Courier New" panose="02070309020205020404" pitchFamily="49" charset="0"/>
                </a:rPr>
                <a:t>objective = create_objective(model, pt.transductor_model_file,</a:t>
              </a:r>
            </a:p>
            <a:p>
              <a:r>
                <a:rPr lang="en-US" sz="1400" dirty="0">
                  <a:latin typeface="Courier New" panose="02070309020205020404" pitchFamily="49" charset="0"/>
                  <a:cs typeface="Courier New" panose="02070309020205020404" pitchFamily="49" charset="0"/>
                </a:rPr>
                <a:t>                             Xt, yt, Xa, ya, wa, Xc, mc, verbose=True)</a:t>
              </a:r>
            </a:p>
            <a:p>
              <a:r>
                <a:rPr lang="en-US" sz="1400" dirty="0">
                  <a:latin typeface="Courier New" panose="02070309020205020404" pitchFamily="49" charset="0"/>
                  <a:cs typeface="Courier New" panose="02070309020205020404" pitchFamily="49" charset="0"/>
                </a:rPr>
                <a:t>minimize(objective, x0, args=(), method='Powell')</a:t>
              </a:r>
            </a:p>
            <a:p>
              <a:endParaRPr kumimoji="0" lang="ru-RU" sz="1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p:txBody>
        </p:sp>
        <p:sp>
          <p:nvSpPr>
            <p:cNvPr id="15" name="TextBox 14"/>
            <p:cNvSpPr txBox="1"/>
            <p:nvPr/>
          </p:nvSpPr>
          <p:spPr>
            <a:xfrm>
              <a:off x="539552" y="1700808"/>
              <a:ext cx="1368152" cy="246221"/>
            </a:xfrm>
            <a:prstGeom prst="rect">
              <a:avLst/>
            </a:prstGeom>
            <a:noFill/>
            <a:ln>
              <a:solidFill>
                <a:schemeClr val="bg2"/>
              </a:solidFill>
            </a:ln>
          </p:spPr>
          <p:txBody>
            <a:bodyPr wrap="square" rtlCol="0">
              <a:spAutoFit/>
            </a:bodyPr>
            <a:lstStyle/>
            <a:p>
              <a:r>
                <a:rPr lang="en-US" sz="1000" dirty="0"/>
                <a:t>transductor_train.py</a:t>
              </a:r>
              <a:endParaRPr lang="ru-RU" sz="1000" dirty="0"/>
            </a:p>
          </p:txBody>
        </p:sp>
      </p:grpSp>
    </p:spTree>
    <p:extLst>
      <p:ext uri="{BB962C8B-B14F-4D97-AF65-F5344CB8AC3E}">
        <p14:creationId xmlns:p14="http://schemas.microsoft.com/office/powerpoint/2010/main" val="23952020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a:solidFill>
                  <a:schemeClr val="accent6"/>
                </a:solidFill>
              </a:rPr>
              <a:t>Loss </a:t>
            </a:r>
            <a:r>
              <a:rPr lang="en-US" sz="3600" dirty="0" smtClean="0">
                <a:solidFill>
                  <a:schemeClr val="accent6"/>
                </a:solidFill>
              </a:rPr>
              <a:t>function</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52</a:t>
            </a:fld>
            <a:endParaRPr lang="ru-RU" altLang="ru-RU" dirty="0"/>
          </a:p>
        </p:txBody>
      </p:sp>
      <p:sp>
        <p:nvSpPr>
          <p:cNvPr id="9" name="Объект 2"/>
          <p:cNvSpPr txBox="1">
            <a:spLocks/>
          </p:cNvSpPr>
          <p:nvPr/>
        </p:nvSpPr>
        <p:spPr bwMode="auto">
          <a:xfrm>
            <a:off x="609600" y="1871663"/>
            <a:ext cx="7634808" cy="314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On the second stage loss function incorporates </a:t>
            </a:r>
            <a:r>
              <a:rPr lang="en-US" sz="1800" dirty="0"/>
              <a:t>AUC, KS, CvM </a:t>
            </a:r>
            <a:r>
              <a:rPr lang="en-US" sz="1800" dirty="0" smtClean="0"/>
              <a:t>metrics:</a:t>
            </a:r>
            <a:endParaRPr lang="ru-RU" sz="1800" dirty="0"/>
          </a:p>
          <a:p>
            <a:pPr marL="0" indent="0">
              <a:buNone/>
            </a:pPr>
            <a:endParaRPr lang="en-US" sz="1800" dirty="0"/>
          </a:p>
          <a:p>
            <a:pPr marL="0" indent="0">
              <a:buNone/>
            </a:pPr>
            <a:endParaRPr lang="ru-RU" sz="1800" dirty="0"/>
          </a:p>
          <a:p>
            <a:pPr marL="0" indent="0">
              <a:buNone/>
            </a:pPr>
            <a:endParaRPr lang="en-US" sz="1800" dirty="0"/>
          </a:p>
          <a:p>
            <a:pPr marL="0" indent="0">
              <a:buNone/>
            </a:pPr>
            <a:endParaRPr lang="en-US" sz="1800" dirty="0" smtClean="0"/>
          </a:p>
          <a:p>
            <a:pPr marL="0" indent="0">
              <a:buNone/>
            </a:pPr>
            <a:r>
              <a:rPr lang="en-US" sz="1800" dirty="0" smtClean="0"/>
              <a:t>As </a:t>
            </a:r>
            <a:r>
              <a:rPr lang="en-US" sz="1800" dirty="0"/>
              <a:t>a result, </a:t>
            </a:r>
            <a:r>
              <a:rPr lang="en-US" sz="1800" dirty="0" smtClean="0"/>
              <a:t>we control all three values simultaneously. But the </a:t>
            </a:r>
            <a:r>
              <a:rPr lang="en-US" sz="1800" dirty="0"/>
              <a:t>most </a:t>
            </a:r>
            <a:r>
              <a:rPr lang="en-US" sz="1800" dirty="0" smtClean="0"/>
              <a:t>important thing is that this </a:t>
            </a:r>
            <a:r>
              <a:rPr lang="en-US" sz="1800" dirty="0"/>
              <a:t>approach provides </a:t>
            </a:r>
            <a:r>
              <a:rPr lang="en-US" sz="1800" dirty="0" smtClean="0"/>
              <a:t>statistical guarantee </a:t>
            </a:r>
            <a:r>
              <a:rPr lang="en-US" sz="1800" dirty="0"/>
              <a:t>that the model </a:t>
            </a:r>
            <a:r>
              <a:rPr lang="en-US" sz="1800" dirty="0" smtClean="0"/>
              <a:t>satisfies all </a:t>
            </a:r>
            <a:r>
              <a:rPr lang="en-US" sz="1800" dirty="0"/>
              <a:t>target metrics (AUC, KS, CvM) not by coincidence but as a result of </a:t>
            </a:r>
            <a:r>
              <a:rPr lang="en-US" sz="1800" dirty="0" smtClean="0">
                <a:solidFill>
                  <a:schemeClr val="tx2"/>
                </a:solidFill>
              </a:rPr>
              <a:t>statistical inference </a:t>
            </a:r>
            <a:r>
              <a:rPr lang="en-US" sz="1800" dirty="0" smtClean="0"/>
              <a:t>in </a:t>
            </a:r>
            <a:r>
              <a:rPr lang="en-US" sz="1800" dirty="0"/>
              <a:t>their respective </a:t>
            </a:r>
            <a:r>
              <a:rPr lang="en-US" sz="1800" dirty="0" smtClean="0"/>
              <a:t>domains – in accordance with Machine Learning principles outlined in </a:t>
            </a:r>
            <a:r>
              <a:rPr lang="en-US" sz="1800" dirty="0" smtClean="0">
                <a:hlinkClick r:id="rId2" action="ppaction://hlinksldjump"/>
              </a:rPr>
              <a:t>Section 2</a:t>
            </a:r>
            <a:r>
              <a:rPr lang="en-US" sz="1800" dirty="0" smtClean="0"/>
              <a:t>.</a:t>
            </a:r>
            <a:endParaRPr lang="ru-RU" sz="1800" dirty="0"/>
          </a:p>
        </p:txBody>
      </p:sp>
      <p:grpSp>
        <p:nvGrpSpPr>
          <p:cNvPr id="18" name="Группа 17"/>
          <p:cNvGrpSpPr/>
          <p:nvPr/>
        </p:nvGrpSpPr>
        <p:grpSpPr>
          <a:xfrm>
            <a:off x="609600" y="2253756"/>
            <a:ext cx="7418784" cy="1205164"/>
            <a:chOff x="609600" y="2253756"/>
            <a:chExt cx="7418784" cy="1205164"/>
          </a:xfrm>
        </p:grpSpPr>
        <p:sp>
          <p:nvSpPr>
            <p:cNvPr id="16" name="Блок-схема: документ 15"/>
            <p:cNvSpPr/>
            <p:nvPr/>
          </p:nvSpPr>
          <p:spPr bwMode="auto">
            <a:xfrm>
              <a:off x="609600" y="2253757"/>
              <a:ext cx="7418784" cy="1205163"/>
            </a:xfrm>
            <a:prstGeom prst="flowChartDocumen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sz="16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loss = -auc + ks_importance * ks_loss + cvm_importance * cvm_loss</a:t>
              </a:r>
              <a:endParaRPr kumimoji="0" lang="ru-RU" sz="1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p:txBody>
        </p:sp>
        <p:sp>
          <p:nvSpPr>
            <p:cNvPr id="17" name="TextBox 16"/>
            <p:cNvSpPr txBox="1"/>
            <p:nvPr/>
          </p:nvSpPr>
          <p:spPr>
            <a:xfrm>
              <a:off x="609600" y="2253756"/>
              <a:ext cx="1370112" cy="246221"/>
            </a:xfrm>
            <a:prstGeom prst="rect">
              <a:avLst/>
            </a:prstGeom>
            <a:noFill/>
            <a:ln>
              <a:solidFill>
                <a:schemeClr val="bg2"/>
              </a:solidFill>
            </a:ln>
          </p:spPr>
          <p:txBody>
            <a:bodyPr wrap="square" rtlCol="0">
              <a:spAutoFit/>
            </a:bodyPr>
            <a:lstStyle/>
            <a:p>
              <a:r>
                <a:rPr lang="en-US" sz="1000" dirty="0"/>
                <a:t>transductor_train.py</a:t>
              </a:r>
              <a:endParaRPr lang="ru-RU" sz="1000" dirty="0"/>
            </a:p>
          </p:txBody>
        </p:sp>
      </p:grpSp>
    </p:spTree>
    <p:extLst>
      <p:ext uri="{BB962C8B-B14F-4D97-AF65-F5344CB8AC3E}">
        <p14:creationId xmlns:p14="http://schemas.microsoft.com/office/powerpoint/2010/main" val="6433533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marL="0" indent="0"/>
            <a:r>
              <a:rPr lang="en-US" sz="3600" dirty="0" smtClean="0">
                <a:solidFill>
                  <a:schemeClr val="accent6"/>
                </a:solidFill>
              </a:rPr>
              <a:t>Closing remarks and suggestions</a:t>
            </a:r>
            <a:endParaRPr lang="en-US" sz="3600" dirty="0"/>
          </a:p>
        </p:txBody>
      </p:sp>
      <p:sp>
        <p:nvSpPr>
          <p:cNvPr id="3" name="Нижний колонтитул 2"/>
          <p:cNvSpPr>
            <a:spLocks noGrp="1"/>
          </p:cNvSpPr>
          <p:nvPr>
            <p:ph type="ftr" sz="quarter" idx="11"/>
          </p:nvPr>
        </p:nvSpPr>
        <p:spPr/>
        <p:txBody>
          <a:bodyPr/>
          <a:lstStyle/>
          <a:p>
            <a:r>
              <a:rPr lang="en-US" dirty="0"/>
              <a:t>5. Implementation</a:t>
            </a:r>
            <a:endParaRPr lang="ru-RU" altLang="ru-RU" dirty="0"/>
          </a:p>
        </p:txBody>
      </p:sp>
      <p:sp>
        <p:nvSpPr>
          <p:cNvPr id="4" name="Номер слайда 3"/>
          <p:cNvSpPr>
            <a:spLocks noGrp="1"/>
          </p:cNvSpPr>
          <p:nvPr>
            <p:ph type="sldNum" sz="quarter" idx="12"/>
          </p:nvPr>
        </p:nvSpPr>
        <p:spPr/>
        <p:txBody>
          <a:bodyPr/>
          <a:lstStyle/>
          <a:p>
            <a:fld id="{8B2CB5D2-C2A0-4322-92F8-C5B3823B5059}" type="slidenum">
              <a:rPr lang="ru-RU" altLang="ru-RU" smtClean="0"/>
              <a:pPr/>
              <a:t>53</a:t>
            </a:fld>
            <a:endParaRPr lang="ru-RU" altLang="ru-RU" dirty="0"/>
          </a:p>
        </p:txBody>
      </p:sp>
      <mc:AlternateContent xmlns:mc="http://schemas.openxmlformats.org/markup-compatibility/2006" xmlns:a14="http://schemas.microsoft.com/office/drawing/2010/main">
        <mc:Choice Requires="a14">
          <p:sp>
            <p:nvSpPr>
              <p:cNvPr id="9" name="Объект 2"/>
              <p:cNvSpPr txBox="1">
                <a:spLocks/>
              </p:cNvSpPr>
              <p:nvPr/>
            </p:nvSpPr>
            <p:spPr bwMode="auto">
              <a:xfrm>
                <a:off x="580280" y="1628800"/>
                <a:ext cx="7952160" cy="453650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buNone/>
                </a:pPr>
                <a:r>
                  <a:rPr lang="en-US" sz="1800" dirty="0" smtClean="0"/>
                  <a:t>The model appears more complex than it should be! Striving </a:t>
                </a:r>
                <a:r>
                  <a:rPr lang="en-US" sz="1800" dirty="0"/>
                  <a:t>to satisfy some competition requirements </a:t>
                </a:r>
                <a:r>
                  <a:rPr lang="en-US" sz="1800" dirty="0" smtClean="0"/>
                  <a:t>we overdone </a:t>
                </a:r>
                <a:r>
                  <a:rPr lang="en-US" sz="1800" dirty="0"/>
                  <a:t>fairly </a:t>
                </a:r>
                <a:r>
                  <a:rPr lang="en-US" sz="1800" dirty="0" smtClean="0"/>
                  <a:t>simple Transfer Learning Framework. We </a:t>
                </a:r>
                <a:r>
                  <a:rPr lang="en-US" sz="1800" dirty="0"/>
                  <a:t>encourage the </a:t>
                </a:r>
                <a:r>
                  <a:rPr lang="en-US" sz="1800" dirty="0" smtClean="0"/>
                  <a:t>Organizers to lift “no training on control channel” requirement and try to create a model the other way round: on </a:t>
                </a:r>
                <a14:m>
                  <m:oMath xmlns:m="http://schemas.openxmlformats.org/officeDocument/2006/math">
                    <m:r>
                      <a:rPr lang="en-US" sz="1800" b="0" i="1" dirty="0" smtClean="0">
                        <a:solidFill>
                          <a:schemeClr val="tx2"/>
                        </a:solidFill>
                        <a:latin typeface="Cambria Math"/>
                      </a:rPr>
                      <m:t>𝐷𝑠</m:t>
                    </m:r>
                  </m:oMath>
                </a14:m>
                <a:r>
                  <a:rPr lang="en-US" sz="1800" dirty="0" smtClean="0"/>
                  <a:t> channel and transfer it to </a:t>
                </a:r>
                <a14:m>
                  <m:oMath xmlns:m="http://schemas.openxmlformats.org/officeDocument/2006/math">
                    <m:r>
                      <a:rPr lang="en-US" sz="1800" i="1" dirty="0">
                        <a:solidFill>
                          <a:schemeClr val="tx2"/>
                        </a:solidFill>
                        <a:latin typeface="Cambria Math"/>
                      </a:rPr>
                      <m:t>𝜏</m:t>
                    </m:r>
                    <m:r>
                      <a:rPr lang="en-US" sz="1800" i="1" dirty="0">
                        <a:solidFill>
                          <a:schemeClr val="tx2"/>
                        </a:solidFill>
                        <a:latin typeface="Cambria Math"/>
                      </a:rPr>
                      <m:t> </m:t>
                    </m:r>
                  </m:oMath>
                </a14:m>
                <a:r>
                  <a:rPr lang="en-US" sz="1800" dirty="0" smtClean="0"/>
                  <a:t>channel…. If this has physical meaning, of course </a:t>
                </a:r>
              </a:p>
              <a:p>
                <a:pPr marL="0" indent="0">
                  <a:buNone/>
                </a:pPr>
                <a:endParaRPr lang="en-US" sz="1800" dirty="0"/>
              </a:p>
              <a:p>
                <a:pPr marL="0" indent="0">
                  <a:buNone/>
                </a:pPr>
                <a:r>
                  <a:rPr lang="en-US" sz="1800" dirty="0" smtClean="0"/>
                  <a:t>In general, we </a:t>
                </a:r>
                <a:r>
                  <a:rPr lang="en-US" sz="1800" dirty="0"/>
                  <a:t>suggest </a:t>
                </a:r>
                <a:r>
                  <a:rPr lang="en-US" sz="1800" dirty="0" smtClean="0"/>
                  <a:t>to consider transfer </a:t>
                </a:r>
                <a:r>
                  <a:rPr lang="en-US" sz="1800" dirty="0"/>
                  <a:t>learning as </a:t>
                </a:r>
                <a:r>
                  <a:rPr lang="en-US" sz="1800" dirty="0" smtClean="0"/>
                  <a:t>a method for modeling </a:t>
                </a:r>
                <a:r>
                  <a:rPr lang="en-US" sz="1800" dirty="0"/>
                  <a:t>rare events </a:t>
                </a:r>
                <a:r>
                  <a:rPr lang="en-US" sz="1800" dirty="0" smtClean="0"/>
                  <a:t>based on models </a:t>
                </a:r>
                <a:r>
                  <a:rPr lang="en-US" sz="1800" dirty="0"/>
                  <a:t>built </a:t>
                </a:r>
                <a:r>
                  <a:rPr lang="en-US" sz="1800" dirty="0" smtClean="0"/>
                  <a:t>in domains </a:t>
                </a:r>
                <a:r>
                  <a:rPr lang="en-US" sz="1800" dirty="0"/>
                  <a:t>with more </a:t>
                </a:r>
                <a:r>
                  <a:rPr lang="en-US" sz="1800" dirty="0" smtClean="0"/>
                  <a:t>known </a:t>
                </a:r>
                <a:r>
                  <a:rPr lang="en-US" sz="1800" dirty="0"/>
                  <a:t>and well-observed behavior</a:t>
                </a:r>
                <a:r>
                  <a:rPr lang="en-US" sz="1800" dirty="0" smtClean="0"/>
                  <a:t>.</a:t>
                </a:r>
              </a:p>
              <a:p>
                <a:pPr marL="0" indent="0">
                  <a:buNone/>
                </a:pPr>
                <a:endParaRPr lang="en-US" sz="1800" dirty="0"/>
              </a:p>
              <a:p>
                <a:pPr marL="0" indent="0">
                  <a:buNone/>
                </a:pPr>
                <a:r>
                  <a:rPr lang="en-US" sz="1800" dirty="0" smtClean="0"/>
                  <a:t>Some other ML approaches to </a:t>
                </a:r>
                <a:r>
                  <a:rPr lang="en-US" sz="1800" dirty="0"/>
                  <a:t>consider for rare events </a:t>
                </a:r>
                <a:r>
                  <a:rPr lang="en-US" sz="1800" dirty="0" smtClean="0"/>
                  <a:t>detection [</a:t>
                </a:r>
                <a:r>
                  <a:rPr lang="en-US" sz="1800" dirty="0" smtClean="0">
                    <a:hlinkClick r:id="rId2" action="ppaction://hlinksldjump"/>
                  </a:rPr>
                  <a:t>11</a:t>
                </a:r>
                <a:r>
                  <a:rPr lang="en-US" sz="1800" dirty="0" smtClean="0"/>
                  <a:t>]:</a:t>
                </a:r>
              </a:p>
              <a:p>
                <a:pPr>
                  <a:buFont typeface="Arial" panose="020B0604020202020204" pitchFamily="34" charset="0"/>
                  <a:buChar char="•"/>
                </a:pPr>
                <a:r>
                  <a:rPr lang="en-US" sz="1800" dirty="0" smtClean="0"/>
                  <a:t>One-class classification </a:t>
                </a:r>
                <a:r>
                  <a:rPr lang="en-US" sz="1800" dirty="0"/>
                  <a:t>(a.k.a. outlier detection, anomaly detection, novelty </a:t>
                </a:r>
                <a:r>
                  <a:rPr lang="en-US" sz="1800" dirty="0" smtClean="0"/>
                  <a:t>detection)</a:t>
                </a:r>
              </a:p>
              <a:p>
                <a:pPr>
                  <a:buFont typeface="Arial" panose="020B0604020202020204" pitchFamily="34" charset="0"/>
                  <a:buChar char="•"/>
                </a:pPr>
                <a:r>
                  <a:rPr lang="en-US" sz="1800" dirty="0" smtClean="0"/>
                  <a:t>PU </a:t>
                </a:r>
                <a:r>
                  <a:rPr lang="en-US" sz="1800" dirty="0"/>
                  <a:t>learning</a:t>
                </a:r>
              </a:p>
              <a:p>
                <a:pPr marL="0" indent="0">
                  <a:buNone/>
                </a:pPr>
                <a:endParaRPr lang="en-US" sz="1800" dirty="0"/>
              </a:p>
              <a:p>
                <a:pPr marL="0" indent="0">
                  <a:buNone/>
                </a:pPr>
                <a:endParaRPr lang="ru-RU" sz="1800" dirty="0"/>
              </a:p>
            </p:txBody>
          </p:sp>
        </mc:Choice>
        <mc:Fallback xmlns="">
          <p:sp>
            <p:nvSpPr>
              <p:cNvPr id="9" name="Объект 2"/>
              <p:cNvSpPr txBox="1">
                <a:spLocks noRot="1" noChangeAspect="1" noMove="1" noResize="1" noEditPoints="1" noAdjustHandles="1" noChangeArrowheads="1" noChangeShapeType="1" noTextEdit="1"/>
              </p:cNvSpPr>
              <p:nvPr/>
            </p:nvSpPr>
            <p:spPr bwMode="auto">
              <a:xfrm>
                <a:off x="580280" y="1628800"/>
                <a:ext cx="7952160" cy="4536504"/>
              </a:xfrm>
              <a:prstGeom prst="rect">
                <a:avLst/>
              </a:prstGeom>
              <a:blipFill rotWithShape="1">
                <a:blip r:embed="rId3"/>
                <a:stretch>
                  <a:fillRect l="-613" t="-672" r="-137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pic>
        <p:nvPicPr>
          <p:cNvPr id="1027" name="Picture 3" descr="C:\Users\torch\AppData\Local\Microsoft\Windows\Temporary Internet Files\Content.IE5\KEZ2U823\Face-smile.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421512" y="2673593"/>
            <a:ext cx="476671" cy="476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1720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a:solidFill>
                  <a:schemeClr val="accent4"/>
                </a:solidFill>
              </a:rPr>
              <a:t>References</a:t>
            </a:r>
            <a:endParaRPr lang="ru-RU" sz="3600" dirty="0">
              <a:solidFill>
                <a:schemeClr val="accent4"/>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lstStyle/>
              <a:p>
                <a:pPr marL="0" indent="0">
                  <a:buNone/>
                </a:pPr>
                <a:r>
                  <a:rPr lang="en-US" sz="1200" dirty="0"/>
                  <a:t>[1] Blake T., Bettler M.-O., Chrzaszcz M.,  Dettori F., Ustyuzhanin A., Likhomanenko T., “Flavours of Physics: the machine learning challenge for the search of </a:t>
                </a:r>
                <a:r>
                  <a:rPr lang="en-US" sz="1400" dirty="0" smtClean="0">
                    <a:solidFill>
                      <a:schemeClr val="tx1"/>
                    </a:solidFill>
                  </a:rPr>
                  <a:t>𝜏</a:t>
                </a:r>
                <a:r>
                  <a:rPr lang="en-US" sz="1400" baseline="30000" dirty="0" smtClean="0"/>
                  <a:t>-</a:t>
                </a:r>
                <a14:m>
                  <m:oMath xmlns:m="http://schemas.openxmlformats.org/officeDocument/2006/math">
                    <m:r>
                      <a:rPr lang="en-US" sz="1400" i="1">
                        <a:solidFill>
                          <a:schemeClr val="tx1"/>
                        </a:solidFill>
                        <a:latin typeface="Cambria Math"/>
                        <a:ea typeface="Cambria Math"/>
                      </a:rPr>
                      <m:t>→</m:t>
                    </m:r>
                  </m:oMath>
                </a14:m>
                <a:r>
                  <a:rPr lang="en-US" sz="1400" dirty="0">
                    <a:solidFill>
                      <a:schemeClr val="tx1"/>
                    </a:solidFill>
                  </a:rPr>
                  <a:t>𝜇</a:t>
                </a:r>
                <a:r>
                  <a:rPr lang="en-US" sz="1400" baseline="30000" dirty="0">
                    <a:solidFill>
                      <a:schemeClr val="tx1"/>
                    </a:solidFill>
                  </a:rPr>
                  <a:t>-</a:t>
                </a:r>
                <a:r>
                  <a:rPr lang="en-US" sz="1400" dirty="0">
                    <a:solidFill>
                      <a:schemeClr val="tx1"/>
                    </a:solidFill>
                  </a:rPr>
                  <a:t>𝜇</a:t>
                </a:r>
                <a:r>
                  <a:rPr lang="en-US" sz="1400" baseline="30000" dirty="0">
                    <a:solidFill>
                      <a:schemeClr val="tx1"/>
                    </a:solidFill>
                  </a:rPr>
                  <a:t>-</a:t>
                </a:r>
                <a:r>
                  <a:rPr lang="en-US" sz="1400" dirty="0">
                    <a:solidFill>
                      <a:schemeClr val="tx1"/>
                    </a:solidFill>
                  </a:rPr>
                  <a:t>𝜇</a:t>
                </a:r>
                <a:r>
                  <a:rPr lang="en-US" sz="1400" baseline="30000" dirty="0">
                    <a:solidFill>
                      <a:schemeClr val="tx1"/>
                    </a:solidFill>
                  </a:rPr>
                  <a:t>+ </a:t>
                </a:r>
                <a:r>
                  <a:rPr lang="en-US" sz="1200" baseline="30000" dirty="0" smtClean="0">
                    <a:solidFill>
                      <a:schemeClr val="tx2"/>
                    </a:solidFill>
                  </a:rPr>
                  <a:t> </a:t>
                </a:r>
                <a:r>
                  <a:rPr lang="en-US" sz="1200" dirty="0" smtClean="0"/>
                  <a:t>decays </a:t>
                </a:r>
                <a:r>
                  <a:rPr lang="en-US" sz="1200" dirty="0"/>
                  <a:t>at </a:t>
                </a:r>
                <a:r>
                  <a:rPr lang="en-US" sz="1200" dirty="0" smtClean="0"/>
                  <a:t>LHCb” </a:t>
                </a:r>
                <a:r>
                  <a:rPr lang="en-US" sz="1200" dirty="0" smtClean="0">
                    <a:hlinkClick r:id="rId2"/>
                  </a:rPr>
                  <a:t>link</a:t>
                </a:r>
                <a:endParaRPr lang="ru-RU" sz="1200" dirty="0"/>
              </a:p>
              <a:p>
                <a:pPr marL="0" indent="0">
                  <a:buNone/>
                </a:pPr>
                <a:r>
                  <a:rPr lang="en-US" sz="1200" dirty="0"/>
                  <a:t> </a:t>
                </a:r>
                <a:endParaRPr lang="ru-RU" sz="1200" dirty="0"/>
              </a:p>
              <a:p>
                <a:pPr marL="0" indent="0">
                  <a:buNone/>
                </a:pPr>
                <a:r>
                  <a:rPr lang="en-US" sz="1200" dirty="0"/>
                  <a:t>Machine Learning:</a:t>
                </a:r>
                <a:endParaRPr lang="ru-RU" sz="1200" dirty="0"/>
              </a:p>
              <a:p>
                <a:pPr marL="0" indent="0">
                  <a:buNone/>
                </a:pPr>
                <a:endParaRPr lang="ru-RU" sz="1200" dirty="0"/>
              </a:p>
              <a:p>
                <a:pPr marL="0" indent="0">
                  <a:buNone/>
                </a:pPr>
                <a:r>
                  <a:rPr lang="en-US" sz="1200" dirty="0"/>
                  <a:t>[2] Y. S. Abu-Mostafa, H.-T. Lin, M. Magdon-Ismail, “Learning From Data”. AMLBook</a:t>
                </a:r>
                <a:r>
                  <a:rPr lang="ru-RU" sz="1200" dirty="0"/>
                  <a:t> (</a:t>
                </a:r>
                <a:r>
                  <a:rPr lang="en-US" sz="1200" dirty="0"/>
                  <a:t>March 27, 2012), ISBN-10: </a:t>
                </a:r>
                <a:r>
                  <a:rPr lang="en-US" sz="1200" dirty="0" smtClean="0"/>
                  <a:t>1600490069</a:t>
                </a:r>
                <a:r>
                  <a:rPr lang="en-US" sz="1200" dirty="0"/>
                  <a:t> </a:t>
                </a:r>
                <a:endParaRPr lang="ru-RU" sz="1200" dirty="0"/>
              </a:p>
              <a:p>
                <a:pPr marL="0" indent="0">
                  <a:buNone/>
                </a:pPr>
                <a:r>
                  <a:rPr lang="en-US" sz="1200" dirty="0"/>
                  <a:t>[</a:t>
                </a:r>
                <a:r>
                  <a:rPr lang="en-US" sz="1200" dirty="0" smtClean="0"/>
                  <a:t>3] Andrew </a:t>
                </a:r>
                <a:r>
                  <a:rPr lang="en-US" sz="1200" dirty="0"/>
                  <a:t>Ng, “Part VI Learning Theory”. Stanford University CS229 Lecture </a:t>
                </a:r>
                <a:r>
                  <a:rPr lang="en-US" sz="1200" dirty="0" smtClean="0"/>
                  <a:t>notes </a:t>
                </a:r>
                <a:r>
                  <a:rPr lang="en-US" sz="1200" u="sng" dirty="0" smtClean="0">
                    <a:hlinkClick r:id="rId3"/>
                  </a:rPr>
                  <a:t>link</a:t>
                </a:r>
                <a:endParaRPr lang="ru-RU" sz="1200" dirty="0"/>
              </a:p>
              <a:p>
                <a:pPr marL="0" indent="0">
                  <a:buNone/>
                </a:pPr>
                <a:r>
                  <a:rPr lang="en-US" sz="1200" dirty="0"/>
                  <a:t> </a:t>
                </a:r>
                <a:endParaRPr lang="ru-RU" sz="1200" dirty="0"/>
              </a:p>
              <a:p>
                <a:pPr marL="0" indent="0">
                  <a:buNone/>
                </a:pPr>
                <a:r>
                  <a:rPr lang="en-US" sz="1200" dirty="0"/>
                  <a:t>Transfer learning:</a:t>
                </a:r>
                <a:endParaRPr lang="ru-RU" sz="1200" dirty="0"/>
              </a:p>
              <a:p>
                <a:pPr marL="0" indent="0">
                  <a:buNone/>
                </a:pPr>
                <a:endParaRPr lang="ru-RU" sz="1200" dirty="0"/>
              </a:p>
              <a:p>
                <a:pPr marL="0" indent="0">
                  <a:buNone/>
                </a:pPr>
                <a:r>
                  <a:rPr lang="en-US" sz="1200" dirty="0" smtClean="0"/>
                  <a:t>[</a:t>
                </a:r>
                <a:r>
                  <a:rPr lang="en-US" sz="1200" dirty="0"/>
                  <a:t>4] Olivetti, E., Kia, S.M., Avesani, P.: “Meg decoding across subjects.” In: Pattern Recognition in Neuroimaging, 2014 International Workshop on (2014</a:t>
                </a:r>
                <a:r>
                  <a:rPr lang="en-US" sz="1200" dirty="0" smtClean="0"/>
                  <a:t>) </a:t>
                </a:r>
                <a:r>
                  <a:rPr lang="en-US" sz="1200" dirty="0" smtClean="0">
                    <a:hlinkClick r:id="rId4"/>
                  </a:rPr>
                  <a:t>link</a:t>
                </a:r>
                <a:endParaRPr lang="ru-RU" sz="1200" dirty="0"/>
              </a:p>
              <a:p>
                <a:pPr marL="0" indent="0">
                  <a:buNone/>
                </a:pPr>
                <a:r>
                  <a:rPr lang="en-US" sz="1200" dirty="0" smtClean="0"/>
                  <a:t>[</a:t>
                </a:r>
                <a:r>
                  <a:rPr lang="en-US" sz="1200" dirty="0"/>
                  <a:t>5] S. J. Pan and Q. Yang, “A Survey on Transfer Learning,” Knowledge and Data Engineering, IEEE Transactions on, vol. 22, no. 10, pp. 1345–1359, Oct. 2010</a:t>
                </a:r>
                <a:r>
                  <a:rPr lang="en-US" sz="1200" dirty="0" smtClean="0"/>
                  <a:t>.</a:t>
                </a:r>
                <a:endParaRPr lang="ru-RU" sz="1200" dirty="0"/>
              </a:p>
              <a:p>
                <a:pPr marL="0" indent="0">
                  <a:buNone/>
                </a:pPr>
                <a:r>
                  <a:rPr lang="en-US" sz="1200" dirty="0" smtClean="0"/>
                  <a:t>[</a:t>
                </a:r>
                <a:r>
                  <a:rPr lang="en-US" sz="1200" dirty="0"/>
                  <a:t>6] B. Zadrozny, “Learning and Evaluating Classifiers under Sample Selection Bias” In Proceedings of the Twenty-first International Conference on Machine Learning, ser. ICML ’04. New York, NY, USA: ACM, 2004, pp. 114+.</a:t>
                </a:r>
                <a:endParaRPr lang="ru-RU" sz="1200" dirty="0"/>
              </a:p>
              <a:p>
                <a:pPr marL="0" indent="0">
                  <a:buNone/>
                </a:pPr>
                <a:r>
                  <a:rPr lang="en-US" sz="1200" dirty="0" smtClean="0"/>
                  <a:t>[</a:t>
                </a:r>
                <a:r>
                  <a:rPr lang="en-US" sz="1200" dirty="0"/>
                  <a:t>7] Jiang J., “A Literature Survey on Domain Adaptation of Statistical Classifiers</a:t>
                </a:r>
                <a:r>
                  <a:rPr lang="en-US" sz="1200" dirty="0" smtClean="0"/>
                  <a:t>” </a:t>
                </a:r>
                <a:r>
                  <a:rPr lang="en-US" sz="1200" dirty="0" smtClean="0">
                    <a:hlinkClick r:id="rId5"/>
                  </a:rPr>
                  <a:t>link</a:t>
                </a:r>
                <a:endParaRPr lang="ru-RU" sz="1200" dirty="0"/>
              </a:p>
              <a:p>
                <a:pPr marL="0" indent="0">
                  <a:buNone/>
                </a:pPr>
                <a:r>
                  <a:rPr lang="en-US" sz="1200" dirty="0" smtClean="0"/>
                  <a:t>[</a:t>
                </a:r>
                <a:r>
                  <a:rPr lang="en-US" sz="1200" dirty="0"/>
                  <a:t>8] Adel T., Wong A., “A Probabilistic Covariate Shift Assumption for Domain Adaptation”. In Proceedings of the Twenty-Ninth AAAI Conference on Artificial </a:t>
                </a:r>
                <a:r>
                  <a:rPr lang="en-US" sz="1200" dirty="0" smtClean="0"/>
                  <a:t>Intelligence </a:t>
                </a:r>
                <a:r>
                  <a:rPr lang="en-US" sz="1200" dirty="0" smtClean="0">
                    <a:hlinkClick r:id="rId6"/>
                  </a:rPr>
                  <a:t>link</a:t>
                </a: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1">
                <a:blip r:embed="rId7"/>
                <a:stretch>
                  <a:fillRect t="-138"/>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References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54</a:t>
            </a:fld>
            <a:endParaRPr lang="ru-RU" altLang="ru-RU" dirty="0"/>
          </a:p>
        </p:txBody>
      </p:sp>
    </p:spTree>
    <p:extLst>
      <p:ext uri="{BB962C8B-B14F-4D97-AF65-F5344CB8AC3E}">
        <p14:creationId xmlns:p14="http://schemas.microsoft.com/office/powerpoint/2010/main" val="40294904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solidFill>
                  <a:schemeClr val="accent4"/>
                </a:solidFill>
              </a:rPr>
              <a:t>References (</a:t>
            </a:r>
            <a:r>
              <a:rPr lang="en-US" sz="3600" dirty="0">
                <a:solidFill>
                  <a:schemeClr val="accent4"/>
                </a:solidFill>
              </a:rPr>
              <a:t>continued</a:t>
            </a:r>
            <a:r>
              <a:rPr lang="en-US" sz="3600" dirty="0" smtClean="0">
                <a:solidFill>
                  <a:schemeClr val="accent4"/>
                </a:solidFill>
              </a:rPr>
              <a:t>)</a:t>
            </a:r>
            <a:endParaRPr lang="ru-RU" sz="3600" dirty="0">
              <a:solidFill>
                <a:schemeClr val="accent4"/>
              </a:solidFill>
            </a:endParaRPr>
          </a:p>
        </p:txBody>
      </p:sp>
      <p:sp>
        <p:nvSpPr>
          <p:cNvPr id="3" name="Объект 2"/>
          <p:cNvSpPr>
            <a:spLocks noGrp="1"/>
          </p:cNvSpPr>
          <p:nvPr>
            <p:ph idx="1"/>
          </p:nvPr>
        </p:nvSpPr>
        <p:spPr/>
        <p:txBody>
          <a:bodyPr/>
          <a:lstStyle/>
          <a:p>
            <a:pPr marL="0" indent="0">
              <a:buNone/>
            </a:pPr>
            <a:r>
              <a:rPr lang="en-US" sz="1200" dirty="0"/>
              <a:t> </a:t>
            </a:r>
            <a:endParaRPr lang="ru-RU" sz="1200" dirty="0"/>
          </a:p>
          <a:p>
            <a:pPr marL="0" indent="0">
              <a:buNone/>
            </a:pPr>
            <a:r>
              <a:rPr lang="en-US" sz="1200" dirty="0"/>
              <a:t>Kolmogorov-Smirnov test:</a:t>
            </a:r>
            <a:endParaRPr lang="ru-RU" sz="1200" dirty="0"/>
          </a:p>
          <a:p>
            <a:pPr marL="0" indent="0">
              <a:buNone/>
            </a:pPr>
            <a:r>
              <a:rPr lang="en-US" sz="1200" dirty="0"/>
              <a:t> </a:t>
            </a:r>
            <a:endParaRPr lang="ru-RU" sz="1200" dirty="0"/>
          </a:p>
          <a:p>
            <a:pPr marL="0" indent="0">
              <a:buNone/>
            </a:pPr>
            <a:r>
              <a:rPr lang="en-US" sz="1200" dirty="0"/>
              <a:t>[9] </a:t>
            </a:r>
            <a:r>
              <a:rPr lang="en-US" sz="1200" dirty="0" smtClean="0"/>
              <a:t>Wikipedia, </a:t>
            </a:r>
            <a:r>
              <a:rPr lang="en-US" sz="1200" dirty="0"/>
              <a:t>“Kolmogorov–Smirnov test</a:t>
            </a:r>
            <a:r>
              <a:rPr lang="en-US" sz="1200" dirty="0" smtClean="0"/>
              <a:t>” </a:t>
            </a:r>
            <a:r>
              <a:rPr lang="en-US" sz="1200" dirty="0" smtClean="0">
                <a:hlinkClick r:id="rId2"/>
              </a:rPr>
              <a:t>link</a:t>
            </a:r>
            <a:endParaRPr lang="ru-RU" sz="1200" dirty="0"/>
          </a:p>
          <a:p>
            <a:pPr marL="0" indent="0">
              <a:buNone/>
            </a:pPr>
            <a:r>
              <a:rPr lang="en-US" sz="1200" dirty="0" smtClean="0"/>
              <a:t>[</a:t>
            </a:r>
            <a:r>
              <a:rPr lang="en-US" sz="1200" dirty="0"/>
              <a:t>10] Andrew P. Bradley, “ROC Curve Equivalence using the Kolmogorov-Smirnov Test”. The University of Queensland, School of Information Technology and Electrical Engineering, St Lucia, QLD 4072, </a:t>
            </a:r>
            <a:r>
              <a:rPr lang="en-US" sz="1200" dirty="0" smtClean="0"/>
              <a:t>Australia </a:t>
            </a:r>
            <a:r>
              <a:rPr lang="en-US" sz="1200" dirty="0" smtClean="0">
                <a:hlinkClick r:id="rId3"/>
              </a:rPr>
              <a:t>link</a:t>
            </a:r>
            <a:endParaRPr lang="en-US" sz="1200" dirty="0" smtClean="0"/>
          </a:p>
          <a:p>
            <a:pPr marL="0" indent="0">
              <a:buNone/>
            </a:pPr>
            <a:endParaRPr lang="en-US" sz="1200" dirty="0" smtClean="0"/>
          </a:p>
          <a:p>
            <a:pPr marL="0" indent="0">
              <a:buNone/>
            </a:pPr>
            <a:r>
              <a:rPr lang="en-US" sz="1200" dirty="0" smtClean="0"/>
              <a:t>Other methods:</a:t>
            </a:r>
            <a:endParaRPr lang="en-US" sz="1200" dirty="0"/>
          </a:p>
          <a:p>
            <a:pPr marL="0" indent="0">
              <a:buNone/>
            </a:pPr>
            <a:r>
              <a:rPr lang="en-US" sz="1200" dirty="0" smtClean="0"/>
              <a:t>[11] </a:t>
            </a:r>
            <a:r>
              <a:rPr lang="en-US" sz="1200" dirty="0"/>
              <a:t>Wikipedia, </a:t>
            </a:r>
            <a:r>
              <a:rPr lang="en-US" sz="1200" dirty="0" smtClean="0"/>
              <a:t>“One-class classification” </a:t>
            </a:r>
            <a:r>
              <a:rPr lang="en-US" sz="1200" dirty="0" smtClean="0">
                <a:hlinkClick r:id="rId4"/>
              </a:rPr>
              <a:t>link</a:t>
            </a:r>
            <a:endParaRPr lang="en-US" sz="1200" dirty="0"/>
          </a:p>
        </p:txBody>
      </p:sp>
      <p:sp>
        <p:nvSpPr>
          <p:cNvPr id="4" name="Нижний колонтитул 3"/>
          <p:cNvSpPr>
            <a:spLocks noGrp="1"/>
          </p:cNvSpPr>
          <p:nvPr>
            <p:ph type="ftr" sz="quarter" idx="11"/>
          </p:nvPr>
        </p:nvSpPr>
        <p:spPr/>
        <p:txBody>
          <a:bodyPr/>
          <a:lstStyle/>
          <a:p>
            <a:r>
              <a:rPr lang="en-US" dirty="0"/>
              <a:t>References</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55</a:t>
            </a:fld>
            <a:endParaRPr lang="ru-RU" altLang="ru-RU" dirty="0"/>
          </a:p>
        </p:txBody>
      </p:sp>
    </p:spTree>
    <p:extLst>
      <p:ext uri="{BB962C8B-B14F-4D97-AF65-F5344CB8AC3E}">
        <p14:creationId xmlns:p14="http://schemas.microsoft.com/office/powerpoint/2010/main" val="17898502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solidFill>
                  <a:schemeClr val="accent2">
                    <a:lumMod val="50000"/>
                  </a:schemeClr>
                </a:solidFill>
              </a:rPr>
              <a:t>Acknowledgements</a:t>
            </a:r>
            <a:endParaRPr lang="ru-RU" sz="3600" dirty="0">
              <a:solidFill>
                <a:schemeClr val="accent2">
                  <a:lumMod val="50000"/>
                </a:schemeClr>
              </a:solidFill>
            </a:endParaRPr>
          </a:p>
        </p:txBody>
      </p:sp>
      <p:sp>
        <p:nvSpPr>
          <p:cNvPr id="3" name="Объект 2"/>
          <p:cNvSpPr>
            <a:spLocks noGrp="1"/>
          </p:cNvSpPr>
          <p:nvPr>
            <p:ph idx="1"/>
          </p:nvPr>
        </p:nvSpPr>
        <p:spPr>
          <a:xfrm>
            <a:off x="98038" y="2029129"/>
            <a:ext cx="4536504" cy="2051034"/>
          </a:xfrm>
        </p:spPr>
        <p:txBody>
          <a:bodyPr/>
          <a:lstStyle/>
          <a:p>
            <a:pPr marL="0" indent="0" algn="r">
              <a:buNone/>
            </a:pPr>
            <a:r>
              <a:rPr lang="en-US" sz="1800" dirty="0" smtClean="0">
                <a:solidFill>
                  <a:schemeClr val="tx2"/>
                </a:solidFill>
                <a:latin typeface="Arial" panose="020B0604020202020204" pitchFamily="34" charset="0"/>
                <a:cs typeface="Arial" panose="020B0604020202020204" pitchFamily="34" charset="0"/>
              </a:rPr>
              <a:t>This work is dedicated in gratitude to </a:t>
            </a:r>
            <a:r>
              <a:rPr lang="en-US" sz="1800" dirty="0" smtClean="0">
                <a:solidFill>
                  <a:schemeClr val="tx2"/>
                </a:solidFill>
                <a:latin typeface="Arial" panose="020B0604020202020204" pitchFamily="34" charset="0"/>
                <a:cs typeface="Arial" panose="020B0604020202020204" pitchFamily="34" charset="0"/>
                <a:hlinkClick r:id="rId2"/>
              </a:rPr>
              <a:t>Yaser </a:t>
            </a:r>
            <a:r>
              <a:rPr lang="en-US" sz="1800" dirty="0">
                <a:solidFill>
                  <a:schemeClr val="tx2"/>
                </a:solidFill>
                <a:latin typeface="Arial" panose="020B0604020202020204" pitchFamily="34" charset="0"/>
                <a:cs typeface="Arial" panose="020B0604020202020204" pitchFamily="34" charset="0"/>
                <a:hlinkClick r:id="rId2"/>
              </a:rPr>
              <a:t>S. </a:t>
            </a:r>
            <a:r>
              <a:rPr lang="en-US" sz="1800" dirty="0" smtClean="0">
                <a:solidFill>
                  <a:schemeClr val="tx2"/>
                </a:solidFill>
                <a:latin typeface="Arial" panose="020B0604020202020204" pitchFamily="34" charset="0"/>
                <a:cs typeface="Arial" panose="020B0604020202020204" pitchFamily="34" charset="0"/>
                <a:hlinkClick r:id="rId2"/>
              </a:rPr>
              <a:t>Abu-Mostafa</a:t>
            </a:r>
            <a:r>
              <a:rPr lang="en-US" sz="1800" dirty="0" smtClean="0">
                <a:solidFill>
                  <a:schemeClr val="tx2"/>
                </a:solidFill>
                <a:latin typeface="Arial" panose="020B0604020202020204" pitchFamily="34" charset="0"/>
                <a:cs typeface="Arial" panose="020B0604020202020204" pitchFamily="34" charset="0"/>
              </a:rPr>
              <a:t>, Professor </a:t>
            </a:r>
            <a:r>
              <a:rPr lang="en-US" sz="1800" dirty="0">
                <a:solidFill>
                  <a:schemeClr val="tx2"/>
                </a:solidFill>
                <a:latin typeface="Arial" panose="020B0604020202020204" pitchFamily="34" charset="0"/>
                <a:cs typeface="Arial" panose="020B0604020202020204" pitchFamily="34" charset="0"/>
              </a:rPr>
              <a:t>of </a:t>
            </a:r>
            <a:r>
              <a:rPr lang="en-US" sz="1800" dirty="0" smtClean="0">
                <a:solidFill>
                  <a:schemeClr val="tx2"/>
                </a:solidFill>
                <a:latin typeface="Arial" panose="020B0604020202020204" pitchFamily="34" charset="0"/>
                <a:cs typeface="Arial" panose="020B0604020202020204" pitchFamily="34" charset="0"/>
              </a:rPr>
              <a:t>Electrical Engineering</a:t>
            </a:r>
            <a:r>
              <a:rPr lang="en-US" sz="1800" dirty="0">
                <a:solidFill>
                  <a:schemeClr val="tx2"/>
                </a:solidFill>
                <a:latin typeface="Arial" panose="020B0604020202020204" pitchFamily="34" charset="0"/>
                <a:cs typeface="Arial" panose="020B0604020202020204" pitchFamily="34" charset="0"/>
              </a:rPr>
              <a:t> and Computer </a:t>
            </a:r>
            <a:r>
              <a:rPr lang="en-US" sz="1800" dirty="0" smtClean="0">
                <a:solidFill>
                  <a:schemeClr val="tx2"/>
                </a:solidFill>
                <a:latin typeface="Arial" panose="020B0604020202020204" pitchFamily="34" charset="0"/>
                <a:cs typeface="Arial" panose="020B0604020202020204" pitchFamily="34" charset="0"/>
              </a:rPr>
              <a:t>Science at </a:t>
            </a:r>
            <a:r>
              <a:rPr lang="en-US" sz="1800" dirty="0">
                <a:solidFill>
                  <a:schemeClr val="tx2"/>
                </a:solidFill>
                <a:latin typeface="Arial" panose="020B0604020202020204" pitchFamily="34" charset="0"/>
                <a:cs typeface="Arial" panose="020B0604020202020204" pitchFamily="34" charset="0"/>
              </a:rPr>
              <a:t>the California Institute of </a:t>
            </a:r>
            <a:r>
              <a:rPr lang="en-US" sz="1800" dirty="0" smtClean="0">
                <a:solidFill>
                  <a:schemeClr val="tx2"/>
                </a:solidFill>
                <a:latin typeface="Arial" panose="020B0604020202020204" pitchFamily="34" charset="0"/>
                <a:cs typeface="Arial" panose="020B0604020202020204" pitchFamily="34" charset="0"/>
              </a:rPr>
              <a:t>Technology. To great mentor, who taught me foundations of Machine Learning.</a:t>
            </a:r>
          </a:p>
        </p:txBody>
      </p:sp>
      <p:sp>
        <p:nvSpPr>
          <p:cNvPr id="7" name="Номер слайда 6"/>
          <p:cNvSpPr>
            <a:spLocks noGrp="1"/>
          </p:cNvSpPr>
          <p:nvPr>
            <p:ph type="sldNum" sz="quarter" idx="12"/>
          </p:nvPr>
        </p:nvSpPr>
        <p:spPr/>
        <p:txBody>
          <a:bodyPr/>
          <a:lstStyle/>
          <a:p>
            <a:fld id="{8B2CB5D2-C2A0-4322-92F8-C5B3823B5059}" type="slidenum">
              <a:rPr lang="ru-RU" altLang="ru-RU" smtClean="0"/>
              <a:pPr/>
              <a:t>56</a:t>
            </a:fld>
            <a:endParaRPr lang="ru-RU" alt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654" y="2060848"/>
            <a:ext cx="3349716" cy="1844434"/>
          </a:xfrm>
          <a:prstGeom prst="rect">
            <a:avLst/>
          </a:prstGeom>
        </p:spPr>
      </p:pic>
      <p:sp>
        <p:nvSpPr>
          <p:cNvPr id="6" name="TextBox 5"/>
          <p:cNvSpPr txBox="1"/>
          <p:nvPr/>
        </p:nvSpPr>
        <p:spPr>
          <a:xfrm>
            <a:off x="4874187" y="3967033"/>
            <a:ext cx="3164649" cy="246221"/>
          </a:xfrm>
          <a:prstGeom prst="rect">
            <a:avLst/>
          </a:prstGeom>
          <a:noFill/>
        </p:spPr>
        <p:txBody>
          <a:bodyPr wrap="none" rtlCol="0">
            <a:spAutoFit/>
          </a:bodyPr>
          <a:lstStyle/>
          <a:p>
            <a:r>
              <a:rPr lang="en-US" sz="1000" i="1" dirty="0"/>
              <a:t>Claude E. Shannon with a young Yaser Abu-Mostafa</a:t>
            </a:r>
            <a:endParaRPr lang="ru-RU" sz="1000" dirty="0"/>
          </a:p>
        </p:txBody>
      </p:sp>
      <p:sp>
        <p:nvSpPr>
          <p:cNvPr id="8" name="Заголовок 1"/>
          <p:cNvSpPr txBox="1">
            <a:spLocks/>
          </p:cNvSpPr>
          <p:nvPr/>
        </p:nvSpPr>
        <p:spPr bwMode="auto">
          <a:xfrm>
            <a:off x="299168" y="5877272"/>
            <a:ext cx="7832203" cy="53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900" b="1">
                <a:solidFill>
                  <a:schemeClr val="tx2"/>
                </a:solidFill>
                <a:latin typeface="+mj-lt"/>
                <a:ea typeface="+mj-ea"/>
                <a:cs typeface="+mj-cs"/>
              </a:defRPr>
            </a:lvl1pPr>
            <a:lvl2pPr algn="l" rtl="0" eaLnBrk="1" fontAlgn="base" hangingPunct="1">
              <a:spcBef>
                <a:spcPct val="0"/>
              </a:spcBef>
              <a:spcAft>
                <a:spcPct val="0"/>
              </a:spcAft>
              <a:defRPr sz="3900" b="1">
                <a:solidFill>
                  <a:schemeClr val="tx2"/>
                </a:solidFill>
                <a:latin typeface="Arial" charset="0"/>
              </a:defRPr>
            </a:lvl2pPr>
            <a:lvl3pPr algn="l" rtl="0" eaLnBrk="1" fontAlgn="base" hangingPunct="1">
              <a:spcBef>
                <a:spcPct val="0"/>
              </a:spcBef>
              <a:spcAft>
                <a:spcPct val="0"/>
              </a:spcAft>
              <a:defRPr sz="3900" b="1">
                <a:solidFill>
                  <a:schemeClr val="tx2"/>
                </a:solidFill>
                <a:latin typeface="Arial" charset="0"/>
              </a:defRPr>
            </a:lvl3pPr>
            <a:lvl4pPr algn="l" rtl="0" eaLnBrk="1" fontAlgn="base" hangingPunct="1">
              <a:spcBef>
                <a:spcPct val="0"/>
              </a:spcBef>
              <a:spcAft>
                <a:spcPct val="0"/>
              </a:spcAft>
              <a:defRPr sz="3900" b="1">
                <a:solidFill>
                  <a:schemeClr val="tx2"/>
                </a:solidFill>
                <a:latin typeface="Arial" charset="0"/>
              </a:defRPr>
            </a:lvl4pPr>
            <a:lvl5pPr algn="l" rtl="0" eaLnBrk="1" fontAlgn="base" hangingPunct="1">
              <a:spcBef>
                <a:spcPct val="0"/>
              </a:spcBef>
              <a:spcAft>
                <a:spcPct val="0"/>
              </a:spcAft>
              <a:defRPr sz="3900" b="1">
                <a:solidFill>
                  <a:schemeClr val="tx2"/>
                </a:solidFill>
                <a:latin typeface="Arial" charset="0"/>
              </a:defRPr>
            </a:lvl5pPr>
            <a:lvl6pPr marL="457200" algn="l" rtl="0" eaLnBrk="1" fontAlgn="base" hangingPunct="1">
              <a:spcBef>
                <a:spcPct val="0"/>
              </a:spcBef>
              <a:spcAft>
                <a:spcPct val="0"/>
              </a:spcAft>
              <a:defRPr sz="3900" b="1">
                <a:solidFill>
                  <a:schemeClr val="tx2"/>
                </a:solidFill>
                <a:latin typeface="Arial" charset="0"/>
              </a:defRPr>
            </a:lvl6pPr>
            <a:lvl7pPr marL="914400" algn="l" rtl="0" eaLnBrk="1" fontAlgn="base" hangingPunct="1">
              <a:spcBef>
                <a:spcPct val="0"/>
              </a:spcBef>
              <a:spcAft>
                <a:spcPct val="0"/>
              </a:spcAft>
              <a:defRPr sz="3900" b="1">
                <a:solidFill>
                  <a:schemeClr val="tx2"/>
                </a:solidFill>
                <a:latin typeface="Arial" charset="0"/>
              </a:defRPr>
            </a:lvl7pPr>
            <a:lvl8pPr marL="1371600" algn="l" rtl="0" eaLnBrk="1" fontAlgn="base" hangingPunct="1">
              <a:spcBef>
                <a:spcPct val="0"/>
              </a:spcBef>
              <a:spcAft>
                <a:spcPct val="0"/>
              </a:spcAft>
              <a:defRPr sz="3900" b="1">
                <a:solidFill>
                  <a:schemeClr val="tx2"/>
                </a:solidFill>
                <a:latin typeface="Arial" charset="0"/>
              </a:defRPr>
            </a:lvl8pPr>
            <a:lvl9pPr marL="1828800" algn="l" rtl="0" eaLnBrk="1" fontAlgn="base" hangingPunct="1">
              <a:spcBef>
                <a:spcPct val="0"/>
              </a:spcBef>
              <a:spcAft>
                <a:spcPct val="0"/>
              </a:spcAft>
              <a:defRPr sz="3900" b="1">
                <a:solidFill>
                  <a:schemeClr val="tx2"/>
                </a:solidFill>
                <a:latin typeface="Arial" charset="0"/>
              </a:defRPr>
            </a:lvl9pPr>
          </a:lstStyle>
          <a:p>
            <a:pPr algn="ctr"/>
            <a:r>
              <a:rPr lang="en-US" sz="3200" kern="0" dirty="0" smtClean="0">
                <a:solidFill>
                  <a:schemeClr val="accent2">
                    <a:lumMod val="50000"/>
                  </a:schemeClr>
                </a:solidFill>
              </a:rPr>
              <a:t>Thank you for your attention!</a:t>
            </a:r>
            <a:endParaRPr lang="ru-RU" sz="3200" kern="0" dirty="0">
              <a:solidFill>
                <a:schemeClr val="accent2">
                  <a:lumMod val="50000"/>
                </a:schemeClr>
              </a:solidFill>
            </a:endParaRPr>
          </a:p>
        </p:txBody>
      </p:sp>
      <mc:AlternateContent xmlns:mc="http://schemas.openxmlformats.org/markup-compatibility/2006" xmlns:a14="http://schemas.microsoft.com/office/drawing/2010/main">
        <mc:Choice Requires="a14">
          <p:sp>
            <p:nvSpPr>
              <p:cNvPr id="5" name="Прямоугольник 4"/>
              <p:cNvSpPr/>
              <p:nvPr/>
            </p:nvSpPr>
            <p:spPr>
              <a:xfrm>
                <a:off x="299168" y="4293096"/>
                <a:ext cx="8297059" cy="1477328"/>
              </a:xfrm>
              <a:prstGeom prst="rect">
                <a:avLst/>
              </a:prstGeom>
            </p:spPr>
            <p:txBody>
              <a:bodyPr wrap="square">
                <a:spAutoFit/>
              </a:bodyPr>
              <a:lstStyle/>
              <a:p>
                <a:pPr algn="ctr"/>
                <a:r>
                  <a:rPr lang="en-US" dirty="0" smtClean="0">
                    <a:solidFill>
                      <a:schemeClr val="tx2"/>
                    </a:solidFill>
                  </a:rPr>
                  <a:t>I would </a:t>
                </a:r>
                <a:r>
                  <a:rPr lang="en-US" dirty="0">
                    <a:solidFill>
                      <a:schemeClr val="tx2"/>
                    </a:solidFill>
                  </a:rPr>
                  <a:t>like to thank Tatiana </a:t>
                </a:r>
                <a:r>
                  <a:rPr lang="en-US" dirty="0" smtClean="0">
                    <a:solidFill>
                      <a:schemeClr val="tx2"/>
                    </a:solidFill>
                  </a:rPr>
                  <a:t>Likhomanenko for her valuable </a:t>
                </a:r>
                <a:r>
                  <a:rPr lang="en-US" dirty="0">
                    <a:solidFill>
                      <a:schemeClr val="tx2"/>
                    </a:solidFill>
                  </a:rPr>
                  <a:t>comments </a:t>
                </a:r>
                <a:r>
                  <a:rPr lang="en-US" dirty="0" smtClean="0">
                    <a:solidFill>
                      <a:schemeClr val="tx2"/>
                    </a:solidFill>
                  </a:rPr>
                  <a:t>that helped to </a:t>
                </a:r>
                <a:r>
                  <a:rPr lang="en-US" dirty="0">
                    <a:solidFill>
                      <a:schemeClr val="tx2"/>
                    </a:solidFill>
                  </a:rPr>
                  <a:t>improve the quality of </a:t>
                </a:r>
                <a:r>
                  <a:rPr lang="en-US" dirty="0" smtClean="0">
                    <a:solidFill>
                      <a:schemeClr val="tx2"/>
                    </a:solidFill>
                  </a:rPr>
                  <a:t>this presentation. I </a:t>
                </a:r>
                <a:r>
                  <a:rPr lang="en-US" dirty="0">
                    <a:solidFill>
                      <a:schemeClr val="tx2"/>
                    </a:solidFill>
                  </a:rPr>
                  <a:t>want to </a:t>
                </a:r>
                <a:r>
                  <a:rPr lang="en-US" dirty="0" smtClean="0">
                    <a:solidFill>
                      <a:schemeClr val="tx2"/>
                    </a:solidFill>
                  </a:rPr>
                  <a:t>thank </a:t>
                </a:r>
                <a:r>
                  <a:rPr lang="en-US" dirty="0">
                    <a:solidFill>
                      <a:schemeClr val="tx2"/>
                    </a:solidFill>
                  </a:rPr>
                  <a:t>respected organizers </a:t>
                </a:r>
                <a:r>
                  <a:rPr lang="en-US" dirty="0" smtClean="0">
                    <a:solidFill>
                      <a:schemeClr val="tx2"/>
                    </a:solidFill>
                  </a:rPr>
                  <a:t>of Kaggle’s “Flavours </a:t>
                </a:r>
                <a:r>
                  <a:rPr lang="en-US" dirty="0">
                    <a:solidFill>
                      <a:schemeClr val="tx2"/>
                    </a:solidFill>
                  </a:rPr>
                  <a:t>of </a:t>
                </a:r>
                <a:r>
                  <a:rPr lang="en-US" dirty="0" smtClean="0">
                    <a:solidFill>
                      <a:schemeClr val="tx2"/>
                    </a:solidFill>
                  </a:rPr>
                  <a:t>Physics: Finding 𝜏</a:t>
                </a:r>
                <a:r>
                  <a:rPr lang="en-US" baseline="30000" dirty="0">
                    <a:solidFill>
                      <a:schemeClr val="tx2"/>
                    </a:solidFill>
                  </a:rPr>
                  <a:t>-</a:t>
                </a:r>
                <a14:m>
                  <m:oMath xmlns:m="http://schemas.openxmlformats.org/officeDocument/2006/math">
                    <m:r>
                      <a:rPr lang="en-US" i="1">
                        <a:solidFill>
                          <a:schemeClr val="tx2"/>
                        </a:solidFill>
                        <a:latin typeface="Cambria Math"/>
                        <a:ea typeface="Cambria Math"/>
                      </a:rPr>
                      <m:t>→</m:t>
                    </m:r>
                  </m:oMath>
                </a14:m>
                <a:r>
                  <a:rPr lang="en-US" dirty="0">
                    <a:solidFill>
                      <a:schemeClr val="tx2"/>
                    </a:solidFill>
                  </a:rPr>
                  <a:t>𝜇</a:t>
                </a:r>
                <a:r>
                  <a:rPr lang="en-US" baseline="30000" dirty="0">
                    <a:solidFill>
                      <a:schemeClr val="tx2"/>
                    </a:solidFill>
                  </a:rPr>
                  <a:t>-</a:t>
                </a:r>
                <a:r>
                  <a:rPr lang="en-US" dirty="0">
                    <a:solidFill>
                      <a:schemeClr val="tx2"/>
                    </a:solidFill>
                  </a:rPr>
                  <a:t>𝜇</a:t>
                </a:r>
                <a:r>
                  <a:rPr lang="en-US" baseline="30000" dirty="0">
                    <a:solidFill>
                      <a:schemeClr val="tx2"/>
                    </a:solidFill>
                  </a:rPr>
                  <a:t>-</a:t>
                </a:r>
                <a:r>
                  <a:rPr lang="en-US" dirty="0">
                    <a:solidFill>
                      <a:schemeClr val="tx2"/>
                    </a:solidFill>
                  </a:rPr>
                  <a:t>𝜇</a:t>
                </a:r>
                <a:r>
                  <a:rPr lang="en-US" baseline="30000" dirty="0">
                    <a:solidFill>
                      <a:schemeClr val="tx2"/>
                    </a:solidFill>
                  </a:rPr>
                  <a:t>+ </a:t>
                </a:r>
                <a:r>
                  <a:rPr lang="en-US" dirty="0" smtClean="0">
                    <a:solidFill>
                      <a:schemeClr val="tx2"/>
                    </a:solidFill>
                  </a:rPr>
                  <a:t>” </a:t>
                </a:r>
                <a:r>
                  <a:rPr lang="en-US" dirty="0">
                    <a:solidFill>
                      <a:schemeClr val="tx2"/>
                    </a:solidFill>
                  </a:rPr>
                  <a:t>for </a:t>
                </a:r>
                <a:r>
                  <a:rPr lang="en-US" dirty="0" smtClean="0">
                    <a:solidFill>
                      <a:schemeClr val="tx2"/>
                    </a:solidFill>
                  </a:rPr>
                  <a:t>very</a:t>
                </a:r>
                <a:r>
                  <a:rPr lang="en-US" dirty="0">
                    <a:solidFill>
                      <a:schemeClr val="tx2"/>
                    </a:solidFill>
                  </a:rPr>
                  <a:t> </a:t>
                </a:r>
                <a:r>
                  <a:rPr lang="en-US" dirty="0" smtClean="0">
                    <a:solidFill>
                      <a:schemeClr val="tx2"/>
                    </a:solidFill>
                  </a:rPr>
                  <a:t>interesting and challenging competition, and for the recognition they awarded my work. It means a lot.</a:t>
                </a:r>
                <a:endParaRPr lang="ru-RU" dirty="0">
                  <a:solidFill>
                    <a:schemeClr val="tx2"/>
                  </a:solidFill>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299168" y="4293096"/>
                <a:ext cx="8297059" cy="1477328"/>
              </a:xfrm>
              <a:prstGeom prst="rect">
                <a:avLst/>
              </a:prstGeom>
              <a:blipFill rotWithShape="1">
                <a:blip r:embed="rId4"/>
                <a:stretch>
                  <a:fillRect t="-2058" b="-5350"/>
                </a:stretch>
              </a:blipFill>
            </p:spPr>
            <p:txBody>
              <a:bodyPr/>
              <a:lstStyle/>
              <a:p>
                <a:r>
                  <a:rPr lang="ru-RU">
                    <a:noFill/>
                  </a:rPr>
                  <a:t> </a:t>
                </a:r>
              </a:p>
            </p:txBody>
          </p:sp>
        </mc:Fallback>
      </mc:AlternateContent>
    </p:spTree>
    <p:extLst>
      <p:ext uri="{BB962C8B-B14F-4D97-AF65-F5344CB8AC3E}">
        <p14:creationId xmlns:p14="http://schemas.microsoft.com/office/powerpoint/2010/main" val="3262244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t>The data</a:t>
            </a:r>
            <a:endParaRPr lang="ru-RU" sz="3600"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57200" y="1719262"/>
                <a:ext cx="8219256" cy="4878089"/>
              </a:xfrm>
            </p:spPr>
            <p:txBody>
              <a:bodyPr/>
              <a:lstStyle/>
              <a:p>
                <a:pPr marL="0" indent="0">
                  <a:buNone/>
                </a:pPr>
                <a:r>
                  <a:rPr lang="en-US" sz="1800" dirty="0" smtClean="0"/>
                  <a:t>For </a:t>
                </a:r>
                <a:r>
                  <a:rPr lang="en-US" sz="1800" dirty="0"/>
                  <a:t>training the classifier participants were given ~800,000 signal and background samples of labeled data from </a:t>
                </a:r>
                <a:r>
                  <a:rPr lang="en-US" sz="1800" dirty="0" smtClean="0">
                    <a:solidFill>
                      <a:schemeClr val="tx2"/>
                    </a:solidFill>
                  </a:rPr>
                  <a:t>𝜏</a:t>
                </a:r>
                <a:r>
                  <a:rPr lang="en-US" sz="1800" baseline="30000" dirty="0" smtClean="0">
                    <a:solidFill>
                      <a:schemeClr val="tx2"/>
                    </a:solidFill>
                  </a:rPr>
                  <a:t>-</a:t>
                </a:r>
                <a14:m>
                  <m:oMath xmlns:m="http://schemas.openxmlformats.org/officeDocument/2006/math">
                    <m:r>
                      <a:rPr lang="en-US" sz="1800" i="1" smtClean="0">
                        <a:solidFill>
                          <a:schemeClr val="tx2"/>
                        </a:solidFill>
                        <a:latin typeface="Cambria Math"/>
                        <a:ea typeface="Cambria Math"/>
                      </a:rPr>
                      <m:t>→</m:t>
                    </m:r>
                  </m:oMath>
                </a14:m>
                <a:r>
                  <a:rPr lang="en-US" sz="1800" dirty="0" smtClean="0">
                    <a:solidFill>
                      <a:schemeClr val="tx2"/>
                    </a:solidFill>
                  </a:rPr>
                  <a:t>𝜇</a:t>
                </a:r>
                <a:r>
                  <a:rPr lang="en-US" sz="1800" baseline="30000" dirty="0" smtClean="0">
                    <a:solidFill>
                      <a:schemeClr val="tx2"/>
                    </a:solidFill>
                  </a:rPr>
                  <a:t>-</a:t>
                </a:r>
                <a:r>
                  <a:rPr lang="en-US" sz="1800" dirty="0" smtClean="0">
                    <a:solidFill>
                      <a:schemeClr val="tx2"/>
                    </a:solidFill>
                  </a:rPr>
                  <a:t>𝜇</a:t>
                </a:r>
                <a:r>
                  <a:rPr lang="en-US" sz="1800" baseline="30000" dirty="0" smtClean="0">
                    <a:solidFill>
                      <a:schemeClr val="tx2"/>
                    </a:solidFill>
                  </a:rPr>
                  <a:t>-</a:t>
                </a:r>
                <a:r>
                  <a:rPr lang="en-US" sz="1800" dirty="0" smtClean="0">
                    <a:solidFill>
                      <a:schemeClr val="tx2"/>
                    </a:solidFill>
                  </a:rPr>
                  <a:t>𝜇</a:t>
                </a:r>
                <a:r>
                  <a:rPr lang="en-US" sz="1800" baseline="30000" dirty="0" smtClean="0">
                    <a:solidFill>
                      <a:schemeClr val="tx2"/>
                    </a:solidFill>
                  </a:rPr>
                  <a:t>+ </a:t>
                </a:r>
                <a:r>
                  <a:rPr lang="en-US" sz="1800" dirty="0" smtClean="0">
                    <a:solidFill>
                      <a:schemeClr val="tx2"/>
                    </a:solidFill>
                  </a:rPr>
                  <a:t>channel. </a:t>
                </a:r>
                <a:endParaRPr lang="en-US" sz="1800" dirty="0"/>
              </a:p>
              <a:p>
                <a:pPr marL="0" indent="0">
                  <a:buNone/>
                </a:pPr>
                <a:r>
                  <a:rPr lang="en-US" sz="1800" dirty="0" smtClean="0"/>
                  <a:t>Background </a:t>
                </a:r>
                <a:r>
                  <a:rPr lang="en-US" sz="1800" dirty="0"/>
                  <a:t>events come from real data, whereas signal events come from Monte-Carlo simulation</a:t>
                </a:r>
                <a:r>
                  <a:rPr lang="en-US" sz="1800" dirty="0" smtClean="0"/>
                  <a:t>. Hereinafter:</a:t>
                </a:r>
              </a:p>
              <a:p>
                <a:pPr marL="0" indent="0">
                  <a:buNone/>
                </a:pPr>
                <a:endParaRPr lang="en-US" sz="1800" dirty="0" smtClean="0"/>
              </a:p>
              <a:p>
                <a:pPr>
                  <a:buFont typeface="Arial" panose="020B0604020202020204" pitchFamily="34" charset="0"/>
                  <a:buChar char="•"/>
                </a:pPr>
                <a:r>
                  <a:rPr lang="en-US" sz="1800" dirty="0" smtClean="0">
                    <a:solidFill>
                      <a:schemeClr val="tx1"/>
                    </a:solidFill>
                  </a:rPr>
                  <a:t>𝜏</a:t>
                </a:r>
                <a:r>
                  <a:rPr lang="en-US" sz="1800" baseline="30000" dirty="0">
                    <a:solidFill>
                      <a:schemeClr val="tx1"/>
                    </a:solidFill>
                  </a:rPr>
                  <a:t>-</a:t>
                </a:r>
                <a14:m>
                  <m:oMath xmlns:m="http://schemas.openxmlformats.org/officeDocument/2006/math">
                    <m:r>
                      <a:rPr lang="en-US" sz="1800" i="1">
                        <a:solidFill>
                          <a:schemeClr val="tx1"/>
                        </a:solidFill>
                        <a:latin typeface="Cambria Math"/>
                        <a:ea typeface="Cambria Math"/>
                      </a:rPr>
                      <m:t>→</m:t>
                    </m:r>
                  </m:oMath>
                </a14:m>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 </a:t>
                </a:r>
                <a:r>
                  <a:rPr lang="en-US" sz="1800" dirty="0" smtClean="0">
                    <a:solidFill>
                      <a:schemeClr val="tx1"/>
                    </a:solidFill>
                  </a:rPr>
                  <a:t>channel </a:t>
                </a:r>
                <a:r>
                  <a:rPr lang="en-US" sz="1800" dirty="0" smtClean="0"/>
                  <a:t>shall be referred to as </a:t>
                </a:r>
                <a14:m>
                  <m:oMath xmlns:m="http://schemas.openxmlformats.org/officeDocument/2006/math">
                    <m:r>
                      <a:rPr lang="en-US" sz="1800" i="1" dirty="0" smtClean="0">
                        <a:solidFill>
                          <a:schemeClr val="tx2"/>
                        </a:solidFill>
                        <a:latin typeface="Cambria Math"/>
                      </a:rPr>
                      <m:t>𝜏</m:t>
                    </m:r>
                  </m:oMath>
                </a14:m>
                <a:r>
                  <a:rPr lang="ru-RU" sz="1800" dirty="0" smtClean="0">
                    <a:solidFill>
                      <a:schemeClr val="tx2"/>
                    </a:solidFill>
                  </a:rPr>
                  <a:t> </a:t>
                </a:r>
                <a:r>
                  <a:rPr lang="en-US" sz="1800" dirty="0" smtClean="0">
                    <a:solidFill>
                      <a:schemeClr val="tx2"/>
                    </a:solidFill>
                  </a:rPr>
                  <a:t>channel</a:t>
                </a:r>
              </a:p>
              <a:p>
                <a:pPr>
                  <a:buFont typeface="Arial" panose="020B0604020202020204" pitchFamily="34" charset="0"/>
                  <a:buChar char="•"/>
                </a:pPr>
                <a:r>
                  <a:rPr lang="en-US" sz="1800" dirty="0" smtClean="0"/>
                  <a:t>its </a:t>
                </a:r>
                <a:r>
                  <a:rPr lang="en-US" sz="1800" dirty="0"/>
                  <a:t>background </a:t>
                </a:r>
                <a:r>
                  <a:rPr lang="en-US" sz="1800" dirty="0" smtClean="0"/>
                  <a:t>data samples – </a:t>
                </a:r>
                <a:r>
                  <a:rPr lang="en-US" sz="1800" dirty="0"/>
                  <a:t>as </a:t>
                </a:r>
                <a14:m>
                  <m:oMath xmlns:m="http://schemas.openxmlformats.org/officeDocument/2006/math">
                    <m:sSubSup>
                      <m:sSubSupPr>
                        <m:ctrlPr>
                          <a:rPr lang="en-US" sz="1800" b="0" i="1" dirty="0" smtClean="0">
                            <a:solidFill>
                              <a:schemeClr val="tx2"/>
                            </a:solidFill>
                            <a:latin typeface="Cambria Math"/>
                          </a:rPr>
                        </m:ctrlPr>
                      </m:sSubSupPr>
                      <m:e>
                        <m:r>
                          <a:rPr lang="en-US" sz="1800" b="0" i="1" dirty="0" smtClean="0">
                            <a:solidFill>
                              <a:schemeClr val="tx2"/>
                            </a:solidFill>
                            <a:latin typeface="Cambria Math"/>
                          </a:rPr>
                          <m:t>𝑋</m:t>
                        </m:r>
                      </m:e>
                      <m:sub>
                        <m:r>
                          <a:rPr lang="en-US" sz="1800" b="0" i="1" dirty="0" smtClean="0">
                            <a:solidFill>
                              <a:schemeClr val="tx2"/>
                            </a:solidFill>
                            <a:latin typeface="Cambria Math"/>
                          </a:rPr>
                          <m:t>𝑑𝑎𝑡𝑎</m:t>
                        </m:r>
                      </m:sub>
                      <m:sup>
                        <m:r>
                          <a:rPr lang="en-US" sz="1800" i="1" dirty="0">
                            <a:solidFill>
                              <a:schemeClr val="tx2"/>
                            </a:solidFill>
                            <a:latin typeface="Cambria Math"/>
                          </a:rPr>
                          <m:t>𝜏</m:t>
                        </m:r>
                      </m:sup>
                    </m:sSubSup>
                  </m:oMath>
                </a14:m>
                <a:endParaRPr lang="en-US" sz="1800" dirty="0" smtClean="0"/>
              </a:p>
              <a:p>
                <a:pPr>
                  <a:buFont typeface="Arial" panose="020B0604020202020204" pitchFamily="34" charset="0"/>
                  <a:buChar char="•"/>
                </a:pPr>
                <a:r>
                  <a:rPr lang="en-US" sz="1800" dirty="0"/>
                  <a:t>its Monte-Carlo </a:t>
                </a:r>
                <a:r>
                  <a:rPr lang="en-US" sz="1800" dirty="0" smtClean="0"/>
                  <a:t>simulated signal data </a:t>
                </a:r>
                <a:r>
                  <a:rPr lang="en-US" sz="1800" dirty="0"/>
                  <a:t>samples – as</a:t>
                </a:r>
                <a:r>
                  <a:rPr lang="en-US" sz="1800" dirty="0">
                    <a:solidFill>
                      <a:schemeClr val="tx2"/>
                    </a:solidFill>
                  </a:rPr>
                  <a:t>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b="0" i="1" dirty="0" smtClean="0">
                            <a:solidFill>
                              <a:schemeClr val="tx2"/>
                            </a:solidFill>
                            <a:latin typeface="Cambria Math"/>
                          </a:rPr>
                          <m:t>𝑀𝐶</m:t>
                        </m:r>
                      </m:sub>
                      <m:sup>
                        <m:r>
                          <a:rPr lang="en-US" sz="1800" i="1" dirty="0">
                            <a:solidFill>
                              <a:schemeClr val="tx2"/>
                            </a:solidFill>
                            <a:latin typeface="Cambria Math"/>
                          </a:rPr>
                          <m:t>𝜏</m:t>
                        </m:r>
                      </m:sup>
                    </m:sSubSup>
                  </m:oMath>
                </a14:m>
                <a:endParaRPr lang="en-US" sz="1800" dirty="0" smtClean="0"/>
              </a:p>
              <a:p>
                <a:pPr>
                  <a:buFont typeface="Arial" panose="020B0604020202020204" pitchFamily="34" charset="0"/>
                  <a:buChar char="•"/>
                </a:pPr>
                <a:r>
                  <a:rPr lang="en-US" sz="1800" dirty="0" smtClean="0"/>
                  <a:t>The </a:t>
                </a:r>
                <a:r>
                  <a:rPr lang="en-US" sz="1800" dirty="0"/>
                  <a:t>signal being </a:t>
                </a:r>
                <a:r>
                  <a:rPr lang="en-US" sz="1800" dirty="0" smtClean="0">
                    <a:solidFill>
                      <a:schemeClr val="tx2"/>
                    </a:solidFill>
                  </a:rPr>
                  <a:t>“1” </a:t>
                </a:r>
                <a:r>
                  <a:rPr lang="en-US" sz="1800" dirty="0"/>
                  <a:t>for events where the decay did occur, </a:t>
                </a:r>
                <a:r>
                  <a:rPr lang="en-US" sz="1800" dirty="0" smtClean="0">
                    <a:solidFill>
                      <a:schemeClr val="tx2"/>
                    </a:solidFill>
                  </a:rPr>
                  <a:t>“0”</a:t>
                </a:r>
                <a:r>
                  <a:rPr lang="en-US" sz="1800" dirty="0" smtClean="0"/>
                  <a:t> </a:t>
                </a:r>
                <a:r>
                  <a:rPr lang="en-US" sz="1800" dirty="0"/>
                  <a:t>for background events where it did not.</a:t>
                </a:r>
              </a:p>
              <a:p>
                <a:pPr marL="0" indent="0">
                  <a:buNone/>
                </a:pPr>
                <a:endParaRPr lang="en-US" sz="1800" dirty="0"/>
              </a:p>
              <a:p>
                <a:pPr>
                  <a:buFont typeface="Arial" panose="020B0604020202020204" pitchFamily="34" charset="0"/>
                  <a:buChar char="•"/>
                </a:pPr>
                <a:endParaRPr lang="en-US" sz="1800" dirty="0" smtClean="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57200" y="1719262"/>
                <a:ext cx="8219256" cy="4878089"/>
              </a:xfrm>
              <a:blipFill rotWithShape="1">
                <a:blip r:embed="rId2"/>
                <a:stretch>
                  <a:fillRect l="-593" t="-625"/>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a:t>
            </a:r>
            <a:r>
              <a:rPr lang="en-US" dirty="0" smtClean="0"/>
              <a:t>Introduction</a:t>
            </a:r>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6</a:t>
            </a:fld>
            <a:endParaRPr lang="ru-RU" altLang="ru-RU" dirty="0"/>
          </a:p>
        </p:txBody>
      </p:sp>
    </p:spTree>
    <p:extLst>
      <p:ext uri="{BB962C8B-B14F-4D97-AF65-F5344CB8AC3E}">
        <p14:creationId xmlns:p14="http://schemas.microsoft.com/office/powerpoint/2010/main" val="2539533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a:t>Control channel</a:t>
            </a:r>
            <a:endParaRPr lang="ru-RU" sz="3600"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954352" y="1628801"/>
                <a:ext cx="8010136" cy="4968552"/>
              </a:xfrm>
            </p:spPr>
            <p:txBody>
              <a:bodyPr/>
              <a:lstStyle/>
              <a:p>
                <a:pPr marL="0" indent="0">
                  <a:buNone/>
                </a:pPr>
                <a:r>
                  <a:rPr lang="en-US" sz="1800" dirty="0" smtClean="0"/>
                  <a:t>Since </a:t>
                </a:r>
                <a:r>
                  <a:rPr lang="en-US" sz="1800" dirty="0"/>
                  <a:t>the classifier was trained on simulated data for the signal and on real data for the </a:t>
                </a:r>
                <a:r>
                  <a:rPr lang="en-US" sz="1800" dirty="0" smtClean="0"/>
                  <a:t>background</a:t>
                </a:r>
                <a:r>
                  <a:rPr lang="en-US" sz="1800" dirty="0"/>
                  <a:t>, it was possible to reach a high performance by picking features that are not perfectly modeled in the </a:t>
                </a:r>
                <a:r>
                  <a:rPr lang="en-US" sz="1800" dirty="0" smtClean="0"/>
                  <a:t>simulation.</a:t>
                </a:r>
              </a:p>
              <a:p>
                <a:pPr marL="0" indent="0">
                  <a:buNone/>
                </a:pPr>
                <a:endParaRPr lang="en-US" sz="1800" dirty="0" smtClean="0"/>
              </a:p>
              <a:p>
                <a:pPr marL="0" indent="0">
                  <a:buNone/>
                </a:pPr>
                <a:r>
                  <a:rPr lang="en-US" sz="1800" dirty="0" smtClean="0"/>
                  <a:t>To </a:t>
                </a:r>
                <a:r>
                  <a:rPr lang="en-US" sz="1800" dirty="0"/>
                  <a:t>address this problem </a:t>
                </a:r>
                <a:r>
                  <a:rPr lang="en-US" sz="1800" dirty="0" smtClean="0"/>
                  <a:t>a </a:t>
                </a:r>
                <a:r>
                  <a:rPr lang="en-US" sz="1800" dirty="0" smtClean="0">
                    <a:solidFill>
                      <a:schemeClr val="tx2"/>
                    </a:solidFill>
                  </a:rPr>
                  <a:t>Control channel </a:t>
                </a:r>
                <a:r>
                  <a:rPr lang="en-US" sz="1800" dirty="0" smtClean="0"/>
                  <a:t>with known characteristics</a:t>
                </a:r>
                <a:r>
                  <a:rPr lang="en-US" sz="1800" dirty="0" smtClean="0">
                    <a:solidFill>
                      <a:schemeClr val="tx2"/>
                    </a:solidFill>
                  </a:rPr>
                  <a:t> </a:t>
                </a:r>
                <a:r>
                  <a:rPr lang="en-US" sz="1800" dirty="0" smtClean="0"/>
                  <a:t>was introduced, and </a:t>
                </a:r>
                <a:r>
                  <a:rPr lang="en-US" sz="1800" dirty="0"/>
                  <a:t>classifier was required not to have large discrepancy when applied to </a:t>
                </a:r>
                <a14:m>
                  <m:oMath xmlns:m="http://schemas.openxmlformats.org/officeDocument/2006/math">
                    <m:r>
                      <a:rPr lang="en-US" sz="1800" i="1" dirty="0">
                        <a:solidFill>
                          <a:schemeClr val="tx2"/>
                        </a:solidFill>
                        <a:latin typeface="Cambria Math"/>
                      </a:rPr>
                      <m:t>𝜏</m:t>
                    </m:r>
                  </m:oMath>
                </a14:m>
                <a:r>
                  <a:rPr lang="en-US" sz="1800" dirty="0"/>
                  <a:t> and control channel. </a:t>
                </a:r>
                <a:r>
                  <a:rPr lang="en-US" sz="1800" dirty="0" smtClean="0"/>
                  <a:t> </a:t>
                </a:r>
                <a:r>
                  <a:rPr lang="en-US" sz="1800" dirty="0" smtClean="0">
                    <a:hlinkClick r:id="rId2" action="ppaction://hlinksldjump"/>
                  </a:rPr>
                  <a:t>Kolmogorov–Smirnov test</a:t>
                </a:r>
                <a:r>
                  <a:rPr lang="en-US" sz="1800" dirty="0" smtClean="0"/>
                  <a:t> (</a:t>
                </a:r>
                <a:r>
                  <a:rPr lang="en-US" sz="1800" u="sng" dirty="0" smtClean="0">
                    <a:hlinkClick r:id="rId3"/>
                  </a:rPr>
                  <a:t>Agreement test</a:t>
                </a:r>
                <a:r>
                  <a:rPr lang="en-US" sz="1800" dirty="0" smtClean="0"/>
                  <a:t>) was used to make sure that classifier performance does not vary significantly between the channels.</a:t>
                </a:r>
                <a:endParaRPr 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954352" y="1628801"/>
                <a:ext cx="8010136" cy="4968552"/>
              </a:xfrm>
              <a:blipFill rotWithShape="1">
                <a:blip r:embed="rId4"/>
                <a:stretch>
                  <a:fillRect l="-685" t="-613" r="-989"/>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7</a:t>
            </a:fld>
            <a:endParaRPr lang="ru-RU" altLang="ru-RU" dirty="0"/>
          </a:p>
        </p:txBody>
      </p:sp>
      <p:pic>
        <p:nvPicPr>
          <p:cNvPr id="2052" name="Picture 4" descr="C:\Users\torch\AppData\Local\Microsoft\Windows\Temporary Internet Files\Content.IE5\JO1NG4MT\pointing-finger-0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439491" y="2888269"/>
            <a:ext cx="466650" cy="5400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1" name="Picture 3" descr="C:\Users\torch\AppData\Local\Microsoft\Windows\Temporary Internet Files\Content.IE5\JO1NG4MT\556px-Mauritius_Road_Signs_-_Warning_Sign_-_Other_dangers.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773" y="1765683"/>
            <a:ext cx="407656"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340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smtClean="0"/>
              <a:t>Control channel (continued)</a:t>
            </a:r>
            <a:endParaRPr lang="ru-RU" sz="3600"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539552" y="1676678"/>
                <a:ext cx="8424936" cy="4416618"/>
              </a:xfrm>
            </p:spPr>
            <p:txBody>
              <a:bodyPr/>
              <a:lstStyle/>
              <a:p>
                <a:pPr marL="0" indent="0">
                  <a:buNone/>
                </a:pPr>
                <a:r>
                  <a:rPr lang="en-US" sz="1800" dirty="0" smtClean="0"/>
                  <a:t>Control </a:t>
                </a:r>
                <a:r>
                  <a:rPr lang="en-US" sz="1800" dirty="0"/>
                  <a:t>channel </a:t>
                </a:r>
                <a:r>
                  <a:rPr lang="en-US" sz="1800" i="1" dirty="0" smtClean="0">
                    <a:solidFill>
                      <a:schemeClr val="tx2"/>
                    </a:solidFill>
                  </a:rPr>
                  <a:t>D</a:t>
                </a:r>
                <a:r>
                  <a:rPr lang="en-US" sz="1800" baseline="-25000" dirty="0" smtClean="0">
                    <a:solidFill>
                      <a:schemeClr val="tx2"/>
                    </a:solidFill>
                  </a:rPr>
                  <a:t>s</a:t>
                </a:r>
                <a:r>
                  <a:rPr lang="en-US" sz="1800" baseline="300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ru-RU" sz="1800" dirty="0" smtClean="0">
                    <a:solidFill>
                      <a:schemeClr val="tx2"/>
                    </a:solidFill>
                    <a:sym typeface="Symbol"/>
                  </a:rPr>
                  <a:t></a:t>
                </a:r>
                <a:r>
                  <a:rPr lang="en-US" sz="1800" dirty="0" smtClean="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smtClean="0">
                    <a:solidFill>
                      <a:schemeClr val="tx2"/>
                    </a:solidFill>
                  </a:rPr>
                  <a:t>+</a:t>
                </a:r>
                <a:r>
                  <a:rPr lang="en-US" sz="1800" dirty="0" smtClean="0">
                    <a:solidFill>
                      <a:schemeClr val="tx2"/>
                    </a:solidFill>
                  </a:rPr>
                  <a:t>)</a:t>
                </a:r>
                <a:r>
                  <a:rPr lang="ru-RU" sz="1800" dirty="0" smtClean="0">
                    <a:solidFill>
                      <a:schemeClr val="tx2"/>
                    </a:solidFill>
                    <a:sym typeface="Symbol"/>
                  </a:rPr>
                  <a:t></a:t>
                </a:r>
                <a:r>
                  <a:rPr lang="en-US" sz="1800" baseline="30000" dirty="0" smtClean="0">
                    <a:solidFill>
                      <a:schemeClr val="tx2"/>
                    </a:solidFill>
                  </a:rPr>
                  <a:t>+</a:t>
                </a:r>
                <a:r>
                  <a:rPr lang="en-US" sz="1800" dirty="0" smtClean="0"/>
                  <a:t> has </a:t>
                </a:r>
                <a:r>
                  <a:rPr lang="en-US" sz="1800" dirty="0"/>
                  <a:t>a similar topology as </a:t>
                </a:r>
                <a:r>
                  <a:rPr lang="en-US" sz="1800" dirty="0" smtClean="0"/>
                  <a:t>the </a:t>
                </a:r>
                <a14:m>
                  <m:oMath xmlns:m="http://schemas.openxmlformats.org/officeDocument/2006/math">
                    <m:r>
                      <a:rPr lang="en-US" sz="1800" i="1" dirty="0">
                        <a:solidFill>
                          <a:schemeClr val="tx2"/>
                        </a:solidFill>
                        <a:latin typeface="Cambria Math"/>
                      </a:rPr>
                      <m:t>𝜏</m:t>
                    </m:r>
                  </m:oMath>
                </a14:m>
                <a:r>
                  <a:rPr lang="ru-RU" sz="1800" dirty="0" smtClean="0"/>
                  <a:t> </a:t>
                </a:r>
                <a:r>
                  <a:rPr lang="en-US" sz="1800" dirty="0" smtClean="0"/>
                  <a:t>channel, </a:t>
                </a:r>
                <a:r>
                  <a:rPr lang="en-US" sz="1800" dirty="0"/>
                  <a:t>and is a much more well-known, well-observed behavior, as it happens more </a:t>
                </a:r>
                <a:r>
                  <a:rPr lang="en-US" sz="1800" dirty="0" smtClean="0"/>
                  <a:t>frequently.</a:t>
                </a:r>
              </a:p>
              <a:p>
                <a:pPr marL="0" indent="0">
                  <a:buNone/>
                </a:pPr>
                <a:endParaRPr lang="en-US" sz="1800" dirty="0"/>
              </a:p>
              <a:p>
                <a:pPr marL="0" indent="0">
                  <a:buNone/>
                </a:pPr>
                <a:r>
                  <a:rPr lang="en-US" sz="1800" dirty="0" smtClean="0"/>
                  <a:t>Just </a:t>
                </a:r>
                <a:r>
                  <a:rPr lang="en-US" sz="1800" dirty="0"/>
                  <a:t>like for </a:t>
                </a:r>
                <a14:m>
                  <m:oMath xmlns:m="http://schemas.openxmlformats.org/officeDocument/2006/math">
                    <m:r>
                      <a:rPr lang="en-US" sz="1800" i="1" dirty="0">
                        <a:solidFill>
                          <a:schemeClr val="tx2"/>
                        </a:solidFill>
                        <a:latin typeface="Cambria Math"/>
                      </a:rPr>
                      <m:t>𝜏</m:t>
                    </m:r>
                  </m:oMath>
                </a14:m>
                <a:r>
                  <a:rPr lang="ru-RU" sz="1800" dirty="0" smtClean="0"/>
                  <a:t> </a:t>
                </a:r>
                <a:r>
                  <a:rPr lang="en-US" sz="1800" dirty="0" smtClean="0"/>
                  <a:t>channel participants </a:t>
                </a:r>
                <a:r>
                  <a:rPr lang="en-US" sz="1800" dirty="0"/>
                  <a:t>were provided with both Monte-Carlo simulated and </a:t>
                </a:r>
                <a:r>
                  <a:rPr lang="en-US" sz="1800" dirty="0" smtClean="0"/>
                  <a:t>real data for </a:t>
                </a:r>
                <a:r>
                  <a:rPr lang="en-US" sz="1800" i="1" dirty="0" smtClean="0">
                    <a:solidFill>
                      <a:schemeClr val="tx2"/>
                    </a:solidFill>
                  </a:rPr>
                  <a:t>D</a:t>
                </a:r>
                <a:r>
                  <a:rPr lang="en-US" sz="1800" baseline="-25000" dirty="0">
                    <a:solidFill>
                      <a:schemeClr val="tx2"/>
                    </a:solidFill>
                  </a:rPr>
                  <a:t>s</a:t>
                </a:r>
                <a:r>
                  <a:rPr lang="en-US" sz="1800" baseline="300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ru-RU" sz="1800" dirty="0">
                    <a:solidFill>
                      <a:schemeClr val="tx2"/>
                    </a:solidFill>
                    <a:sym typeface="Symbol"/>
                  </a:rPr>
                  <a:t></a:t>
                </a:r>
                <a:r>
                  <a:rPr lang="en-US" sz="1800" dirty="0">
                    <a:solidFill>
                      <a:schemeClr val="tx2"/>
                    </a:solidFill>
                  </a:rPr>
                  <a:t>(</a:t>
                </a:r>
                <a14:m>
                  <m:oMath xmlns:m="http://schemas.openxmlformats.org/officeDocument/2006/math">
                    <m:r>
                      <a:rPr lang="en-US" sz="1800" i="1">
                        <a:solidFill>
                          <a:schemeClr val="tx2"/>
                        </a:solidFill>
                        <a:latin typeface="Cambria Math"/>
                        <a:ea typeface="Cambria Math"/>
                      </a:rPr>
                      <m:t>→</m:t>
                    </m:r>
                  </m:oMath>
                </a14:m>
                <a:r>
                  <a:rPr lang="en-US" sz="1800" dirty="0">
                    <a:solidFill>
                      <a:schemeClr val="tx2"/>
                    </a:solidFill>
                  </a:rPr>
                  <a:t>𝜇</a:t>
                </a:r>
                <a:r>
                  <a:rPr lang="en-US" sz="1800" baseline="30000" dirty="0">
                    <a:solidFill>
                      <a:schemeClr val="tx2"/>
                    </a:solidFill>
                  </a:rPr>
                  <a:t>-</a:t>
                </a:r>
                <a:r>
                  <a:rPr lang="en-US" sz="1800" dirty="0">
                    <a:solidFill>
                      <a:schemeClr val="tx2"/>
                    </a:solidFill>
                  </a:rPr>
                  <a:t>𝜇</a:t>
                </a:r>
                <a:r>
                  <a:rPr lang="en-US" sz="1800" baseline="30000" dirty="0">
                    <a:solidFill>
                      <a:schemeClr val="tx2"/>
                    </a:solidFill>
                  </a:rPr>
                  <a:t>+</a:t>
                </a:r>
                <a:r>
                  <a:rPr lang="en-US" sz="1800" dirty="0">
                    <a:solidFill>
                      <a:schemeClr val="tx2"/>
                    </a:solidFill>
                  </a:rPr>
                  <a:t>)</a:t>
                </a:r>
                <a:r>
                  <a:rPr lang="ru-RU" sz="1800" dirty="0">
                    <a:solidFill>
                      <a:schemeClr val="tx2"/>
                    </a:solidFill>
                    <a:sym typeface="Symbol"/>
                  </a:rPr>
                  <a:t></a:t>
                </a:r>
                <a:r>
                  <a:rPr lang="en-US" sz="1800" baseline="30000" dirty="0">
                    <a:solidFill>
                      <a:schemeClr val="tx2"/>
                    </a:solidFill>
                  </a:rPr>
                  <a:t>+ </a:t>
                </a:r>
                <a:r>
                  <a:rPr lang="en-US" sz="1800" dirty="0"/>
                  <a:t>decay to which the classifier can be verified</a:t>
                </a:r>
                <a:r>
                  <a:rPr lang="en-US" sz="1800" dirty="0" smtClean="0"/>
                  <a:t>. </a:t>
                </a:r>
                <a:r>
                  <a:rPr lang="en-US" sz="1800" dirty="0"/>
                  <a:t>In </a:t>
                </a:r>
                <a:r>
                  <a:rPr lang="en-US" sz="1800" dirty="0" smtClean="0"/>
                  <a:t>addition, </a:t>
                </a:r>
                <a:r>
                  <a:rPr lang="en-US" sz="1800" dirty="0" smtClean="0">
                    <a:solidFill>
                      <a:schemeClr val="tx2"/>
                    </a:solidFill>
                  </a:rPr>
                  <a:t>sPlot </a:t>
                </a:r>
                <a:r>
                  <a:rPr lang="en-US" sz="1800" dirty="0" smtClean="0"/>
                  <a:t>wei</a:t>
                </a:r>
                <a:r>
                  <a:rPr lang="en-US" sz="1800" dirty="0"/>
                  <a:t>ghts </a:t>
                </a:r>
                <a:r>
                  <a:rPr lang="en-US" sz="1800" dirty="0" smtClean="0"/>
                  <a:t>were assigned to </a:t>
                </a:r>
                <a:r>
                  <a:rPr lang="en-US" sz="1800" dirty="0"/>
                  <a:t>real </a:t>
                </a:r>
                <a:r>
                  <a:rPr lang="en-US" sz="1800" dirty="0" smtClean="0"/>
                  <a:t>data. Higher </a:t>
                </a:r>
                <a:r>
                  <a:rPr lang="en-US" sz="1800" dirty="0"/>
                  <a:t>weight means </a:t>
                </a:r>
                <a:r>
                  <a:rPr lang="en-US" sz="1800" dirty="0" smtClean="0"/>
                  <a:t>an event </a:t>
                </a:r>
                <a:r>
                  <a:rPr lang="en-US" sz="1800" dirty="0"/>
                  <a:t>is </a:t>
                </a:r>
                <a:r>
                  <a:rPr lang="en-US" sz="1800" dirty="0" smtClean="0"/>
                  <a:t>likely to be signal</a:t>
                </a:r>
                <a:r>
                  <a:rPr lang="en-US" sz="1800" dirty="0"/>
                  <a:t>, lower </a:t>
                </a:r>
                <a:r>
                  <a:rPr lang="en-US" sz="1800" dirty="0" smtClean="0"/>
                  <a:t>weight </a:t>
                </a:r>
                <a:r>
                  <a:rPr lang="en-US" sz="1800" dirty="0"/>
                  <a:t>means it’s likely to be background.  Real data is a mix of real decay and background </a:t>
                </a:r>
                <a:r>
                  <a:rPr lang="en-US" sz="1800" dirty="0" smtClean="0"/>
                  <a:t>events </a:t>
                </a:r>
                <a:r>
                  <a:rPr lang="en-US" sz="1800" dirty="0"/>
                  <a:t>with </a:t>
                </a:r>
                <a:r>
                  <a:rPr lang="en-US" sz="1800" dirty="0" smtClean="0"/>
                  <a:t>large prevalence </a:t>
                </a:r>
                <a:r>
                  <a:rPr lang="en-US" sz="1800" dirty="0"/>
                  <a:t>of </a:t>
                </a:r>
                <a:r>
                  <a:rPr lang="en-US" sz="1800" dirty="0" smtClean="0"/>
                  <a:t>background. Hereinafter:</a:t>
                </a:r>
              </a:p>
              <a:p>
                <a:pPr marL="0" indent="0">
                  <a:buNone/>
                </a:pPr>
                <a:endParaRPr lang="en-US" sz="1800" dirty="0"/>
              </a:p>
              <a:p>
                <a:pPr>
                  <a:buFont typeface="Arial" panose="020B0604020202020204" pitchFamily="34" charset="0"/>
                  <a:buChar char="•"/>
                </a:pPr>
                <a:r>
                  <a:rPr lang="en-US" sz="1800" i="1" dirty="0" smtClean="0">
                    <a:solidFill>
                      <a:schemeClr val="tx1"/>
                    </a:solidFill>
                  </a:rPr>
                  <a:t>D</a:t>
                </a:r>
                <a:r>
                  <a:rPr lang="en-US" sz="1800" baseline="-25000" dirty="0">
                    <a:solidFill>
                      <a:schemeClr val="tx1"/>
                    </a:solidFill>
                  </a:rPr>
                  <a:t>s</a:t>
                </a:r>
                <a:r>
                  <a:rPr lang="en-US" sz="1800" baseline="30000" dirty="0">
                    <a:solidFill>
                      <a:schemeClr val="tx1"/>
                    </a:solidFill>
                  </a:rPr>
                  <a:t>+</a:t>
                </a:r>
                <a14:m>
                  <m:oMath xmlns:m="http://schemas.openxmlformats.org/officeDocument/2006/math">
                    <m:r>
                      <a:rPr lang="en-US" sz="1800" i="1">
                        <a:solidFill>
                          <a:schemeClr val="tx1"/>
                        </a:solidFill>
                        <a:latin typeface="Cambria Math"/>
                        <a:ea typeface="Cambria Math"/>
                      </a:rPr>
                      <m:t>→</m:t>
                    </m:r>
                  </m:oMath>
                </a14:m>
                <a:r>
                  <a:rPr lang="ru-RU" sz="1800" dirty="0">
                    <a:solidFill>
                      <a:schemeClr val="tx1"/>
                    </a:solidFill>
                    <a:sym typeface="Symbol"/>
                  </a:rPr>
                  <a:t></a:t>
                </a:r>
                <a:r>
                  <a:rPr lang="en-US" sz="1800" dirty="0">
                    <a:solidFill>
                      <a:schemeClr val="tx1"/>
                    </a:solidFill>
                  </a:rPr>
                  <a:t>(</a:t>
                </a:r>
                <a14:m>
                  <m:oMath xmlns:m="http://schemas.openxmlformats.org/officeDocument/2006/math">
                    <m:r>
                      <a:rPr lang="en-US" sz="1800" i="1">
                        <a:solidFill>
                          <a:schemeClr val="tx1"/>
                        </a:solidFill>
                        <a:latin typeface="Cambria Math"/>
                        <a:ea typeface="Cambria Math"/>
                      </a:rPr>
                      <m:t>→</m:t>
                    </m:r>
                  </m:oMath>
                </a14:m>
                <a:r>
                  <a:rPr lang="en-US" sz="1800" dirty="0">
                    <a:solidFill>
                      <a:schemeClr val="tx1"/>
                    </a:solidFill>
                  </a:rPr>
                  <a:t>𝜇</a:t>
                </a:r>
                <a:r>
                  <a:rPr lang="en-US" sz="1800" baseline="30000" dirty="0">
                    <a:solidFill>
                      <a:schemeClr val="tx1"/>
                    </a:solidFill>
                  </a:rPr>
                  <a:t>-</a:t>
                </a:r>
                <a:r>
                  <a:rPr lang="en-US" sz="1800" dirty="0">
                    <a:solidFill>
                      <a:schemeClr val="tx1"/>
                    </a:solidFill>
                  </a:rPr>
                  <a:t>𝜇</a:t>
                </a:r>
                <a:r>
                  <a:rPr lang="en-US" sz="1800" baseline="30000" dirty="0">
                    <a:solidFill>
                      <a:schemeClr val="tx1"/>
                    </a:solidFill>
                  </a:rPr>
                  <a:t>+</a:t>
                </a:r>
                <a:r>
                  <a:rPr lang="en-US" sz="1800" dirty="0">
                    <a:solidFill>
                      <a:schemeClr val="tx1"/>
                    </a:solidFill>
                  </a:rPr>
                  <a:t>)</a:t>
                </a:r>
                <a:r>
                  <a:rPr lang="ru-RU" sz="1800" dirty="0">
                    <a:solidFill>
                      <a:schemeClr val="tx1"/>
                    </a:solidFill>
                    <a:sym typeface="Symbol"/>
                  </a:rPr>
                  <a:t></a:t>
                </a:r>
                <a:r>
                  <a:rPr lang="en-US" sz="1800" baseline="30000" dirty="0">
                    <a:solidFill>
                      <a:schemeClr val="tx1"/>
                    </a:solidFill>
                  </a:rPr>
                  <a:t>+ </a:t>
                </a:r>
                <a:r>
                  <a:rPr lang="en-US" sz="1800" dirty="0"/>
                  <a:t>channel shall be referred to as </a:t>
                </a:r>
                <a14:m>
                  <m:oMath xmlns:m="http://schemas.openxmlformats.org/officeDocument/2006/math">
                    <m:r>
                      <a:rPr lang="en-US" sz="1800" b="0" i="1" dirty="0" smtClean="0">
                        <a:solidFill>
                          <a:schemeClr val="tx2"/>
                        </a:solidFill>
                        <a:latin typeface="Cambria Math"/>
                      </a:rPr>
                      <m:t>𝐷𝑠</m:t>
                    </m:r>
                    <m:r>
                      <a:rPr lang="en-US" sz="1800" i="1" dirty="0">
                        <a:solidFill>
                          <a:schemeClr val="tx2"/>
                        </a:solidFill>
                        <a:latin typeface="Cambria Math"/>
                      </a:rPr>
                      <m:t>−</m:t>
                    </m:r>
                  </m:oMath>
                </a14:m>
                <a:r>
                  <a:rPr lang="en-US" sz="1800" dirty="0" smtClean="0">
                    <a:solidFill>
                      <a:schemeClr val="tx2"/>
                    </a:solidFill>
                  </a:rPr>
                  <a:t>channel</a:t>
                </a:r>
                <a:endParaRPr lang="en-US" sz="1800" dirty="0">
                  <a:solidFill>
                    <a:schemeClr val="tx2"/>
                  </a:solidFill>
                </a:endParaRPr>
              </a:p>
              <a:p>
                <a:pPr>
                  <a:buFont typeface="Arial" panose="020B0604020202020204" pitchFamily="34" charset="0"/>
                  <a:buChar char="•"/>
                </a:pPr>
                <a:r>
                  <a:rPr lang="en-US" sz="1800" dirty="0"/>
                  <a:t>its </a:t>
                </a:r>
                <a:r>
                  <a:rPr lang="en-US" sz="1800" dirty="0" smtClean="0"/>
                  <a:t>real data samples</a:t>
                </a:r>
                <a:r>
                  <a:rPr lang="ru-RU" sz="1800" dirty="0" smtClean="0"/>
                  <a:t> (</a:t>
                </a:r>
                <a:r>
                  <a:rPr lang="en-US" sz="1800" dirty="0"/>
                  <a:t>mainly </a:t>
                </a:r>
                <a:r>
                  <a:rPr lang="en-US" sz="1800" dirty="0" smtClean="0"/>
                  <a:t>background</a:t>
                </a:r>
                <a:r>
                  <a:rPr lang="ru-RU" sz="1800" dirty="0" smtClean="0"/>
                  <a:t>)</a:t>
                </a:r>
                <a:r>
                  <a:rPr lang="en-US" sz="1800" dirty="0" smtClean="0"/>
                  <a:t> </a:t>
                </a:r>
                <a:r>
                  <a:rPr lang="en-US" sz="1800" dirty="0"/>
                  <a:t>– as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i="1" dirty="0" smtClean="0">
                            <a:solidFill>
                              <a:schemeClr val="tx2"/>
                            </a:solidFill>
                            <a:latin typeface="Cambria Math"/>
                          </a:rPr>
                          <m:t>𝑑𝑎𝑡𝑎</m:t>
                        </m:r>
                      </m:sub>
                      <m:sup>
                        <m:r>
                          <a:rPr lang="en-US" sz="1800" b="0" i="1" dirty="0" smtClean="0">
                            <a:solidFill>
                              <a:schemeClr val="tx2"/>
                            </a:solidFill>
                            <a:latin typeface="Cambria Math"/>
                          </a:rPr>
                          <m:t>𝐷𝑠</m:t>
                        </m:r>
                      </m:sup>
                    </m:sSubSup>
                  </m:oMath>
                </a14:m>
                <a:endParaRPr lang="en-US" sz="1800" dirty="0"/>
              </a:p>
              <a:p>
                <a:pPr>
                  <a:buFont typeface="Arial" panose="020B0604020202020204" pitchFamily="34" charset="0"/>
                  <a:buChar char="•"/>
                </a:pPr>
                <a:r>
                  <a:rPr lang="en-US" sz="1800" dirty="0"/>
                  <a:t>its Monte-Carlo simulated signal </a:t>
                </a:r>
                <a:r>
                  <a:rPr lang="en-US" sz="1800" dirty="0" smtClean="0"/>
                  <a:t>samples </a:t>
                </a:r>
                <a:r>
                  <a:rPr lang="en-US" sz="1800" dirty="0"/>
                  <a:t>– as</a:t>
                </a:r>
                <a:r>
                  <a:rPr lang="en-US" sz="1800" dirty="0">
                    <a:solidFill>
                      <a:schemeClr val="tx2"/>
                    </a:solidFill>
                  </a:rPr>
                  <a:t> </a:t>
                </a:r>
                <a14:m>
                  <m:oMath xmlns:m="http://schemas.openxmlformats.org/officeDocument/2006/math">
                    <m:sSubSup>
                      <m:sSubSupPr>
                        <m:ctrlPr>
                          <a:rPr lang="en-US" sz="1800" i="1" dirty="0">
                            <a:solidFill>
                              <a:schemeClr val="tx2"/>
                            </a:solidFill>
                            <a:latin typeface="Cambria Math"/>
                          </a:rPr>
                        </m:ctrlPr>
                      </m:sSubSupPr>
                      <m:e>
                        <m:r>
                          <a:rPr lang="en-US" sz="1800" i="1" dirty="0">
                            <a:solidFill>
                              <a:schemeClr val="tx2"/>
                            </a:solidFill>
                            <a:latin typeface="Cambria Math"/>
                          </a:rPr>
                          <m:t>𝑋</m:t>
                        </m:r>
                      </m:e>
                      <m:sub>
                        <m:r>
                          <a:rPr lang="en-US" sz="1800" i="1" dirty="0">
                            <a:solidFill>
                              <a:schemeClr val="tx2"/>
                            </a:solidFill>
                            <a:latin typeface="Cambria Math"/>
                          </a:rPr>
                          <m:t>𝑀𝐶</m:t>
                        </m:r>
                      </m:sub>
                      <m:sup>
                        <m:r>
                          <a:rPr lang="en-US" sz="1800" b="0" i="1" dirty="0" smtClean="0">
                            <a:solidFill>
                              <a:schemeClr val="tx2"/>
                            </a:solidFill>
                            <a:latin typeface="Cambria Math"/>
                          </a:rPr>
                          <m:t>𝐷𝑠</m:t>
                        </m:r>
                      </m:sup>
                    </m:sSubSup>
                  </m:oMath>
                </a14:m>
                <a:endParaRPr lang="ru-RU" sz="1800" dirty="0"/>
              </a:p>
              <a:p>
                <a:pPr marL="0" indent="0">
                  <a:buNone/>
                </a:pP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539552" y="1676678"/>
                <a:ext cx="8424936" cy="4416618"/>
              </a:xfrm>
              <a:blipFill rotWithShape="1">
                <a:blip r:embed="rId2"/>
                <a:stretch>
                  <a:fillRect l="-651" t="-690" r="-651"/>
                </a:stretch>
              </a:blipFill>
            </p:spPr>
            <p:txBody>
              <a:bodyPr/>
              <a:lstStyle/>
              <a:p>
                <a:r>
                  <a:rPr lang="ru-RU">
                    <a:noFill/>
                  </a:rPr>
                  <a:t> </a:t>
                </a:r>
              </a:p>
            </p:txBody>
          </p:sp>
        </mc:Fallback>
      </mc:AlternateContent>
      <p:sp>
        <p:nvSpPr>
          <p:cNvPr id="4" name="Нижний колонтитул 3"/>
          <p:cNvSpPr>
            <a:spLocks noGrp="1"/>
          </p:cNvSpPr>
          <p:nvPr>
            <p:ph type="ftr" sz="quarter" idx="11"/>
          </p:nvPr>
        </p:nvSpPr>
        <p:spPr/>
        <p:txBody>
          <a:bodyPr/>
          <a:lstStyle/>
          <a:p>
            <a:r>
              <a:rPr lang="en-US" dirty="0"/>
              <a:t>1. Introduction</a:t>
            </a:r>
            <a:endParaRPr lang="ru-RU" altLang="ru-RU" dirty="0"/>
          </a:p>
          <a:p>
            <a:endParaRPr lang="ru-RU" altLang="ru-RU" dirty="0"/>
          </a:p>
        </p:txBody>
      </p:sp>
      <p:sp>
        <p:nvSpPr>
          <p:cNvPr id="5" name="Номер слайда 4"/>
          <p:cNvSpPr>
            <a:spLocks noGrp="1"/>
          </p:cNvSpPr>
          <p:nvPr>
            <p:ph type="sldNum" sz="quarter" idx="12"/>
          </p:nvPr>
        </p:nvSpPr>
        <p:spPr/>
        <p:txBody>
          <a:bodyPr/>
          <a:lstStyle/>
          <a:p>
            <a:fld id="{8B2CB5D2-C2A0-4322-92F8-C5B3823B5059}" type="slidenum">
              <a:rPr lang="ru-RU" altLang="ru-RU" smtClean="0"/>
              <a:pPr/>
              <a:t>8</a:t>
            </a:fld>
            <a:endParaRPr lang="ru-RU" altLang="ru-RU" dirty="0"/>
          </a:p>
        </p:txBody>
      </p:sp>
    </p:spTree>
    <p:extLst>
      <p:ext uri="{BB962C8B-B14F-4D97-AF65-F5344CB8AC3E}">
        <p14:creationId xmlns:p14="http://schemas.microsoft.com/office/powerpoint/2010/main" val="188585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600" dirty="0" smtClean="0"/>
              <a:t>Evaluation</a:t>
            </a:r>
            <a:endParaRPr lang="ru-RU" sz="3600"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29841" y="1782248"/>
                <a:ext cx="4181068" cy="4104455"/>
              </a:xfrm>
            </p:spPr>
            <p:txBody>
              <a:bodyPr/>
              <a:lstStyle/>
              <a:p>
                <a:pPr marL="0" indent="0">
                  <a:buNone/>
                </a:pPr>
                <a:r>
                  <a:rPr lang="en-US" sz="1800" dirty="0" smtClean="0"/>
                  <a:t>The test dataset consists of mix of samples from</a:t>
                </a:r>
                <a:r>
                  <a:rPr lang="en-US" sz="1800" dirty="0">
                    <a:solidFill>
                      <a:schemeClr val="tx2"/>
                    </a:solidFill>
                  </a:rPr>
                  <a:t> </a:t>
                </a:r>
                <a14:m>
                  <m:oMath xmlns:m="http://schemas.openxmlformats.org/officeDocument/2006/math">
                    <m:r>
                      <a:rPr lang="en-US" sz="1800" i="1" dirty="0">
                        <a:solidFill>
                          <a:schemeClr val="tx2"/>
                        </a:solidFill>
                        <a:latin typeface="Cambria Math"/>
                      </a:rPr>
                      <m:t>𝜏</m:t>
                    </m:r>
                  </m:oMath>
                </a14:m>
                <a:r>
                  <a:rPr lang="en-US" sz="1800" dirty="0" smtClean="0"/>
                  <a:t> and </a:t>
                </a:r>
                <a14:m>
                  <m:oMath xmlns:m="http://schemas.openxmlformats.org/officeDocument/2006/math">
                    <m:r>
                      <a:rPr lang="en-US" sz="1800" b="0" i="1" dirty="0" smtClean="0">
                        <a:solidFill>
                          <a:schemeClr val="tx2"/>
                        </a:solidFill>
                        <a:latin typeface="Cambria Math"/>
                      </a:rPr>
                      <m:t>𝐷𝑠</m:t>
                    </m:r>
                  </m:oMath>
                </a14:m>
                <a:r>
                  <a:rPr lang="en-US" sz="1800" dirty="0" smtClean="0">
                    <a:solidFill>
                      <a:schemeClr val="tx2"/>
                    </a:solidFill>
                  </a:rPr>
                  <a:t> </a:t>
                </a:r>
                <a:r>
                  <a:rPr lang="en-US" sz="1800" dirty="0" smtClean="0"/>
                  <a:t>channels (real data and Monte Carlo simulated)</a:t>
                </a:r>
                <a:r>
                  <a:rPr lang="en-US" sz="1800" dirty="0" smtClean="0">
                    <a:solidFill>
                      <a:schemeClr val="tx2"/>
                    </a:solidFill>
                  </a:rPr>
                  <a:t>.</a:t>
                </a:r>
              </a:p>
              <a:p>
                <a:pPr marL="0" indent="0">
                  <a:buNone/>
                </a:pPr>
                <a:endParaRPr lang="en-US" sz="1800" dirty="0">
                  <a:solidFill>
                    <a:schemeClr val="tx2"/>
                  </a:solidFill>
                </a:endParaRPr>
              </a:p>
              <a:p>
                <a:pPr marL="0" indent="0">
                  <a:buNone/>
                </a:pPr>
                <a:r>
                  <a:rPr lang="en-US" sz="1800" dirty="0" smtClean="0"/>
                  <a:t>The </a:t>
                </a:r>
                <a:r>
                  <a:rPr lang="en-US" sz="1800" dirty="0"/>
                  <a:t>evaluation metric for this competition is Weighted Area </a:t>
                </a:r>
                <a:r>
                  <a:rPr lang="en-US" sz="1800" dirty="0" smtClean="0"/>
                  <a:t>Under </a:t>
                </a:r>
                <a:r>
                  <a:rPr lang="en-US" sz="1800" dirty="0"/>
                  <a:t>the ROC Curve (AUC</a:t>
                </a:r>
                <a:r>
                  <a:rPr lang="en-US" sz="1800" dirty="0" smtClean="0"/>
                  <a:t>).</a:t>
                </a:r>
              </a:p>
              <a:p>
                <a:pPr marL="0" indent="0">
                  <a:buNone/>
                </a:pPr>
                <a:endParaRPr lang="en-US" sz="1800" dirty="0"/>
              </a:p>
              <a:p>
                <a:pPr marL="0" indent="0">
                  <a:buNone/>
                </a:pPr>
                <a:r>
                  <a:rPr lang="en-US" sz="1800" dirty="0" smtClean="0"/>
                  <a:t>Only </a:t>
                </a:r>
                <a14:m>
                  <m:oMath xmlns:m="http://schemas.openxmlformats.org/officeDocument/2006/math">
                    <m:r>
                      <a:rPr lang="en-US" sz="1800" i="1" dirty="0" smtClean="0">
                        <a:solidFill>
                          <a:schemeClr val="tx2"/>
                        </a:solidFill>
                        <a:latin typeface="Cambria Math"/>
                      </a:rPr>
                      <m:t>𝜏</m:t>
                    </m:r>
                    <m:r>
                      <a:rPr lang="ru-RU" sz="1800" b="0" i="1" dirty="0" smtClean="0">
                        <a:solidFill>
                          <a:schemeClr val="tx2"/>
                        </a:solidFill>
                        <a:latin typeface="Cambria Math"/>
                      </a:rPr>
                      <m:t> </m:t>
                    </m:r>
                  </m:oMath>
                </a14:m>
                <a:r>
                  <a:rPr lang="en-US" sz="1800" dirty="0" smtClean="0"/>
                  <a:t>samples are used for evaluation of AUC. </a:t>
                </a:r>
                <a14:m>
                  <m:oMath xmlns:m="http://schemas.openxmlformats.org/officeDocument/2006/math">
                    <m:r>
                      <a:rPr lang="en-US" sz="1800" i="1" dirty="0">
                        <a:solidFill>
                          <a:schemeClr val="tx2"/>
                        </a:solidFill>
                        <a:latin typeface="Cambria Math"/>
                      </a:rPr>
                      <m:t>𝐷𝑠</m:t>
                    </m:r>
                  </m:oMath>
                </a14:m>
                <a:r>
                  <a:rPr lang="en-US" sz="1800" dirty="0" smtClean="0"/>
                  <a:t> samples are ignored </a:t>
                </a:r>
                <a:r>
                  <a:rPr lang="en-US" sz="1800" dirty="0"/>
                  <a:t>for </a:t>
                </a:r>
                <a:r>
                  <a:rPr lang="en-US" sz="1800" dirty="0" smtClean="0"/>
                  <a:t>ROC scoring and used in</a:t>
                </a:r>
                <a:r>
                  <a:rPr lang="en-US" sz="1800" dirty="0"/>
                  <a:t> </a:t>
                </a:r>
                <a:r>
                  <a:rPr lang="en-US" sz="1800" dirty="0" smtClean="0"/>
                  <a:t>Agreement test.</a:t>
                </a:r>
                <a:endParaRPr 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29841" y="1782248"/>
                <a:ext cx="4181068" cy="4104455"/>
              </a:xfrm>
              <a:blipFill rotWithShape="1">
                <a:blip r:embed="rId2"/>
                <a:stretch>
                  <a:fillRect l="-1312" t="-742" r="-1020"/>
                </a:stretch>
              </a:blipFill>
            </p:spPr>
            <p:txBody>
              <a:bodyPr/>
              <a:lstStyle/>
              <a:p>
                <a:r>
                  <a:rPr lang="ru-RU">
                    <a:noFill/>
                  </a:rPr>
                  <a:t> </a:t>
                </a:r>
              </a:p>
            </p:txBody>
          </p:sp>
        </mc:Fallback>
      </mc:AlternateContent>
      <p:sp>
        <p:nvSpPr>
          <p:cNvPr id="5" name="Нижний колонтитул 4"/>
          <p:cNvSpPr>
            <a:spLocks noGrp="1"/>
          </p:cNvSpPr>
          <p:nvPr>
            <p:ph type="ftr" sz="quarter" idx="11"/>
          </p:nvPr>
        </p:nvSpPr>
        <p:spPr/>
        <p:txBody>
          <a:bodyPr/>
          <a:lstStyle/>
          <a:p>
            <a:r>
              <a:rPr lang="en-US" dirty="0"/>
              <a:t>1. </a:t>
            </a:r>
            <a:r>
              <a:rPr lang="en-US" dirty="0" smtClean="0"/>
              <a:t>Introduction</a:t>
            </a:r>
            <a:endParaRPr lang="ru-RU" altLang="ru-RU" dirty="0"/>
          </a:p>
        </p:txBody>
      </p:sp>
      <p:sp>
        <p:nvSpPr>
          <p:cNvPr id="6" name="Номер слайда 5"/>
          <p:cNvSpPr>
            <a:spLocks noGrp="1"/>
          </p:cNvSpPr>
          <p:nvPr>
            <p:ph type="sldNum" sz="quarter" idx="12"/>
          </p:nvPr>
        </p:nvSpPr>
        <p:spPr/>
        <p:txBody>
          <a:bodyPr/>
          <a:lstStyle/>
          <a:p>
            <a:fld id="{8B2CB5D2-C2A0-4322-92F8-C5B3823B5059}" type="slidenum">
              <a:rPr lang="ru-RU" altLang="ru-RU" smtClean="0"/>
              <a:pPr/>
              <a:t>9</a:t>
            </a:fld>
            <a:endParaRPr lang="ru-RU" altLang="ru-RU" dirty="0"/>
          </a:p>
        </p:txBody>
      </p:sp>
      <p:pic>
        <p:nvPicPr>
          <p:cNvPr id="7" name="Рисунок 6" descr="Вырезка экрана"/>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1650238"/>
            <a:ext cx="4537333" cy="4236465"/>
          </a:xfrm>
          <a:prstGeom prst="rect">
            <a:avLst/>
          </a:prstGeom>
        </p:spPr>
      </p:pic>
      <p:sp>
        <p:nvSpPr>
          <p:cNvPr id="8" name="TextBox 7"/>
          <p:cNvSpPr txBox="1"/>
          <p:nvPr/>
        </p:nvSpPr>
        <p:spPr>
          <a:xfrm>
            <a:off x="4410909" y="5886703"/>
            <a:ext cx="4338384" cy="307777"/>
          </a:xfrm>
          <a:prstGeom prst="rect">
            <a:avLst/>
          </a:prstGeom>
          <a:noFill/>
        </p:spPr>
        <p:txBody>
          <a:bodyPr wrap="square" rtlCol="0">
            <a:spAutoFit/>
          </a:bodyPr>
          <a:lstStyle/>
          <a:p>
            <a:pPr algn="ctr"/>
            <a:r>
              <a:rPr lang="en-US" sz="1400" dirty="0" smtClean="0"/>
              <a:t>From </a:t>
            </a:r>
            <a:r>
              <a:rPr lang="en-US" sz="1400" dirty="0" smtClean="0">
                <a:hlinkClick r:id="rId4" action="ppaction://hlinksldjump"/>
              </a:rPr>
              <a:t>documentation</a:t>
            </a:r>
            <a:r>
              <a:rPr lang="en-US" sz="1400" dirty="0" smtClean="0"/>
              <a:t> of the </a:t>
            </a:r>
            <a:r>
              <a:rPr lang="en-US" sz="1400" dirty="0"/>
              <a:t>challenge</a:t>
            </a:r>
            <a:endParaRPr lang="ru-RU" sz="1400" dirty="0"/>
          </a:p>
        </p:txBody>
      </p:sp>
    </p:spTree>
    <p:extLst>
      <p:ext uri="{BB962C8B-B14F-4D97-AF65-F5344CB8AC3E}">
        <p14:creationId xmlns:p14="http://schemas.microsoft.com/office/powerpoint/2010/main" val="120689700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1">
  <a:themeElements>
    <a:clrScheme name="Другая 9">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7E9CE8"/>
      </a:folHlink>
    </a:clrScheme>
    <a:fontScheme name="TrainingPres1_TP06088808">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u-RU" sz="1800" b="0" i="0" u="none" strike="noStrike" cap="none" normalizeH="0" baseline="0" smtClean="0">
            <a:ln>
              <a:noFill/>
            </a:ln>
            <a:solidFill>
              <a:schemeClr val="tx1"/>
            </a:solidFill>
            <a:effectLst/>
            <a:latin typeface="Arial" charset="0"/>
          </a:defRPr>
        </a:defPPr>
      </a:lstStyle>
    </a:lnDef>
  </a:objectDefaults>
  <a:extraClrSchemeLst>
    <a:extraClrScheme>
      <a:clrScheme name="TrainingPres1_TP06088808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TrainingPres1_TP06088808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TrainingPres1_TP06088808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TrainingPres1_TP06088808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TrainingPres1_TP06088808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TrainingPres1_TP06088808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TrainingPres1_TP06088808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TrainingPres1_TP06088808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TrainingPres1_TP06088808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TrainingPres1_TP06088808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Тема1</Template>
  <TotalTime>12650</TotalTime>
  <Words>7081</Words>
  <Application>Microsoft Office PowerPoint</Application>
  <PresentationFormat>Экран (4:3)</PresentationFormat>
  <Paragraphs>2490</Paragraphs>
  <Slides>56</Slides>
  <Notes>7</Notes>
  <HiddenSlides>1</HiddenSlides>
  <MMClips>0</MMClips>
  <ScaleCrop>false</ScaleCrop>
  <HeadingPairs>
    <vt:vector size="4" baseType="variant">
      <vt:variant>
        <vt:lpstr>Тема</vt:lpstr>
      </vt:variant>
      <vt:variant>
        <vt:i4>1</vt:i4>
      </vt:variant>
      <vt:variant>
        <vt:lpstr>Заголовки слайдов</vt:lpstr>
      </vt:variant>
      <vt:variant>
        <vt:i4>56</vt:i4>
      </vt:variant>
    </vt:vector>
  </HeadingPairs>
  <TitlesOfParts>
    <vt:vector size="57" baseType="lpstr">
      <vt:lpstr>Тема1</vt:lpstr>
      <vt:lpstr>Flavours of Physics Challenge: Physics Prize Transfer Learning approach</vt:lpstr>
      <vt:lpstr>Abstract</vt:lpstr>
      <vt:lpstr>Proposed solution: Transfer Learning</vt:lpstr>
      <vt:lpstr>1. Introduction</vt:lpstr>
      <vt:lpstr>Description</vt:lpstr>
      <vt:lpstr>The data</vt:lpstr>
      <vt:lpstr>Control channel</vt:lpstr>
      <vt:lpstr>Control channel (continued)</vt:lpstr>
      <vt:lpstr>Evaluation</vt:lpstr>
      <vt:lpstr>No training on Ds channel allowed</vt:lpstr>
      <vt:lpstr>The problem: validation on Ds channel is questionable</vt:lpstr>
      <vt:lpstr>Our plan</vt:lpstr>
      <vt:lpstr>2. Brief review of Machine Learning foundations</vt:lpstr>
      <vt:lpstr>Empirical risk minimization</vt:lpstr>
      <vt:lpstr>Building blocks of the general (supervised) statistical learning process</vt:lpstr>
      <vt:lpstr>The learning diagram</vt:lpstr>
      <vt:lpstr>Generalization</vt:lpstr>
      <vt:lpstr>Hoeffding’s inequality</vt:lpstr>
      <vt:lpstr>iid assumption</vt:lpstr>
      <vt:lpstr>Comparison of τ and Ds channel distributions</vt:lpstr>
      <vt:lpstr>Презентация PowerPoint</vt:lpstr>
      <vt:lpstr>The distributions are different…</vt:lpstr>
      <vt:lpstr>…but why should we care?</vt:lpstr>
      <vt:lpstr>What does it mean for us?</vt:lpstr>
      <vt:lpstr>3. Kolmogorov–Smirnov test</vt:lpstr>
      <vt:lpstr>Kolmogorov–Smirnov test</vt:lpstr>
      <vt:lpstr>Score distribution agreement on Ds channel</vt:lpstr>
      <vt:lpstr>KS statistic</vt:lpstr>
      <vt:lpstr>What low KS-values result in?</vt:lpstr>
      <vt:lpstr>A degenerate case</vt:lpstr>
      <vt:lpstr>A degenerate case (continued)</vt:lpstr>
      <vt:lpstr>4. Solution: transfer learning</vt:lpstr>
      <vt:lpstr>Preamble</vt:lpstr>
      <vt:lpstr>Transfer learning applications</vt:lpstr>
      <vt:lpstr>Example</vt:lpstr>
      <vt:lpstr>Setting our goals</vt:lpstr>
      <vt:lpstr>Formal definitions</vt:lpstr>
      <vt:lpstr>Transductive Transfer Learning</vt:lpstr>
      <vt:lpstr>Covariate Shift</vt:lpstr>
      <vt:lpstr>TTL framework</vt:lpstr>
      <vt:lpstr>Covariate shift: Toy example</vt:lpstr>
      <vt:lpstr>Toy example (continued)</vt:lpstr>
      <vt:lpstr>Constraining the model on KS and CvM values</vt:lpstr>
      <vt:lpstr>5. Implementation</vt:lpstr>
      <vt:lpstr>Implementation</vt:lpstr>
      <vt:lpstr>Initial training</vt:lpstr>
      <vt:lpstr>Neural Net architecture</vt:lpstr>
      <vt:lpstr>Adaptation scheme</vt:lpstr>
      <vt:lpstr>Training the 2-nd Net</vt:lpstr>
      <vt:lpstr>Adaptation (toy illustration)</vt:lpstr>
      <vt:lpstr>Training the 2-nd Net (code)</vt:lpstr>
      <vt:lpstr>Loss function</vt:lpstr>
      <vt:lpstr>Closing remarks and suggestions</vt:lpstr>
      <vt:lpstr>References</vt:lpstr>
      <vt:lpstr>References (continued)</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for Flavours of Physics workshop</dc:title>
  <dc:creator>Alexander Rakhlin</dc:creator>
  <cp:lastModifiedBy>torch</cp:lastModifiedBy>
  <cp:revision>978</cp:revision>
  <dcterms:created xsi:type="dcterms:W3CDTF">2016-01-18T20:25:03Z</dcterms:created>
  <dcterms:modified xsi:type="dcterms:W3CDTF">2016-02-16T17:16:26Z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TC060888081049</vt:lpwstr>
  </property>
</Properties>
</file>